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329" r:id="rId2"/>
    <p:sldId id="258" r:id="rId3"/>
    <p:sldId id="367" r:id="rId4"/>
    <p:sldId id="261" r:id="rId5"/>
    <p:sldId id="365" r:id="rId6"/>
    <p:sldId id="368" r:id="rId7"/>
    <p:sldId id="264" r:id="rId8"/>
    <p:sldId id="265" r:id="rId9"/>
    <p:sldId id="369" r:id="rId10"/>
    <p:sldId id="333" r:id="rId11"/>
    <p:sldId id="376" r:id="rId12"/>
    <p:sldId id="372" r:id="rId13"/>
    <p:sldId id="373" r:id="rId14"/>
    <p:sldId id="266" r:id="rId15"/>
    <p:sldId id="283" r:id="rId16"/>
    <p:sldId id="284" r:id="rId17"/>
    <p:sldId id="285" r:id="rId18"/>
    <p:sldId id="286" r:id="rId19"/>
    <p:sldId id="287" r:id="rId20"/>
    <p:sldId id="288" r:id="rId21"/>
    <p:sldId id="332" r:id="rId22"/>
    <p:sldId id="292" r:id="rId23"/>
    <p:sldId id="374" r:id="rId24"/>
    <p:sldId id="271" r:id="rId25"/>
    <p:sldId id="293" r:id="rId26"/>
    <p:sldId id="295" r:id="rId27"/>
    <p:sldId id="294" r:id="rId28"/>
    <p:sldId id="296" r:id="rId29"/>
    <p:sldId id="334" r:id="rId30"/>
    <p:sldId id="335" r:id="rId31"/>
    <p:sldId id="336" r:id="rId32"/>
    <p:sldId id="337" r:id="rId33"/>
    <p:sldId id="338" r:id="rId34"/>
    <p:sldId id="339" r:id="rId35"/>
    <p:sldId id="340" r:id="rId36"/>
    <p:sldId id="344" r:id="rId37"/>
    <p:sldId id="341" r:id="rId38"/>
    <p:sldId id="342" r:id="rId39"/>
    <p:sldId id="343" r:id="rId40"/>
    <p:sldId id="345" r:id="rId41"/>
    <p:sldId id="346" r:id="rId42"/>
    <p:sldId id="347" r:id="rId43"/>
    <p:sldId id="348" r:id="rId44"/>
    <p:sldId id="349" r:id="rId45"/>
    <p:sldId id="350" r:id="rId46"/>
    <p:sldId id="351" r:id="rId47"/>
    <p:sldId id="352" r:id="rId48"/>
    <p:sldId id="353" r:id="rId49"/>
    <p:sldId id="354" r:id="rId50"/>
    <p:sldId id="355" r:id="rId51"/>
    <p:sldId id="356" r:id="rId52"/>
    <p:sldId id="357" r:id="rId53"/>
    <p:sldId id="358" r:id="rId54"/>
    <p:sldId id="359" r:id="rId55"/>
    <p:sldId id="360" r:id="rId56"/>
    <p:sldId id="361" r:id="rId57"/>
    <p:sldId id="362" r:id="rId58"/>
    <p:sldId id="363" r:id="rId59"/>
    <p:sldId id="370" r:id="rId60"/>
    <p:sldId id="276" r:id="rId61"/>
    <p:sldId id="277" r:id="rId62"/>
    <p:sldId id="371" r:id="rId63"/>
    <p:sldId id="280" r:id="rId64"/>
    <p:sldId id="281" r:id="rId65"/>
    <p:sldId id="375" r:id="rId66"/>
    <p:sldId id="279" r:id="rId67"/>
    <p:sldId id="364" r:id="rId68"/>
    <p:sldId id="377" r:id="rId69"/>
  </p:sldIdLst>
  <p:sldSz cx="9144000" cy="5715000" type="screen16x1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1C7BB"/>
    <a:srgbClr val="00ABBF"/>
    <a:srgbClr val="1A353E"/>
    <a:srgbClr val="65D5CC"/>
    <a:srgbClr val="E6E6E6"/>
    <a:srgbClr val="70AD47"/>
    <a:srgbClr val="20424C"/>
    <a:srgbClr val="376F81"/>
    <a:srgbClr val="42879C"/>
    <a:srgbClr val="2E5D6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526" autoAdjust="0"/>
    <p:restoredTop sz="94660"/>
  </p:normalViewPr>
  <p:slideViewPr>
    <p:cSldViewPr snapToGrid="0">
      <p:cViewPr varScale="1">
        <p:scale>
          <a:sx n="98" d="100"/>
          <a:sy n="98" d="100"/>
        </p:scale>
        <p:origin x="96" y="48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ctr"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티웨이_날다" panose="02000300000000000000" pitchFamily="2" charset="-127"/>
                <a:ea typeface="티웨이_날다" panose="02000300000000000000" pitchFamily="2" charset="-127"/>
                <a:cs typeface="+mn-cs"/>
              </a:defRPr>
            </a:pPr>
            <a:r>
              <a:rPr lang="ko-KR" altLang="en-US" sz="1400" b="1" dirty="0">
                <a:solidFill>
                  <a:srgbClr val="31C7BB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전기차</a:t>
            </a:r>
            <a:r>
              <a:rPr lang="ko-KR" altLang="en-US" sz="1200" dirty="0">
                <a:solidFill>
                  <a:schemeClr val="tx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 누적 등록 대수</a:t>
            </a:r>
            <a:r>
              <a:rPr lang="en-US" altLang="ko-KR" sz="1200" dirty="0">
                <a:solidFill>
                  <a:schemeClr val="tx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(</a:t>
            </a:r>
            <a:r>
              <a:rPr lang="ko-KR" altLang="en-US" sz="1200" dirty="0">
                <a:solidFill>
                  <a:schemeClr val="tx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단위</a:t>
            </a:r>
            <a:r>
              <a:rPr lang="ko-KR" altLang="en-US" sz="1200" baseline="0" dirty="0">
                <a:solidFill>
                  <a:schemeClr val="tx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en-US" altLang="ko-KR" sz="1200" dirty="0">
                <a:solidFill>
                  <a:schemeClr val="tx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: </a:t>
            </a:r>
            <a:r>
              <a:rPr lang="ko-KR" altLang="en-US" sz="1200" dirty="0">
                <a:solidFill>
                  <a:schemeClr val="tx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만 대</a:t>
            </a:r>
            <a:r>
              <a:rPr lang="en-US" altLang="ko-KR" sz="1200" dirty="0">
                <a:solidFill>
                  <a:schemeClr val="tx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)</a:t>
            </a:r>
          </a:p>
        </c:rich>
      </c:tx>
      <c:layout>
        <c:manualLayout>
          <c:xMode val="edge"/>
          <c:yMode val="edge"/>
          <c:x val="0.10813560987779386"/>
          <c:y val="0.1281412169144759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티웨이_날다" panose="02000300000000000000" pitchFamily="2" charset="-127"/>
              <a:ea typeface="티웨이_날다" panose="02000300000000000000" pitchFamily="2" charset="-127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0.11086574964814863"/>
          <c:y val="0.15155301578495362"/>
          <c:w val="0.84112874672875881"/>
          <c:h val="0.72662581678605642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ln w="63500" cap="rnd">
              <a:solidFill>
                <a:srgbClr val="31C7BB"/>
              </a:solidFill>
              <a:round/>
            </a:ln>
            <a:effectLst/>
          </c:spPr>
          <c:marker>
            <c:symbol val="circle"/>
            <c:size val="10"/>
            <c:spPr>
              <a:solidFill>
                <a:schemeClr val="bg1"/>
              </a:solidFill>
              <a:ln w="25400">
                <a:solidFill>
                  <a:srgbClr val="31C7BB"/>
                </a:solidFill>
              </a:ln>
              <a:effectLst/>
            </c:spPr>
          </c:marker>
          <c:dLbls>
            <c:dLbl>
              <c:idx val="0"/>
              <c:layout>
                <c:manualLayout>
                  <c:x val="-3.3333333333333333E-2"/>
                  <c:y val="6.5833462914010266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1ABA-48F8-8F46-22D39CF9C468}"/>
                </c:ext>
              </c:extLst>
            </c:dLbl>
            <c:dLbl>
              <c:idx val="1"/>
              <c:layout>
                <c:manualLayout>
                  <c:x val="-2.8125000000000001E-2"/>
                  <c:y val="6.5833462914010266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1ABA-48F8-8F46-22D39CF9C468}"/>
                </c:ext>
              </c:extLst>
            </c:dLbl>
            <c:dLbl>
              <c:idx val="2"/>
              <c:layout>
                <c:manualLayout>
                  <c:x val="-1.5625E-2"/>
                  <c:y val="6.2035752305539274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1ABA-48F8-8F46-22D39CF9C468}"/>
                </c:ext>
              </c:extLst>
            </c:dLbl>
            <c:dLbl>
              <c:idx val="3"/>
              <c:layout>
                <c:manualLayout>
                  <c:x val="-3.5937499999999997E-2"/>
                  <c:y val="6.5833462914010196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1ABA-48F8-8F46-22D39CF9C468}"/>
                </c:ext>
              </c:extLst>
            </c:dLbl>
            <c:dLbl>
              <c:idx val="4"/>
              <c:layout>
                <c:manualLayout>
                  <c:x val="-3.3333333333333333E-2"/>
                  <c:y val="6.9631173522481257E-2"/>
                </c:manualLayout>
              </c:layout>
              <c:tx>
                <c:rich>
                  <a:bodyPr/>
                  <a:lstStyle/>
                  <a:p>
                    <a:fld id="{E4FBD286-A075-4A87-B490-034784E7232B}" type="VALUE">
                      <a:rPr lang="en-US" altLang="ko-KR" smtClean="0"/>
                      <a:pPr/>
                      <a:t>[값]</a:t>
                    </a:fld>
                    <a:endParaRPr lang="ko-KR" altLang="en-US"/>
                  </a:p>
                </c:rich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1ABA-48F8-8F46-22D39CF9C468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티웨이_날다" panose="02000300000000000000" pitchFamily="2" charset="-127"/>
                    <a:ea typeface="티웨이_날다" panose="02000300000000000000" pitchFamily="2" charset="-127"/>
                    <a:cs typeface="+mn-cs"/>
                  </a:defRPr>
                </a:pPr>
                <a:endParaRPr lang="ko-KR"/>
              </a:p>
            </c:txPr>
            <c:dLblPos val="b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Sheet1!$A$2:$A$6</c:f>
              <c:numCache>
                <c:formatCode>General</c:formatCode>
                <c:ptCount val="5"/>
                <c:pt idx="0">
                  <c:v>2017</c:v>
                </c:pt>
                <c:pt idx="1">
                  <c:v>2018</c:v>
                </c:pt>
                <c:pt idx="2">
                  <c:v>2019</c:v>
                </c:pt>
                <c:pt idx="3">
                  <c:v>2020</c:v>
                </c:pt>
                <c:pt idx="4">
                  <c:v>2021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2.5</c:v>
                </c:pt>
                <c:pt idx="1">
                  <c:v>5.6</c:v>
                </c:pt>
                <c:pt idx="2">
                  <c:v>9</c:v>
                </c:pt>
                <c:pt idx="3">
                  <c:v>13.5</c:v>
                </c:pt>
                <c:pt idx="4">
                  <c:v>23.1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ABA-48F8-8F46-22D39CF9C468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246994047"/>
        <c:axId val="246999039"/>
      </c:lineChart>
      <c:catAx>
        <c:axId val="24699404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티웨이_날다" panose="02000300000000000000" pitchFamily="2" charset="-127"/>
                <a:ea typeface="티웨이_날다" panose="02000300000000000000" pitchFamily="2" charset="-127"/>
                <a:cs typeface="+mn-cs"/>
              </a:defRPr>
            </a:pPr>
            <a:endParaRPr lang="ko-KR"/>
          </a:p>
        </c:txPr>
        <c:crossAx val="246999039"/>
        <c:crosses val="autoZero"/>
        <c:auto val="1"/>
        <c:lblAlgn val="ctr"/>
        <c:lblOffset val="100"/>
        <c:noMultiLvlLbl val="0"/>
      </c:catAx>
      <c:valAx>
        <c:axId val="24699903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티웨이_날다" panose="02000300000000000000" pitchFamily="2" charset="-127"/>
                <a:ea typeface="티웨이_날다" panose="02000300000000000000" pitchFamily="2" charset="-127"/>
                <a:cs typeface="+mn-cs"/>
              </a:defRPr>
            </a:pPr>
            <a:endParaRPr lang="ko-KR"/>
          </a:p>
        </c:txPr>
        <c:crossAx val="24699404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15875">
      <a:solidFill>
        <a:srgbClr val="1A353E"/>
      </a:solidFill>
    </a:ln>
    <a:effectLst>
      <a:outerShdw blurRad="50800" dist="38100" dir="2700000" sx="101000" sy="101000" algn="tl" rotWithShape="0">
        <a:prstClr val="black">
          <a:alpha val="40000"/>
        </a:prstClr>
      </a:outerShdw>
    </a:effectLst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Reversed" id="26">
  <a:schemeClr val="accent6"/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935302"/>
            <a:ext cx="6858000" cy="19896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001698"/>
            <a:ext cx="6858000" cy="137980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3810E-5EAE-4DF7-98C4-1832A74596E6}" type="datetimeFigureOut">
              <a:rPr lang="ko-KR" altLang="en-US" smtClean="0"/>
              <a:t>2022-10-14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CA512-2DA6-46A8-9E7A-E0080A6A07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30018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3810E-5EAE-4DF7-98C4-1832A74596E6}" type="datetimeFigureOut">
              <a:rPr lang="ko-KR" altLang="en-US" smtClean="0"/>
              <a:t>2022-10-14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CA512-2DA6-46A8-9E7A-E0080A6A07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6035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04271"/>
            <a:ext cx="1971675" cy="484319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04271"/>
            <a:ext cx="5800725" cy="484319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3810E-5EAE-4DF7-98C4-1832A74596E6}" type="datetimeFigureOut">
              <a:rPr lang="ko-KR" altLang="en-US" smtClean="0"/>
              <a:t>2022-10-14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CA512-2DA6-46A8-9E7A-E0080A6A07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38391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3810E-5EAE-4DF7-98C4-1832A74596E6}" type="datetimeFigureOut">
              <a:rPr lang="ko-KR" altLang="en-US" smtClean="0"/>
              <a:t>2022-10-14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CA512-2DA6-46A8-9E7A-E0080A6A07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17018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424782"/>
            <a:ext cx="7886700" cy="2377281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824553"/>
            <a:ext cx="7886700" cy="1250156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3810E-5EAE-4DF7-98C4-1832A74596E6}" type="datetimeFigureOut">
              <a:rPr lang="ko-KR" altLang="en-US" smtClean="0"/>
              <a:t>2022-10-14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CA512-2DA6-46A8-9E7A-E0080A6A07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08999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521354"/>
            <a:ext cx="3886200" cy="3626115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521354"/>
            <a:ext cx="3886200" cy="3626115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3810E-5EAE-4DF7-98C4-1832A74596E6}" type="datetimeFigureOut">
              <a:rPr lang="ko-KR" altLang="en-US" smtClean="0"/>
              <a:t>2022-10-14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CA512-2DA6-46A8-9E7A-E0080A6A07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65409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04271"/>
            <a:ext cx="7886700" cy="1104636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400969"/>
            <a:ext cx="3868340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087563"/>
            <a:ext cx="3868340" cy="307049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400969"/>
            <a:ext cx="3887391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087563"/>
            <a:ext cx="3887391" cy="307049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3810E-5EAE-4DF7-98C4-1832A74596E6}" type="datetimeFigureOut">
              <a:rPr lang="ko-KR" altLang="en-US" smtClean="0"/>
              <a:t>2022-10-14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CA512-2DA6-46A8-9E7A-E0080A6A07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81952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3810E-5EAE-4DF7-98C4-1832A74596E6}" type="datetimeFigureOut">
              <a:rPr lang="ko-KR" altLang="en-US" smtClean="0"/>
              <a:t>2022-10-14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CA512-2DA6-46A8-9E7A-E0080A6A07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343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3810E-5EAE-4DF7-98C4-1832A74596E6}" type="datetimeFigureOut">
              <a:rPr lang="ko-KR" altLang="en-US" smtClean="0"/>
              <a:t>2022-10-14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CA512-2DA6-46A8-9E7A-E0080A6A07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20554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822855"/>
            <a:ext cx="4629150" cy="4061354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3810E-5EAE-4DF7-98C4-1832A74596E6}" type="datetimeFigureOut">
              <a:rPr lang="ko-KR" altLang="en-US" smtClean="0"/>
              <a:t>2022-10-14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CA512-2DA6-46A8-9E7A-E0080A6A07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8898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822855"/>
            <a:ext cx="4629150" cy="4061354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3810E-5EAE-4DF7-98C4-1832A74596E6}" type="datetimeFigureOut">
              <a:rPr lang="ko-KR" altLang="en-US" smtClean="0"/>
              <a:t>2022-10-14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CA512-2DA6-46A8-9E7A-E0080A6A07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12358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521354"/>
            <a:ext cx="7886700" cy="3626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73810E-5EAE-4DF7-98C4-1832A74596E6}" type="datetimeFigureOut">
              <a:rPr lang="ko-KR" altLang="en-US" smtClean="0"/>
              <a:t>2022-10-14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1CA512-2DA6-46A8-9E7A-E0080A6A07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55784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0.png"/><Relationship Id="rId4" Type="http://schemas.openxmlformats.org/officeDocument/2006/relationships/image" Target="../media/image98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laticon.com/" TargetMode="External"/><Relationship Id="rId2" Type="http://schemas.openxmlformats.org/officeDocument/2006/relationships/hyperlink" Target="https://www.flaticon.com/authors/smalllikeart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flaticon.com/authors/vectors-market" TargetMode="External"/><Relationship Id="rId5" Type="http://schemas.openxmlformats.org/officeDocument/2006/relationships/hyperlink" Target="https://www.freepik.com/" TargetMode="External"/><Relationship Id="rId4" Type="http://schemas.openxmlformats.org/officeDocument/2006/relationships/hyperlink" Target="https://www.flaticon.com/authors/freepik" TargetMode="Externa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C7BB">
            <a:alpha val="7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699684BF-1895-8F50-8C44-A36412F1E4A1}"/>
              </a:ext>
            </a:extLst>
          </p:cNvPr>
          <p:cNvSpPr/>
          <p:nvPr/>
        </p:nvSpPr>
        <p:spPr>
          <a:xfrm>
            <a:off x="-159658" y="5260037"/>
            <a:ext cx="9303658" cy="4731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DC0B8BDE-6FD0-B9E2-C560-01227D2F4993}"/>
              </a:ext>
            </a:extLst>
          </p:cNvPr>
          <p:cNvGrpSpPr/>
          <p:nvPr/>
        </p:nvGrpSpPr>
        <p:grpSpPr>
          <a:xfrm>
            <a:off x="-159658" y="2857500"/>
            <a:ext cx="5529944" cy="2564095"/>
            <a:chOff x="-159658" y="2664350"/>
            <a:chExt cx="6153665" cy="2713703"/>
          </a:xfrm>
        </p:grpSpPr>
        <p:pic>
          <p:nvPicPr>
            <p:cNvPr id="6" name="그림 5" descr="텍스트이(가) 표시된 사진&#10;&#10;자동 생성된 설명">
              <a:extLst>
                <a:ext uri="{FF2B5EF4-FFF2-40B4-BE49-F238E27FC236}">
                  <a16:creationId xmlns:a16="http://schemas.microsoft.com/office/drawing/2014/main" id="{4D9FE8E7-6D62-6530-2A1F-DF2405692E3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47" y="2664350"/>
              <a:ext cx="4935053" cy="2387310"/>
            </a:xfrm>
            <a:prstGeom prst="rect">
              <a:avLst/>
            </a:prstGeom>
          </p:spPr>
        </p:pic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D2F73AF4-4BE4-3485-93C3-7B43D468BDD9}"/>
                </a:ext>
              </a:extLst>
            </p:cNvPr>
            <p:cNvSpPr/>
            <p:nvPr/>
          </p:nvSpPr>
          <p:spPr>
            <a:xfrm>
              <a:off x="-159658" y="5037145"/>
              <a:ext cx="6153665" cy="340908"/>
            </a:xfrm>
            <a:prstGeom prst="roundRect">
              <a:avLst>
                <a:gd name="adj" fmla="val 50000"/>
              </a:avLst>
            </a:prstGeom>
            <a:solidFill>
              <a:srgbClr val="1A35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141F0458-FFF8-8BD7-BEFB-991FB78E4765}"/>
                </a:ext>
              </a:extLst>
            </p:cNvPr>
            <p:cNvGrpSpPr/>
            <p:nvPr/>
          </p:nvGrpSpPr>
          <p:grpSpPr>
            <a:xfrm>
              <a:off x="4577182" y="2857350"/>
              <a:ext cx="991135" cy="993399"/>
              <a:chOff x="5672076" y="3145908"/>
              <a:chExt cx="860915" cy="893129"/>
            </a:xfrm>
          </p:grpSpPr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id="{044022E1-13CA-08EE-A90F-2BEAE6A41925}"/>
                  </a:ext>
                </a:extLst>
              </p:cNvPr>
              <p:cNvSpPr/>
              <p:nvPr/>
            </p:nvSpPr>
            <p:spPr>
              <a:xfrm>
                <a:off x="5672076" y="3145908"/>
                <a:ext cx="860915" cy="893129"/>
              </a:xfrm>
              <a:prstGeom prst="ellipse">
                <a:avLst/>
              </a:prstGeom>
              <a:solidFill>
                <a:schemeClr val="bg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2D2B1F86-C741-0CB9-D4C3-0731C1D0438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alphaModFix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20244" y="3249572"/>
                <a:ext cx="764575" cy="6857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9DA83D59-F8FB-542E-4113-30784E67F355}"/>
                </a:ext>
              </a:extLst>
            </p:cNvPr>
            <p:cNvSpPr/>
            <p:nvPr/>
          </p:nvSpPr>
          <p:spPr>
            <a:xfrm>
              <a:off x="4405708" y="3583599"/>
              <a:ext cx="171470" cy="184623"/>
            </a:xfrm>
            <a:prstGeom prst="ellipse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DE9AD607-0E41-781F-8C2A-2AEC0C81E1F1}"/>
                </a:ext>
              </a:extLst>
            </p:cNvPr>
            <p:cNvSpPr/>
            <p:nvPr/>
          </p:nvSpPr>
          <p:spPr>
            <a:xfrm>
              <a:off x="4218475" y="3790619"/>
              <a:ext cx="171470" cy="184623"/>
            </a:xfrm>
            <a:prstGeom prst="ellipse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5C87CBDB-5CF1-0EFB-EBFF-2641D801E347}"/>
              </a:ext>
            </a:extLst>
          </p:cNvPr>
          <p:cNvSpPr txBox="1"/>
          <p:nvPr/>
        </p:nvSpPr>
        <p:spPr>
          <a:xfrm>
            <a:off x="7035800" y="2810251"/>
            <a:ext cx="20854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팀명</a:t>
            </a:r>
            <a:r>
              <a:rPr lang="ko-KR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en-US" altLang="ko-KR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: </a:t>
            </a:r>
            <a:r>
              <a:rPr lang="ko-KR" altLang="en-US" sz="1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선택받은아이들</a:t>
            </a:r>
            <a:endParaRPr lang="ko-KR" alt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티웨이_날다" panose="02000300000000000000" pitchFamily="2" charset="-127"/>
              <a:ea typeface="티웨이_날다" panose="02000300000000000000" pitchFamily="2" charset="-127"/>
            </a:endParaRP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1156E9F3-DAEB-9A24-ABCC-EFA790BB2D18}"/>
              </a:ext>
            </a:extLst>
          </p:cNvPr>
          <p:cNvSpPr/>
          <p:nvPr/>
        </p:nvSpPr>
        <p:spPr>
          <a:xfrm>
            <a:off x="4469353" y="293405"/>
            <a:ext cx="4872828" cy="371572"/>
          </a:xfrm>
          <a:prstGeom prst="roundRect">
            <a:avLst>
              <a:gd name="adj" fmla="val 50000"/>
            </a:avLst>
          </a:prstGeom>
          <a:solidFill>
            <a:srgbClr val="1A35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7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2022 </a:t>
            </a:r>
            <a:r>
              <a:rPr lang="ko-KR" altLang="en-US" sz="1700" dirty="0" err="1">
                <a:latin typeface="티웨이_날다" panose="02000300000000000000" pitchFamily="2" charset="-127"/>
                <a:ea typeface="티웨이_날다" panose="02000300000000000000" pitchFamily="2" charset="-127"/>
              </a:rPr>
              <a:t>빅콘테스트</a:t>
            </a:r>
            <a:r>
              <a:rPr lang="ko-KR" altLang="en-US" sz="17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en-US" altLang="ko-KR" sz="17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– </a:t>
            </a:r>
            <a:r>
              <a:rPr lang="ko-KR" altLang="en-US" sz="17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데이터분석분야</a:t>
            </a:r>
            <a:r>
              <a:rPr lang="en-US" altLang="ko-KR" sz="17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(</a:t>
            </a:r>
            <a:r>
              <a:rPr lang="ko-KR" altLang="en-US" sz="17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챔피언부문</a:t>
            </a:r>
            <a:r>
              <a:rPr lang="en-US" altLang="ko-KR" sz="17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)</a:t>
            </a:r>
            <a:endParaRPr lang="ko-KR" altLang="en-US" sz="1700" dirty="0">
              <a:latin typeface="티웨이_날다" panose="02000300000000000000" pitchFamily="2" charset="-127"/>
              <a:ea typeface="티웨이_날다" panose="02000300000000000000" pitchFamily="2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CA50294-59AF-4824-542B-547E279E013F}"/>
              </a:ext>
            </a:extLst>
          </p:cNvPr>
          <p:cNvSpPr txBox="1"/>
          <p:nvPr/>
        </p:nvSpPr>
        <p:spPr>
          <a:xfrm>
            <a:off x="4486647" y="824630"/>
            <a:ext cx="4577581" cy="14840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32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용인시 전기차 </a:t>
            </a:r>
            <a:r>
              <a:rPr lang="ko-KR" altLang="en-US" sz="32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완속</a:t>
            </a:r>
            <a:r>
              <a:rPr lang="ko-KR" altLang="en-US" sz="32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 충전소</a:t>
            </a:r>
            <a:endParaRPr lang="en-US" altLang="ko-KR" sz="3200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티웨이_날다" panose="02000300000000000000" pitchFamily="2" charset="-127"/>
              <a:ea typeface="티웨이_날다" panose="02000300000000000000" pitchFamily="2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32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입지 선정 모델 개발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24CE174E-76B1-5AC1-42FD-5477D72697AD}"/>
              </a:ext>
            </a:extLst>
          </p:cNvPr>
          <p:cNvCxnSpPr>
            <a:cxnSpLocks/>
          </p:cNvCxnSpPr>
          <p:nvPr/>
        </p:nvCxnSpPr>
        <p:spPr>
          <a:xfrm>
            <a:off x="4572000" y="2603500"/>
            <a:ext cx="4579312" cy="0"/>
          </a:xfrm>
          <a:prstGeom prst="line">
            <a:avLst/>
          </a:prstGeom>
          <a:ln w="47625">
            <a:solidFill>
              <a:srgbClr val="1A35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67414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3AA292B6-9C16-A079-65EE-CC3BF82958D1}"/>
              </a:ext>
            </a:extLst>
          </p:cNvPr>
          <p:cNvSpPr/>
          <p:nvPr/>
        </p:nvSpPr>
        <p:spPr>
          <a:xfrm>
            <a:off x="-201169" y="-210172"/>
            <a:ext cx="9546336" cy="604315"/>
          </a:xfrm>
          <a:prstGeom prst="rect">
            <a:avLst/>
          </a:prstGeom>
          <a:solidFill>
            <a:srgbClr val="31C7BB">
              <a:alpha val="75000"/>
            </a:srgbClr>
          </a:solidFill>
          <a:ln w="31750">
            <a:solidFill>
              <a:srgbClr val="1A35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5415C7-4C34-F069-9BC5-925A33010EE3}"/>
              </a:ext>
            </a:extLst>
          </p:cNvPr>
          <p:cNvSpPr txBox="1"/>
          <p:nvPr/>
        </p:nvSpPr>
        <p:spPr>
          <a:xfrm>
            <a:off x="5321300" y="-19111"/>
            <a:ext cx="3822700" cy="340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분석 배경 </a:t>
            </a:r>
            <a:r>
              <a:rPr lang="en-US" altLang="ko-KR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|</a:t>
            </a:r>
            <a:r>
              <a:rPr lang="en-US" altLang="ko-KR" sz="10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ko-KR" altLang="en-US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분석 방법 및 배경 </a:t>
            </a:r>
            <a:r>
              <a:rPr lang="en-US" altLang="ko-KR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| </a:t>
            </a:r>
            <a:r>
              <a:rPr lang="ko-KR" altLang="en-US" sz="12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분석 내용</a:t>
            </a:r>
            <a:r>
              <a:rPr lang="ko-KR" altLang="en-US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| </a:t>
            </a:r>
            <a:r>
              <a:rPr lang="ko-KR" altLang="en-US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분석결과 활용 </a:t>
            </a:r>
            <a:r>
              <a:rPr lang="en-US" altLang="ko-KR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| </a:t>
            </a:r>
            <a:r>
              <a:rPr lang="ko-KR" altLang="en-US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부록</a:t>
            </a:r>
            <a:endParaRPr lang="ko-KR" altLang="en-US" sz="1000" dirty="0">
              <a:solidFill>
                <a:schemeClr val="bg1"/>
              </a:solidFill>
              <a:latin typeface="티웨이_날다" panose="02000300000000000000" pitchFamily="2" charset="-127"/>
              <a:ea typeface="티웨이_날다" panose="02000300000000000000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2CAE87A-1F53-F180-87BD-39EB502E2309}"/>
              </a:ext>
            </a:extLst>
          </p:cNvPr>
          <p:cNvSpPr/>
          <p:nvPr/>
        </p:nvSpPr>
        <p:spPr>
          <a:xfrm>
            <a:off x="-280416" y="5341703"/>
            <a:ext cx="9546336" cy="522649"/>
          </a:xfrm>
          <a:prstGeom prst="rect">
            <a:avLst/>
          </a:prstGeom>
          <a:solidFill>
            <a:srgbClr val="31C7BB">
              <a:alpha val="75000"/>
            </a:srgbClr>
          </a:solidFill>
          <a:ln w="31750">
            <a:solidFill>
              <a:srgbClr val="1A35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16EA66-B4A2-0E67-F7AB-A4E1182EA7CF}"/>
              </a:ext>
            </a:extLst>
          </p:cNvPr>
          <p:cNvSpPr txBox="1"/>
          <p:nvPr/>
        </p:nvSpPr>
        <p:spPr>
          <a:xfrm>
            <a:off x="6163564" y="5364141"/>
            <a:ext cx="2980436" cy="278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9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# </a:t>
            </a:r>
            <a:r>
              <a:rPr lang="ko-KR" altLang="en-US" sz="9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용인시 전기차 </a:t>
            </a:r>
            <a:r>
              <a:rPr lang="ko-KR" altLang="en-US" sz="9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완속</a:t>
            </a:r>
            <a:r>
              <a:rPr lang="ko-KR" altLang="en-US" sz="9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 충전소</a:t>
            </a:r>
            <a:r>
              <a:rPr lang="en-US" altLang="ko-KR" sz="9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ko-KR" altLang="en-US" sz="9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입지 선정 모델 개발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E6562EB-DC2B-0AFB-5083-490B276F2009}"/>
              </a:ext>
            </a:extLst>
          </p:cNvPr>
          <p:cNvSpPr/>
          <p:nvPr/>
        </p:nvSpPr>
        <p:spPr>
          <a:xfrm>
            <a:off x="990602" y="776267"/>
            <a:ext cx="7467600" cy="4365650"/>
          </a:xfrm>
          <a:prstGeom prst="rect">
            <a:avLst/>
          </a:prstGeom>
          <a:solidFill>
            <a:srgbClr val="65D5CC">
              <a:alpha val="15000"/>
            </a:srgbClr>
          </a:solidFill>
          <a:ln w="15875">
            <a:solidFill>
              <a:srgbClr val="1A35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B9BC933-9B64-2548-FF54-4A1E42200EB0}"/>
              </a:ext>
            </a:extLst>
          </p:cNvPr>
          <p:cNvSpPr/>
          <p:nvPr/>
        </p:nvSpPr>
        <p:spPr>
          <a:xfrm>
            <a:off x="838199" y="593929"/>
            <a:ext cx="7467600" cy="4365650"/>
          </a:xfrm>
          <a:prstGeom prst="rect">
            <a:avLst/>
          </a:prstGeom>
          <a:solidFill>
            <a:schemeClr val="bg1"/>
          </a:solidFill>
          <a:ln w="15875">
            <a:solidFill>
              <a:srgbClr val="1A35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600C1B1-1B58-C258-070E-A36C2B5E1632}"/>
              </a:ext>
            </a:extLst>
          </p:cNvPr>
          <p:cNvSpPr txBox="1"/>
          <p:nvPr/>
        </p:nvSpPr>
        <p:spPr>
          <a:xfrm>
            <a:off x="3327398" y="633483"/>
            <a:ext cx="2489202" cy="5893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b="1" dirty="0">
                <a:solidFill>
                  <a:srgbClr val="1A353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- </a:t>
            </a:r>
            <a:r>
              <a:rPr lang="ko-KR" altLang="en-US" sz="2400" b="1" dirty="0">
                <a:solidFill>
                  <a:srgbClr val="1A353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데이터 </a:t>
            </a:r>
            <a:r>
              <a:rPr lang="ko-KR" altLang="en-US" sz="2400" b="1" dirty="0" err="1">
                <a:solidFill>
                  <a:srgbClr val="1A353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전처리</a:t>
            </a:r>
            <a:r>
              <a:rPr lang="ko-KR" altLang="en-US" sz="2400" b="1" dirty="0">
                <a:solidFill>
                  <a:srgbClr val="1A353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en-US" altLang="ko-KR" sz="2400" b="1" dirty="0">
                <a:solidFill>
                  <a:srgbClr val="1A353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- </a:t>
            </a:r>
            <a:endParaRPr lang="ko-KR" altLang="en-US" sz="2400" b="1" dirty="0">
              <a:solidFill>
                <a:srgbClr val="1A353E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티웨이_날다" panose="02000300000000000000" pitchFamily="2" charset="-127"/>
              <a:ea typeface="티웨이_날다" panose="02000300000000000000" pitchFamily="2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06E7E27-5970-6508-8F38-29436D735362}"/>
              </a:ext>
            </a:extLst>
          </p:cNvPr>
          <p:cNvSpPr/>
          <p:nvPr/>
        </p:nvSpPr>
        <p:spPr>
          <a:xfrm>
            <a:off x="1257299" y="1510943"/>
            <a:ext cx="6629402" cy="1500080"/>
          </a:xfrm>
          <a:prstGeom prst="rect">
            <a:avLst/>
          </a:prstGeom>
          <a:solidFill>
            <a:schemeClr val="bg1"/>
          </a:solidFill>
          <a:ln w="15875">
            <a:solidFill>
              <a:srgbClr val="1A353E"/>
            </a:solidFill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/>
              </a:solidFill>
              <a:latin typeface="티웨이_날다" panose="02000300000000000000" pitchFamily="2" charset="-127"/>
              <a:ea typeface="티웨이_날다" panose="02000300000000000000" pitchFamily="2" charset="-127"/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E4D69F19-082B-3464-4DF6-1524FEAD20BD}"/>
              </a:ext>
            </a:extLst>
          </p:cNvPr>
          <p:cNvSpPr/>
          <p:nvPr/>
        </p:nvSpPr>
        <p:spPr>
          <a:xfrm>
            <a:off x="1375951" y="1375667"/>
            <a:ext cx="1692683" cy="270552"/>
          </a:xfrm>
          <a:prstGeom prst="roundRect">
            <a:avLst>
              <a:gd name="adj" fmla="val 50000"/>
            </a:avLst>
          </a:prstGeom>
          <a:solidFill>
            <a:srgbClr val="1A353E"/>
          </a:solidFill>
          <a:ln>
            <a:solidFill>
              <a:srgbClr val="1A35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시간대 그룹화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EE82115-2A0E-2B8D-646B-F2D8CB780CC0}"/>
              </a:ext>
            </a:extLst>
          </p:cNvPr>
          <p:cNvSpPr txBox="1"/>
          <p:nvPr/>
        </p:nvSpPr>
        <p:spPr>
          <a:xfrm>
            <a:off x="1582921" y="1830818"/>
            <a:ext cx="52949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ko-KR" altLang="en-US" sz="14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▶ 시간대를 </a:t>
            </a:r>
            <a:r>
              <a:rPr lang="ko-KR" altLang="en-US" sz="1400" dirty="0" err="1">
                <a:solidFill>
                  <a:srgbClr val="00ABBF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완속</a:t>
            </a:r>
            <a:r>
              <a:rPr lang="ko-KR" altLang="en-US" sz="1400" dirty="0" err="1">
                <a:latin typeface="티웨이_날다" panose="02000300000000000000" pitchFamily="2" charset="-127"/>
                <a:ea typeface="티웨이_날다" panose="02000300000000000000" pitchFamily="2" charset="-127"/>
              </a:rPr>
              <a:t>충전과</a:t>
            </a:r>
            <a:r>
              <a:rPr lang="ko-KR" altLang="en-US" sz="14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ko-KR" altLang="en-US" sz="1400" dirty="0">
                <a:solidFill>
                  <a:srgbClr val="00ABBF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급속</a:t>
            </a:r>
            <a:r>
              <a:rPr lang="ko-KR" altLang="en-US" sz="14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충전을 </a:t>
            </a:r>
            <a:r>
              <a:rPr lang="ko-KR" altLang="en-US" sz="1400" dirty="0">
                <a:solidFill>
                  <a:srgbClr val="00ABBF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판단</a:t>
            </a:r>
            <a:r>
              <a:rPr lang="ko-KR" altLang="en-US" sz="14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하는 기준으로 판단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A7591AA-20B2-6442-1E84-71A77805F329}"/>
              </a:ext>
            </a:extLst>
          </p:cNvPr>
          <p:cNvSpPr txBox="1"/>
          <p:nvPr/>
        </p:nvSpPr>
        <p:spPr>
          <a:xfrm>
            <a:off x="1791984" y="2161033"/>
            <a:ext cx="529492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ko-KR" altLang="en-US" sz="105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예</a:t>
            </a:r>
            <a:r>
              <a:rPr lang="en-US" altLang="ko-KR" sz="105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) </a:t>
            </a:r>
            <a:r>
              <a:rPr lang="ko-KR" altLang="en-US" sz="105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업무 시간인 </a:t>
            </a:r>
            <a:r>
              <a:rPr lang="en-US" altLang="ko-KR" sz="105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9-18</a:t>
            </a:r>
            <a:r>
              <a:rPr lang="ko-KR" altLang="en-US" sz="105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시까지는 고속 충전을 선호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2719DF8-42CA-8CD9-1322-07B37A165BF5}"/>
              </a:ext>
            </a:extLst>
          </p:cNvPr>
          <p:cNvSpPr txBox="1"/>
          <p:nvPr/>
        </p:nvSpPr>
        <p:spPr>
          <a:xfrm>
            <a:off x="1582920" y="2523168"/>
            <a:ext cx="52949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ko-KR" altLang="en-US" sz="14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▶ 본 대회의 문제가 </a:t>
            </a:r>
            <a:r>
              <a:rPr lang="ko-KR" altLang="en-US" sz="1400" dirty="0" err="1">
                <a:solidFill>
                  <a:srgbClr val="00ABBF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완속</a:t>
            </a:r>
            <a:r>
              <a:rPr lang="ko-KR" altLang="en-US" sz="1400" dirty="0">
                <a:solidFill>
                  <a:srgbClr val="00ABBF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 충전소 입지 선정</a:t>
            </a:r>
            <a:r>
              <a:rPr lang="ko-KR" altLang="en-US" sz="14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이므로 기각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403BC1C-06D5-5626-E05D-29B70329B43B}"/>
              </a:ext>
            </a:extLst>
          </p:cNvPr>
          <p:cNvSpPr/>
          <p:nvPr/>
        </p:nvSpPr>
        <p:spPr>
          <a:xfrm>
            <a:off x="1262064" y="3391337"/>
            <a:ext cx="6629402" cy="1372319"/>
          </a:xfrm>
          <a:prstGeom prst="rect">
            <a:avLst/>
          </a:prstGeom>
          <a:solidFill>
            <a:schemeClr val="bg1"/>
          </a:solidFill>
          <a:ln w="15875">
            <a:solidFill>
              <a:srgbClr val="1A353E"/>
            </a:solidFill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/>
              </a:solidFill>
              <a:latin typeface="티웨이_날다" panose="02000300000000000000" pitchFamily="2" charset="-127"/>
              <a:ea typeface="티웨이_날다" panose="02000300000000000000" pitchFamily="2" charset="-127"/>
            </a:endParaRP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853A6435-FC3A-FDF1-9FF7-65B3CD0F5725}"/>
              </a:ext>
            </a:extLst>
          </p:cNvPr>
          <p:cNvSpPr/>
          <p:nvPr/>
        </p:nvSpPr>
        <p:spPr>
          <a:xfrm>
            <a:off x="1380716" y="3256062"/>
            <a:ext cx="1692683" cy="270552"/>
          </a:xfrm>
          <a:prstGeom prst="roundRect">
            <a:avLst>
              <a:gd name="adj" fmla="val 50000"/>
            </a:avLst>
          </a:prstGeom>
          <a:solidFill>
            <a:srgbClr val="1A353E"/>
          </a:solidFill>
          <a:ln>
            <a:solidFill>
              <a:srgbClr val="1A35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요일 그룹화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CA1CD19-A236-3DF7-E951-348DE030D427}"/>
              </a:ext>
            </a:extLst>
          </p:cNvPr>
          <p:cNvSpPr txBox="1"/>
          <p:nvPr/>
        </p:nvSpPr>
        <p:spPr>
          <a:xfrm>
            <a:off x="1592451" y="3731687"/>
            <a:ext cx="596862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ko-KR" altLang="en-US" sz="14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▶ </a:t>
            </a:r>
            <a:r>
              <a:rPr lang="ko-KR" altLang="en-US" sz="1400" dirty="0">
                <a:solidFill>
                  <a:srgbClr val="00ABBF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주중</a:t>
            </a:r>
            <a:r>
              <a:rPr lang="ko-KR" altLang="en-US" sz="14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과 </a:t>
            </a:r>
            <a:r>
              <a:rPr lang="ko-KR" altLang="en-US" sz="1400" dirty="0">
                <a:solidFill>
                  <a:srgbClr val="00ABBF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주말</a:t>
            </a:r>
            <a:r>
              <a:rPr lang="ko-KR" altLang="en-US" sz="14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 사이에 </a:t>
            </a:r>
            <a:r>
              <a:rPr lang="ko-KR" altLang="en-US" sz="1400" dirty="0">
                <a:solidFill>
                  <a:srgbClr val="00ABBF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유의미한 차이점</a:t>
            </a:r>
            <a:r>
              <a:rPr lang="ko-KR" altLang="en-US" sz="14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이 있을 것이라고 생각하여 시각화 진행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3C120AB-1DF2-8DE5-E5E9-9E5A5C16717C}"/>
              </a:ext>
            </a:extLst>
          </p:cNvPr>
          <p:cNvSpPr txBox="1"/>
          <p:nvPr/>
        </p:nvSpPr>
        <p:spPr>
          <a:xfrm>
            <a:off x="1592451" y="4174739"/>
            <a:ext cx="538461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ko-KR" altLang="en-US" sz="14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▶ 두 데이터 사이에 차이가 크게 나지 않아 기각</a:t>
            </a:r>
            <a:r>
              <a:rPr lang="en-US" altLang="ko-KR" sz="105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(</a:t>
            </a:r>
            <a:r>
              <a:rPr lang="ko-KR" altLang="en-US" sz="105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시각화 자료는 부록에 첨부</a:t>
            </a:r>
            <a:r>
              <a:rPr lang="en-US" altLang="ko-KR" sz="105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)</a:t>
            </a:r>
            <a:endParaRPr lang="ko-KR" altLang="en-US" sz="1400" dirty="0">
              <a:latin typeface="티웨이_날다" panose="02000300000000000000" pitchFamily="2" charset="-127"/>
              <a:ea typeface="티웨이_날다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379757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3AA292B6-9C16-A079-65EE-CC3BF82958D1}"/>
              </a:ext>
            </a:extLst>
          </p:cNvPr>
          <p:cNvSpPr/>
          <p:nvPr/>
        </p:nvSpPr>
        <p:spPr>
          <a:xfrm>
            <a:off x="-201169" y="-210172"/>
            <a:ext cx="9546336" cy="604315"/>
          </a:xfrm>
          <a:prstGeom prst="rect">
            <a:avLst/>
          </a:prstGeom>
          <a:solidFill>
            <a:srgbClr val="31C7BB">
              <a:alpha val="75000"/>
            </a:srgbClr>
          </a:solidFill>
          <a:ln w="31750">
            <a:solidFill>
              <a:srgbClr val="1A35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5415C7-4C34-F069-9BC5-925A33010EE3}"/>
              </a:ext>
            </a:extLst>
          </p:cNvPr>
          <p:cNvSpPr txBox="1"/>
          <p:nvPr/>
        </p:nvSpPr>
        <p:spPr>
          <a:xfrm>
            <a:off x="5321300" y="-19111"/>
            <a:ext cx="3822700" cy="340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분석 배경 </a:t>
            </a:r>
            <a:r>
              <a:rPr lang="en-US" altLang="ko-KR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|</a:t>
            </a:r>
            <a:r>
              <a:rPr lang="en-US" altLang="ko-KR" sz="10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ko-KR" altLang="en-US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분석 방법 및 배경 </a:t>
            </a:r>
            <a:r>
              <a:rPr lang="en-US" altLang="ko-KR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| </a:t>
            </a:r>
            <a:r>
              <a:rPr lang="ko-KR" altLang="en-US" sz="12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분석 내용</a:t>
            </a:r>
            <a:r>
              <a:rPr lang="ko-KR" altLang="en-US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| </a:t>
            </a:r>
            <a:r>
              <a:rPr lang="ko-KR" altLang="en-US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분석결과 활용 </a:t>
            </a:r>
            <a:r>
              <a:rPr lang="en-US" altLang="ko-KR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| </a:t>
            </a:r>
            <a:r>
              <a:rPr lang="ko-KR" altLang="en-US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부록</a:t>
            </a:r>
            <a:endParaRPr lang="ko-KR" altLang="en-US" sz="1000" dirty="0">
              <a:solidFill>
                <a:schemeClr val="bg1"/>
              </a:solidFill>
              <a:latin typeface="티웨이_날다" panose="02000300000000000000" pitchFamily="2" charset="-127"/>
              <a:ea typeface="티웨이_날다" panose="02000300000000000000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2CAE87A-1F53-F180-87BD-39EB502E2309}"/>
              </a:ext>
            </a:extLst>
          </p:cNvPr>
          <p:cNvSpPr/>
          <p:nvPr/>
        </p:nvSpPr>
        <p:spPr>
          <a:xfrm>
            <a:off x="-280416" y="5341703"/>
            <a:ext cx="9546336" cy="522649"/>
          </a:xfrm>
          <a:prstGeom prst="rect">
            <a:avLst/>
          </a:prstGeom>
          <a:solidFill>
            <a:srgbClr val="31C7BB">
              <a:alpha val="75000"/>
            </a:srgbClr>
          </a:solidFill>
          <a:ln w="31750">
            <a:solidFill>
              <a:srgbClr val="1A35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16EA66-B4A2-0E67-F7AB-A4E1182EA7CF}"/>
              </a:ext>
            </a:extLst>
          </p:cNvPr>
          <p:cNvSpPr txBox="1"/>
          <p:nvPr/>
        </p:nvSpPr>
        <p:spPr>
          <a:xfrm>
            <a:off x="6163564" y="5364141"/>
            <a:ext cx="2980436" cy="278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9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# </a:t>
            </a:r>
            <a:r>
              <a:rPr lang="ko-KR" altLang="en-US" sz="9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용인시 전기차 </a:t>
            </a:r>
            <a:r>
              <a:rPr lang="ko-KR" altLang="en-US" sz="9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완속</a:t>
            </a:r>
            <a:r>
              <a:rPr lang="ko-KR" altLang="en-US" sz="9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 충전소</a:t>
            </a:r>
            <a:r>
              <a:rPr lang="en-US" altLang="ko-KR" sz="9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ko-KR" altLang="en-US" sz="9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입지 선정 모델 개발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E6562EB-DC2B-0AFB-5083-490B276F2009}"/>
              </a:ext>
            </a:extLst>
          </p:cNvPr>
          <p:cNvSpPr/>
          <p:nvPr/>
        </p:nvSpPr>
        <p:spPr>
          <a:xfrm>
            <a:off x="990602" y="776267"/>
            <a:ext cx="7467600" cy="4365650"/>
          </a:xfrm>
          <a:prstGeom prst="rect">
            <a:avLst/>
          </a:prstGeom>
          <a:solidFill>
            <a:srgbClr val="65D5CC">
              <a:alpha val="15000"/>
            </a:srgbClr>
          </a:solidFill>
          <a:ln w="15875">
            <a:solidFill>
              <a:srgbClr val="1A35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B9BC933-9B64-2548-FF54-4A1E42200EB0}"/>
              </a:ext>
            </a:extLst>
          </p:cNvPr>
          <p:cNvSpPr/>
          <p:nvPr/>
        </p:nvSpPr>
        <p:spPr>
          <a:xfrm>
            <a:off x="838199" y="593929"/>
            <a:ext cx="7467600" cy="4365650"/>
          </a:xfrm>
          <a:prstGeom prst="rect">
            <a:avLst/>
          </a:prstGeom>
          <a:solidFill>
            <a:schemeClr val="bg1"/>
          </a:solidFill>
          <a:ln w="15875">
            <a:solidFill>
              <a:srgbClr val="1A35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600C1B1-1B58-C258-070E-A36C2B5E1632}"/>
              </a:ext>
            </a:extLst>
          </p:cNvPr>
          <p:cNvSpPr txBox="1"/>
          <p:nvPr/>
        </p:nvSpPr>
        <p:spPr>
          <a:xfrm>
            <a:off x="3327398" y="633483"/>
            <a:ext cx="2489202" cy="5893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b="1" dirty="0">
                <a:solidFill>
                  <a:srgbClr val="1A353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- </a:t>
            </a:r>
            <a:r>
              <a:rPr lang="ko-KR" altLang="en-US" sz="2400" b="1" dirty="0">
                <a:solidFill>
                  <a:srgbClr val="1A353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데이터 </a:t>
            </a:r>
            <a:r>
              <a:rPr lang="ko-KR" altLang="en-US" sz="2400" b="1" dirty="0" err="1">
                <a:solidFill>
                  <a:srgbClr val="1A353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전처리</a:t>
            </a:r>
            <a:r>
              <a:rPr lang="ko-KR" altLang="en-US" sz="2400" b="1" dirty="0">
                <a:solidFill>
                  <a:srgbClr val="1A353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en-US" altLang="ko-KR" sz="2400" b="1" dirty="0">
                <a:solidFill>
                  <a:srgbClr val="1A353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- </a:t>
            </a:r>
            <a:endParaRPr lang="ko-KR" altLang="en-US" sz="2400" b="1" dirty="0">
              <a:solidFill>
                <a:srgbClr val="1A353E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티웨이_날다" panose="02000300000000000000" pitchFamily="2" charset="-127"/>
              <a:ea typeface="티웨이_날다" panose="02000300000000000000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2139163D-B809-6D7E-F628-AC6F2AF8255E}"/>
              </a:ext>
            </a:extLst>
          </p:cNvPr>
          <p:cNvGrpSpPr/>
          <p:nvPr/>
        </p:nvGrpSpPr>
        <p:grpSpPr>
          <a:xfrm>
            <a:off x="1257299" y="2071211"/>
            <a:ext cx="6629402" cy="1507595"/>
            <a:chOff x="1257299" y="2202153"/>
            <a:chExt cx="6629402" cy="1507595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A10FB11C-8296-EDDF-05CE-536737B155FA}"/>
                </a:ext>
              </a:extLst>
            </p:cNvPr>
            <p:cNvSpPr/>
            <p:nvPr/>
          </p:nvSpPr>
          <p:spPr>
            <a:xfrm>
              <a:off x="1257299" y="2337429"/>
              <a:ext cx="6629402" cy="1372319"/>
            </a:xfrm>
            <a:prstGeom prst="rect">
              <a:avLst/>
            </a:prstGeom>
            <a:solidFill>
              <a:schemeClr val="bg1"/>
            </a:solidFill>
            <a:ln w="15875">
              <a:solidFill>
                <a:srgbClr val="1A353E"/>
              </a:solidFill>
            </a:ln>
            <a:effectLst>
              <a:outerShdw blurRad="50800" dist="38100" dir="2700000" sx="101000" sy="101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EE82115-2A0E-2B8D-646B-F2D8CB780CC0}"/>
                </a:ext>
              </a:extLst>
            </p:cNvPr>
            <p:cNvSpPr txBox="1"/>
            <p:nvPr/>
          </p:nvSpPr>
          <p:spPr>
            <a:xfrm>
              <a:off x="1582920" y="2622030"/>
              <a:ext cx="5978161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/>
              <a:r>
                <a:rPr lang="ko-KR" altLang="en-US" sz="1400" dirty="0">
                  <a:latin typeface="티웨이_날다" panose="02000300000000000000" pitchFamily="2" charset="-127"/>
                  <a:ea typeface="티웨이_날다" panose="02000300000000000000" pitchFamily="2" charset="-127"/>
                </a:rPr>
                <a:t>▶ 연령대를 그룹화하여 </a:t>
              </a:r>
              <a:r>
                <a:rPr lang="ko-KR" altLang="en-US" sz="1400" dirty="0" err="1">
                  <a:solidFill>
                    <a:srgbClr val="00ABBF"/>
                  </a:solidFill>
                  <a:latin typeface="티웨이_날다" panose="02000300000000000000" pitchFamily="2" charset="-127"/>
                  <a:ea typeface="티웨이_날다" panose="02000300000000000000" pitchFamily="2" charset="-127"/>
                </a:rPr>
                <a:t>시각화</a:t>
              </a:r>
              <a:r>
                <a:rPr lang="ko-KR" altLang="en-US" sz="1400" dirty="0" err="1">
                  <a:latin typeface="티웨이_날다" panose="02000300000000000000" pitchFamily="2" charset="-127"/>
                  <a:ea typeface="티웨이_날다" panose="02000300000000000000" pitchFamily="2" charset="-127"/>
                </a:rPr>
                <a:t>하면</a:t>
              </a:r>
              <a:r>
                <a:rPr lang="ko-KR" altLang="en-US" sz="1400" dirty="0">
                  <a:latin typeface="티웨이_날다" panose="02000300000000000000" pitchFamily="2" charset="-127"/>
                  <a:ea typeface="티웨이_날다" panose="02000300000000000000" pitchFamily="2" charset="-127"/>
                </a:rPr>
                <a:t> 비교적 </a:t>
              </a:r>
              <a:r>
                <a:rPr lang="ko-KR" altLang="en-US" sz="1400" dirty="0">
                  <a:solidFill>
                    <a:srgbClr val="00ABBF"/>
                  </a:solidFill>
                  <a:latin typeface="티웨이_날다" panose="02000300000000000000" pitchFamily="2" charset="-127"/>
                  <a:ea typeface="티웨이_날다" panose="02000300000000000000" pitchFamily="2" charset="-127"/>
                </a:rPr>
                <a:t>깔끔하게 구현</a:t>
              </a:r>
              <a:r>
                <a:rPr lang="ko-KR" altLang="en-US" sz="1400" dirty="0">
                  <a:latin typeface="티웨이_날다" panose="02000300000000000000" pitchFamily="2" charset="-127"/>
                  <a:ea typeface="티웨이_날다" panose="02000300000000000000" pitchFamily="2" charset="-127"/>
                </a:rPr>
                <a:t>될 것이라고 판단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2719DF8-42CA-8CD9-1322-07B37A165BF5}"/>
                </a:ext>
              </a:extLst>
            </p:cNvPr>
            <p:cNvSpPr txBox="1"/>
            <p:nvPr/>
          </p:nvSpPr>
          <p:spPr>
            <a:xfrm>
              <a:off x="1582920" y="3123797"/>
              <a:ext cx="529492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/>
              <a:r>
                <a:rPr lang="ko-KR" altLang="en-US" sz="1400" dirty="0">
                  <a:latin typeface="티웨이_날다" panose="02000300000000000000" pitchFamily="2" charset="-127"/>
                  <a:ea typeface="티웨이_날다" panose="02000300000000000000" pitchFamily="2" charset="-127"/>
                </a:rPr>
                <a:t>▶ </a:t>
              </a:r>
              <a:r>
                <a:rPr lang="ko-KR" altLang="en-US" sz="1400" dirty="0" err="1">
                  <a:latin typeface="티웨이_날다" panose="02000300000000000000" pitchFamily="2" charset="-127"/>
                  <a:ea typeface="티웨이_날다" panose="02000300000000000000" pitchFamily="2" charset="-127"/>
                </a:rPr>
                <a:t>산점도</a:t>
              </a:r>
              <a:r>
                <a:rPr lang="ko-KR" altLang="en-US" sz="1400" dirty="0">
                  <a:latin typeface="티웨이_날다" panose="02000300000000000000" pitchFamily="2" charset="-127"/>
                  <a:ea typeface="티웨이_날다" panose="02000300000000000000" pitchFamily="2" charset="-127"/>
                </a:rPr>
                <a:t> 구현이 더 어지러워지는 탓에 연령대 그룹화 기각</a:t>
              </a:r>
            </a:p>
          </p:txBody>
        </p:sp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E4D69F19-082B-3464-4DF6-1524FEAD20BD}"/>
                </a:ext>
              </a:extLst>
            </p:cNvPr>
            <p:cNvSpPr/>
            <p:nvPr/>
          </p:nvSpPr>
          <p:spPr>
            <a:xfrm>
              <a:off x="1358900" y="2202153"/>
              <a:ext cx="1692683" cy="270552"/>
            </a:xfrm>
            <a:prstGeom prst="roundRect">
              <a:avLst>
                <a:gd name="adj" fmla="val 50000"/>
              </a:avLst>
            </a:prstGeom>
            <a:solidFill>
              <a:srgbClr val="1A353E"/>
            </a:solidFill>
            <a:ln>
              <a:solidFill>
                <a:srgbClr val="1A353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latin typeface="티웨이_날다" panose="02000300000000000000" pitchFamily="2" charset="-127"/>
                  <a:ea typeface="티웨이_날다" panose="02000300000000000000" pitchFamily="2" charset="-127"/>
                </a:rPr>
                <a:t>연령대 그룹화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403982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3AA292B6-9C16-A079-65EE-CC3BF82958D1}"/>
              </a:ext>
            </a:extLst>
          </p:cNvPr>
          <p:cNvSpPr/>
          <p:nvPr/>
        </p:nvSpPr>
        <p:spPr>
          <a:xfrm>
            <a:off x="-201169" y="-210172"/>
            <a:ext cx="9546336" cy="604315"/>
          </a:xfrm>
          <a:prstGeom prst="rect">
            <a:avLst/>
          </a:prstGeom>
          <a:solidFill>
            <a:srgbClr val="31C7BB">
              <a:alpha val="75000"/>
            </a:srgbClr>
          </a:solidFill>
          <a:ln w="31750">
            <a:solidFill>
              <a:srgbClr val="1A35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5415C7-4C34-F069-9BC5-925A33010EE3}"/>
              </a:ext>
            </a:extLst>
          </p:cNvPr>
          <p:cNvSpPr txBox="1"/>
          <p:nvPr/>
        </p:nvSpPr>
        <p:spPr>
          <a:xfrm>
            <a:off x="5321300" y="-19111"/>
            <a:ext cx="3822700" cy="340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분석 배경 </a:t>
            </a:r>
            <a:r>
              <a:rPr lang="en-US" altLang="ko-KR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|</a:t>
            </a:r>
            <a:r>
              <a:rPr lang="en-US" altLang="ko-KR" sz="10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ko-KR" altLang="en-US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분석 방법 및 배경 </a:t>
            </a:r>
            <a:r>
              <a:rPr lang="en-US" altLang="ko-KR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| </a:t>
            </a:r>
            <a:r>
              <a:rPr lang="ko-KR" altLang="en-US" sz="12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분석 내용</a:t>
            </a:r>
            <a:r>
              <a:rPr lang="ko-KR" altLang="en-US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| </a:t>
            </a:r>
            <a:r>
              <a:rPr lang="ko-KR" altLang="en-US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분석결과 활용 </a:t>
            </a:r>
            <a:r>
              <a:rPr lang="en-US" altLang="ko-KR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| </a:t>
            </a:r>
            <a:r>
              <a:rPr lang="ko-KR" altLang="en-US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부록</a:t>
            </a:r>
            <a:endParaRPr lang="ko-KR" altLang="en-US" sz="1000" dirty="0">
              <a:solidFill>
                <a:schemeClr val="bg1"/>
              </a:solidFill>
              <a:latin typeface="티웨이_날다" panose="02000300000000000000" pitchFamily="2" charset="-127"/>
              <a:ea typeface="티웨이_날다" panose="02000300000000000000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2CAE87A-1F53-F180-87BD-39EB502E2309}"/>
              </a:ext>
            </a:extLst>
          </p:cNvPr>
          <p:cNvSpPr/>
          <p:nvPr/>
        </p:nvSpPr>
        <p:spPr>
          <a:xfrm>
            <a:off x="-280416" y="5341703"/>
            <a:ext cx="9546336" cy="522649"/>
          </a:xfrm>
          <a:prstGeom prst="rect">
            <a:avLst/>
          </a:prstGeom>
          <a:solidFill>
            <a:srgbClr val="31C7BB">
              <a:alpha val="75000"/>
            </a:srgbClr>
          </a:solidFill>
          <a:ln w="31750">
            <a:solidFill>
              <a:srgbClr val="1A35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16EA66-B4A2-0E67-F7AB-A4E1182EA7CF}"/>
              </a:ext>
            </a:extLst>
          </p:cNvPr>
          <p:cNvSpPr txBox="1"/>
          <p:nvPr/>
        </p:nvSpPr>
        <p:spPr>
          <a:xfrm>
            <a:off x="6163564" y="5364141"/>
            <a:ext cx="2980436" cy="278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9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# </a:t>
            </a:r>
            <a:r>
              <a:rPr lang="ko-KR" altLang="en-US" sz="9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용인시 전기차 </a:t>
            </a:r>
            <a:r>
              <a:rPr lang="ko-KR" altLang="en-US" sz="9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완속</a:t>
            </a:r>
            <a:r>
              <a:rPr lang="ko-KR" altLang="en-US" sz="9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 충전소</a:t>
            </a:r>
            <a:r>
              <a:rPr lang="en-US" altLang="ko-KR" sz="9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ko-KR" altLang="en-US" sz="9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입지 선정 모델 개발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E6562EB-DC2B-0AFB-5083-490B276F2009}"/>
              </a:ext>
            </a:extLst>
          </p:cNvPr>
          <p:cNvSpPr/>
          <p:nvPr/>
        </p:nvSpPr>
        <p:spPr>
          <a:xfrm>
            <a:off x="990602" y="776267"/>
            <a:ext cx="7467600" cy="4365650"/>
          </a:xfrm>
          <a:prstGeom prst="rect">
            <a:avLst/>
          </a:prstGeom>
          <a:solidFill>
            <a:srgbClr val="65D5CC">
              <a:alpha val="15000"/>
            </a:srgbClr>
          </a:solidFill>
          <a:ln w="15875">
            <a:solidFill>
              <a:srgbClr val="1A35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B9BC933-9B64-2548-FF54-4A1E42200EB0}"/>
              </a:ext>
            </a:extLst>
          </p:cNvPr>
          <p:cNvSpPr/>
          <p:nvPr/>
        </p:nvSpPr>
        <p:spPr>
          <a:xfrm>
            <a:off x="838199" y="593929"/>
            <a:ext cx="7467600" cy="4365650"/>
          </a:xfrm>
          <a:prstGeom prst="rect">
            <a:avLst/>
          </a:prstGeom>
          <a:solidFill>
            <a:schemeClr val="bg1"/>
          </a:solidFill>
          <a:ln w="15875">
            <a:solidFill>
              <a:srgbClr val="1A35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600C1B1-1B58-C258-070E-A36C2B5E1632}"/>
              </a:ext>
            </a:extLst>
          </p:cNvPr>
          <p:cNvSpPr txBox="1"/>
          <p:nvPr/>
        </p:nvSpPr>
        <p:spPr>
          <a:xfrm>
            <a:off x="3327398" y="633483"/>
            <a:ext cx="2489202" cy="5893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b="1" dirty="0">
                <a:solidFill>
                  <a:srgbClr val="1A353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- </a:t>
            </a:r>
            <a:r>
              <a:rPr lang="ko-KR" altLang="en-US" sz="2400" b="1" dirty="0">
                <a:solidFill>
                  <a:srgbClr val="1A353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데이터 </a:t>
            </a:r>
            <a:r>
              <a:rPr lang="ko-KR" altLang="en-US" sz="2400" b="1" dirty="0" err="1">
                <a:solidFill>
                  <a:srgbClr val="1A353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전처리</a:t>
            </a:r>
            <a:r>
              <a:rPr lang="ko-KR" altLang="en-US" sz="2400" b="1" dirty="0">
                <a:solidFill>
                  <a:srgbClr val="1A353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en-US" altLang="ko-KR" sz="2400" b="1" dirty="0">
                <a:solidFill>
                  <a:srgbClr val="1A353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- </a:t>
            </a:r>
            <a:endParaRPr lang="ko-KR" altLang="en-US" sz="2400" b="1" dirty="0">
              <a:solidFill>
                <a:srgbClr val="1A353E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티웨이_날다" panose="02000300000000000000" pitchFamily="2" charset="-127"/>
              <a:ea typeface="티웨이_날다" panose="02000300000000000000" pitchFamily="2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06E7E27-5970-6508-8F38-29436D735362}"/>
              </a:ext>
            </a:extLst>
          </p:cNvPr>
          <p:cNvSpPr/>
          <p:nvPr/>
        </p:nvSpPr>
        <p:spPr>
          <a:xfrm>
            <a:off x="1262064" y="1754781"/>
            <a:ext cx="6629402" cy="2537616"/>
          </a:xfrm>
          <a:prstGeom prst="rect">
            <a:avLst/>
          </a:prstGeom>
          <a:solidFill>
            <a:schemeClr val="bg1"/>
          </a:solidFill>
          <a:ln w="15875">
            <a:solidFill>
              <a:srgbClr val="1A353E"/>
            </a:solidFill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/>
              </a:solidFill>
              <a:latin typeface="티웨이_날다" panose="02000300000000000000" pitchFamily="2" charset="-127"/>
              <a:ea typeface="티웨이_날다" panose="02000300000000000000" pitchFamily="2" charset="-127"/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E4D69F19-082B-3464-4DF6-1524FEAD20BD}"/>
              </a:ext>
            </a:extLst>
          </p:cNvPr>
          <p:cNvSpPr/>
          <p:nvPr/>
        </p:nvSpPr>
        <p:spPr>
          <a:xfrm>
            <a:off x="1380716" y="1619504"/>
            <a:ext cx="4118384" cy="307777"/>
          </a:xfrm>
          <a:prstGeom prst="roundRect">
            <a:avLst>
              <a:gd name="adj" fmla="val 50000"/>
            </a:avLst>
          </a:prstGeom>
          <a:solidFill>
            <a:srgbClr val="1A353E"/>
          </a:solidFill>
          <a:ln>
            <a:solidFill>
              <a:srgbClr val="1A35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err="1">
                <a:latin typeface="티웨이_날다" panose="02000300000000000000" pitchFamily="2" charset="-127"/>
                <a:ea typeface="티웨이_날다" panose="02000300000000000000" pitchFamily="2" charset="-127"/>
              </a:rPr>
              <a:t>ev_app_activity_resident</a:t>
            </a:r>
            <a:r>
              <a:rPr lang="en-US" altLang="ko-KR" sz="16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ko-KR" altLang="en-US" sz="16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데이터 </a:t>
            </a:r>
            <a:r>
              <a:rPr lang="ko-KR" altLang="en-US" sz="1600" dirty="0" err="1">
                <a:latin typeface="티웨이_날다" panose="02000300000000000000" pitchFamily="2" charset="-127"/>
                <a:ea typeface="티웨이_날다" panose="02000300000000000000" pitchFamily="2" charset="-127"/>
              </a:rPr>
              <a:t>전처리</a:t>
            </a:r>
            <a:endParaRPr lang="ko-KR" altLang="en-US" sz="1600" dirty="0">
              <a:latin typeface="티웨이_날다" panose="02000300000000000000" pitchFamily="2" charset="-127"/>
              <a:ea typeface="티웨이_날다" panose="02000300000000000000" pitchFamily="2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3B0669BD-4095-5BEB-A8AE-60A90FA9D7D7}"/>
              </a:ext>
            </a:extLst>
          </p:cNvPr>
          <p:cNvGrpSpPr/>
          <p:nvPr/>
        </p:nvGrpSpPr>
        <p:grpSpPr>
          <a:xfrm>
            <a:off x="1897112" y="2201389"/>
            <a:ext cx="5654580" cy="1761231"/>
            <a:chOff x="1587685" y="2123229"/>
            <a:chExt cx="5644964" cy="1761231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EE82115-2A0E-2B8D-646B-F2D8CB780CC0}"/>
                </a:ext>
              </a:extLst>
            </p:cNvPr>
            <p:cNvSpPr txBox="1"/>
            <p:nvPr/>
          </p:nvSpPr>
          <p:spPr>
            <a:xfrm>
              <a:off x="1587685" y="2123229"/>
              <a:ext cx="529492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/>
              <a:r>
                <a:rPr lang="ko-KR" altLang="en-US" sz="1400" dirty="0">
                  <a:latin typeface="티웨이_날다" panose="02000300000000000000" pitchFamily="2" charset="-127"/>
                  <a:ea typeface="티웨이_날다" panose="02000300000000000000" pitchFamily="2" charset="-127"/>
                </a:rPr>
                <a:t>▶ </a:t>
              </a:r>
              <a:r>
                <a:rPr lang="en-US" altLang="ko-KR" sz="1400" dirty="0" err="1">
                  <a:latin typeface="티웨이_날다" panose="02000300000000000000" pitchFamily="2" charset="-127"/>
                  <a:ea typeface="티웨이_날다" panose="02000300000000000000" pitchFamily="2" charset="-127"/>
                </a:rPr>
                <a:t>ev_app_activity_resident</a:t>
              </a:r>
              <a:r>
                <a:rPr lang="en-US" altLang="ko-KR" sz="1400" dirty="0">
                  <a:latin typeface="티웨이_날다" panose="02000300000000000000" pitchFamily="2" charset="-127"/>
                  <a:ea typeface="티웨이_날다" panose="02000300000000000000" pitchFamily="2" charset="-127"/>
                </a:rPr>
                <a:t> </a:t>
              </a:r>
              <a:r>
                <a:rPr lang="ko-KR" altLang="en-US" sz="1400" dirty="0">
                  <a:latin typeface="티웨이_날다" panose="02000300000000000000" pitchFamily="2" charset="-127"/>
                  <a:ea typeface="티웨이_날다" panose="02000300000000000000" pitchFamily="2" charset="-127"/>
                </a:rPr>
                <a:t>데이터의 경우</a:t>
              </a:r>
              <a:r>
                <a:rPr lang="en-US" altLang="ko-KR" sz="1400" dirty="0">
                  <a:latin typeface="티웨이_날다" panose="02000300000000000000" pitchFamily="2" charset="-127"/>
                  <a:ea typeface="티웨이_날다" panose="02000300000000000000" pitchFamily="2" charset="-127"/>
                </a:rPr>
                <a:t>,</a:t>
              </a:r>
              <a:endParaRPr lang="ko-KR" altLang="en-US" sz="1400" dirty="0">
                <a:latin typeface="티웨이_날다" panose="02000300000000000000" pitchFamily="2" charset="-127"/>
                <a:ea typeface="티웨이_날다" panose="02000300000000000000" pitchFamily="2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A7591AA-20B2-6442-1E84-71A77805F329}"/>
                </a:ext>
              </a:extLst>
            </p:cNvPr>
            <p:cNvSpPr txBox="1"/>
            <p:nvPr/>
          </p:nvSpPr>
          <p:spPr>
            <a:xfrm>
              <a:off x="1937724" y="2503247"/>
              <a:ext cx="5294925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/>
              <a:r>
                <a:rPr lang="ko-KR" altLang="en-US" sz="1050" dirty="0">
                  <a:latin typeface="티웨이_날다" panose="02000300000000000000" pitchFamily="2" charset="-127"/>
                  <a:ea typeface="티웨이_날다" panose="02000300000000000000" pitchFamily="2" charset="-127"/>
                </a:rPr>
                <a:t>용인시만 다루는 다른 </a:t>
              </a:r>
              <a:r>
                <a:rPr lang="en-US" altLang="ko-KR" sz="1050" dirty="0">
                  <a:latin typeface="티웨이_날다" panose="02000300000000000000" pitchFamily="2" charset="-127"/>
                  <a:ea typeface="티웨이_날다" panose="02000300000000000000" pitchFamily="2" charset="-127"/>
                </a:rPr>
                <a:t>2</a:t>
              </a:r>
              <a:r>
                <a:rPr lang="ko-KR" altLang="en-US" sz="1050" dirty="0">
                  <a:latin typeface="티웨이_날다" panose="02000300000000000000" pitchFamily="2" charset="-127"/>
                  <a:ea typeface="티웨이_날다" panose="02000300000000000000" pitchFamily="2" charset="-127"/>
                </a:rPr>
                <a:t>개의 데이터와 달리</a:t>
              </a:r>
              <a:r>
                <a:rPr lang="en-US" altLang="ko-KR" sz="1050" dirty="0">
                  <a:latin typeface="티웨이_날다" panose="02000300000000000000" pitchFamily="2" charset="-127"/>
                  <a:ea typeface="티웨이_날다" panose="02000300000000000000" pitchFamily="2" charset="-127"/>
                </a:rPr>
                <a:t>,</a:t>
              </a:r>
              <a:r>
                <a:rPr lang="ko-KR" altLang="en-US" sz="1050" dirty="0">
                  <a:latin typeface="티웨이_날다" panose="02000300000000000000" pitchFamily="2" charset="-127"/>
                  <a:ea typeface="티웨이_날다" panose="02000300000000000000" pitchFamily="2" charset="-127"/>
                </a:rPr>
                <a:t> 전국 각지의 데이터가 분포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2719DF8-42CA-8CD9-1322-07B37A165BF5}"/>
                </a:ext>
              </a:extLst>
            </p:cNvPr>
            <p:cNvSpPr txBox="1"/>
            <p:nvPr/>
          </p:nvSpPr>
          <p:spPr>
            <a:xfrm>
              <a:off x="1587685" y="2832972"/>
              <a:ext cx="548621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/>
              <a:r>
                <a:rPr lang="ko-KR" altLang="en-US" sz="1400" dirty="0">
                  <a:latin typeface="티웨이_날다" panose="02000300000000000000" pitchFamily="2" charset="-127"/>
                  <a:ea typeface="티웨이_날다" panose="02000300000000000000" pitchFamily="2" charset="-127"/>
                </a:rPr>
                <a:t>▶ 본 대회의 취지 </a:t>
              </a:r>
              <a:r>
                <a:rPr lang="en-US" altLang="ko-KR" sz="1400" dirty="0">
                  <a:latin typeface="티웨이_날다" panose="02000300000000000000" pitchFamily="2" charset="-127"/>
                  <a:ea typeface="티웨이_날다" panose="02000300000000000000" pitchFamily="2" charset="-127"/>
                </a:rPr>
                <a:t>: </a:t>
              </a:r>
              <a:r>
                <a:rPr lang="ko-KR" altLang="en-US" sz="1400" dirty="0">
                  <a:solidFill>
                    <a:srgbClr val="00ABBF"/>
                  </a:solidFill>
                  <a:latin typeface="티웨이_날다" panose="02000300000000000000" pitchFamily="2" charset="-127"/>
                  <a:ea typeface="티웨이_날다" panose="02000300000000000000" pitchFamily="2" charset="-127"/>
                </a:rPr>
                <a:t>용인시</a:t>
              </a:r>
              <a:r>
                <a:rPr lang="ko-KR" altLang="en-US" sz="1400" dirty="0">
                  <a:latin typeface="티웨이_날다" panose="02000300000000000000" pitchFamily="2" charset="-127"/>
                  <a:ea typeface="티웨이_날다" panose="02000300000000000000" pitchFamily="2" charset="-127"/>
                </a:rPr>
                <a:t> 내 </a:t>
              </a:r>
              <a:r>
                <a:rPr lang="ko-KR" altLang="en-US" sz="1400" dirty="0" err="1">
                  <a:latin typeface="티웨이_날다" panose="02000300000000000000" pitchFamily="2" charset="-127"/>
                  <a:ea typeface="티웨이_날다" panose="02000300000000000000" pitchFamily="2" charset="-127"/>
                </a:rPr>
                <a:t>완속</a:t>
              </a:r>
              <a:r>
                <a:rPr lang="ko-KR" altLang="en-US" sz="1400" dirty="0">
                  <a:latin typeface="티웨이_날다" panose="02000300000000000000" pitchFamily="2" charset="-127"/>
                  <a:ea typeface="티웨이_날다" panose="02000300000000000000" pitchFamily="2" charset="-127"/>
                </a:rPr>
                <a:t> 충전소 입지 선정을 위한 데이터 분석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801A569-12CD-7EE0-5707-C50D0E02B2CA}"/>
                </a:ext>
              </a:extLst>
            </p:cNvPr>
            <p:cNvSpPr txBox="1"/>
            <p:nvPr/>
          </p:nvSpPr>
          <p:spPr>
            <a:xfrm>
              <a:off x="1587685" y="3255631"/>
              <a:ext cx="548621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/>
              <a:r>
                <a:rPr lang="ko-KR" altLang="en-US" sz="1400" dirty="0">
                  <a:latin typeface="티웨이_날다" panose="02000300000000000000" pitchFamily="2" charset="-127"/>
                  <a:ea typeface="티웨이_날다" panose="02000300000000000000" pitchFamily="2" charset="-127"/>
                </a:rPr>
                <a:t>▶ 따라서 </a:t>
              </a:r>
              <a:r>
                <a:rPr lang="ko-KR" altLang="en-US" sz="1400" dirty="0">
                  <a:solidFill>
                    <a:srgbClr val="00ABBF"/>
                  </a:solidFill>
                  <a:latin typeface="티웨이_날다" panose="02000300000000000000" pitchFamily="2" charset="-127"/>
                  <a:ea typeface="티웨이_날다" panose="02000300000000000000" pitchFamily="2" charset="-127"/>
                </a:rPr>
                <a:t>용인시 데이터만 추출</a:t>
              </a:r>
              <a:r>
                <a:rPr lang="ko-KR" altLang="en-US" sz="1400" dirty="0">
                  <a:latin typeface="티웨이_날다" panose="02000300000000000000" pitchFamily="2" charset="-127"/>
                  <a:ea typeface="티웨이_날다" panose="02000300000000000000" pitchFamily="2" charset="-127"/>
                </a:rPr>
                <a:t>하여 분석 진행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AD75FD2-BBE0-7987-7971-4B0090AACA9B}"/>
                </a:ext>
              </a:extLst>
            </p:cNvPr>
            <p:cNvSpPr txBox="1"/>
            <p:nvPr/>
          </p:nvSpPr>
          <p:spPr>
            <a:xfrm>
              <a:off x="1937724" y="3630544"/>
              <a:ext cx="5294925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/>
              <a:r>
                <a:rPr lang="en-US" altLang="ko-KR" sz="1050" dirty="0">
                  <a:latin typeface="티웨이_날다" panose="02000300000000000000" pitchFamily="2" charset="-127"/>
                  <a:ea typeface="티웨이_날다" panose="02000300000000000000" pitchFamily="2" charset="-127"/>
                </a:rPr>
                <a:t>‘</a:t>
              </a:r>
              <a:r>
                <a:rPr lang="en-US" altLang="ko-KR" sz="1050" dirty="0" err="1">
                  <a:latin typeface="티웨이_날다" panose="02000300000000000000" pitchFamily="2" charset="-127"/>
                  <a:ea typeface="티웨이_날다" panose="02000300000000000000" pitchFamily="2" charset="-127"/>
                </a:rPr>
                <a:t>adng_nm</a:t>
              </a:r>
              <a:r>
                <a:rPr lang="en-US" altLang="ko-KR" sz="1050" dirty="0">
                  <a:latin typeface="티웨이_날다" panose="02000300000000000000" pitchFamily="2" charset="-127"/>
                  <a:ea typeface="티웨이_날다" panose="02000300000000000000" pitchFamily="2" charset="-127"/>
                </a:rPr>
                <a:t>’ </a:t>
              </a:r>
              <a:r>
                <a:rPr lang="ko-KR" altLang="en-US" sz="1050" dirty="0">
                  <a:latin typeface="티웨이_날다" panose="02000300000000000000" pitchFamily="2" charset="-127"/>
                  <a:ea typeface="티웨이_날다" panose="02000300000000000000" pitchFamily="2" charset="-127"/>
                </a:rPr>
                <a:t>컬럼을 기준으로 </a:t>
              </a:r>
              <a:r>
                <a:rPr lang="en-US" altLang="ko-KR" sz="1050" dirty="0">
                  <a:latin typeface="티웨이_날다" panose="02000300000000000000" pitchFamily="2" charset="-127"/>
                  <a:ea typeface="티웨이_날다" panose="02000300000000000000" pitchFamily="2" charset="-127"/>
                </a:rPr>
                <a:t>‘</a:t>
              </a:r>
              <a:r>
                <a:rPr lang="ko-KR" altLang="en-US" sz="1050" dirty="0">
                  <a:latin typeface="티웨이_날다" panose="02000300000000000000" pitchFamily="2" charset="-127"/>
                  <a:ea typeface="티웨이_날다" panose="02000300000000000000" pitchFamily="2" charset="-127"/>
                </a:rPr>
                <a:t>용인시</a:t>
              </a:r>
              <a:r>
                <a:rPr lang="en-US" altLang="ko-KR" sz="1050" dirty="0">
                  <a:latin typeface="티웨이_날다" panose="02000300000000000000" pitchFamily="2" charset="-127"/>
                  <a:ea typeface="티웨이_날다" panose="02000300000000000000" pitchFamily="2" charset="-127"/>
                </a:rPr>
                <a:t>’ </a:t>
              </a:r>
              <a:r>
                <a:rPr lang="ko-KR" altLang="en-US" sz="1050" dirty="0">
                  <a:latin typeface="티웨이_날다" panose="02000300000000000000" pitchFamily="2" charset="-127"/>
                  <a:ea typeface="티웨이_날다" panose="02000300000000000000" pitchFamily="2" charset="-127"/>
                </a:rPr>
                <a:t>데이터만 추출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366628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3AA292B6-9C16-A079-65EE-CC3BF82958D1}"/>
              </a:ext>
            </a:extLst>
          </p:cNvPr>
          <p:cNvSpPr/>
          <p:nvPr/>
        </p:nvSpPr>
        <p:spPr>
          <a:xfrm>
            <a:off x="-201169" y="-210172"/>
            <a:ext cx="9546336" cy="604315"/>
          </a:xfrm>
          <a:prstGeom prst="rect">
            <a:avLst/>
          </a:prstGeom>
          <a:solidFill>
            <a:srgbClr val="31C7BB">
              <a:alpha val="75000"/>
            </a:srgbClr>
          </a:solidFill>
          <a:ln w="31750">
            <a:solidFill>
              <a:srgbClr val="1A35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5415C7-4C34-F069-9BC5-925A33010EE3}"/>
              </a:ext>
            </a:extLst>
          </p:cNvPr>
          <p:cNvSpPr txBox="1"/>
          <p:nvPr/>
        </p:nvSpPr>
        <p:spPr>
          <a:xfrm>
            <a:off x="5321300" y="-19111"/>
            <a:ext cx="3822700" cy="340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분석 배경 </a:t>
            </a:r>
            <a:r>
              <a:rPr lang="en-US" altLang="ko-KR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|</a:t>
            </a:r>
            <a:r>
              <a:rPr lang="en-US" altLang="ko-KR" sz="10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ko-KR" altLang="en-US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분석 방법 및 배경 </a:t>
            </a:r>
            <a:r>
              <a:rPr lang="en-US" altLang="ko-KR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| </a:t>
            </a:r>
            <a:r>
              <a:rPr lang="ko-KR" altLang="en-US" sz="12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분석 내용</a:t>
            </a:r>
            <a:r>
              <a:rPr lang="ko-KR" altLang="en-US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| </a:t>
            </a:r>
            <a:r>
              <a:rPr lang="ko-KR" altLang="en-US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분석결과 활용 </a:t>
            </a:r>
            <a:r>
              <a:rPr lang="en-US" altLang="ko-KR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| </a:t>
            </a:r>
            <a:r>
              <a:rPr lang="ko-KR" altLang="en-US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부록</a:t>
            </a:r>
            <a:endParaRPr lang="ko-KR" altLang="en-US" sz="1000" dirty="0">
              <a:solidFill>
                <a:schemeClr val="bg1"/>
              </a:solidFill>
              <a:latin typeface="티웨이_날다" panose="02000300000000000000" pitchFamily="2" charset="-127"/>
              <a:ea typeface="티웨이_날다" panose="02000300000000000000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2CAE87A-1F53-F180-87BD-39EB502E2309}"/>
              </a:ext>
            </a:extLst>
          </p:cNvPr>
          <p:cNvSpPr/>
          <p:nvPr/>
        </p:nvSpPr>
        <p:spPr>
          <a:xfrm>
            <a:off x="-280416" y="5341703"/>
            <a:ext cx="9546336" cy="522649"/>
          </a:xfrm>
          <a:prstGeom prst="rect">
            <a:avLst/>
          </a:prstGeom>
          <a:solidFill>
            <a:srgbClr val="31C7BB">
              <a:alpha val="75000"/>
            </a:srgbClr>
          </a:solidFill>
          <a:ln w="31750">
            <a:solidFill>
              <a:srgbClr val="1A35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16EA66-B4A2-0E67-F7AB-A4E1182EA7CF}"/>
              </a:ext>
            </a:extLst>
          </p:cNvPr>
          <p:cNvSpPr txBox="1"/>
          <p:nvPr/>
        </p:nvSpPr>
        <p:spPr>
          <a:xfrm>
            <a:off x="6163564" y="5364141"/>
            <a:ext cx="2980436" cy="278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9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# </a:t>
            </a:r>
            <a:r>
              <a:rPr lang="ko-KR" altLang="en-US" sz="9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용인시 전기차 </a:t>
            </a:r>
            <a:r>
              <a:rPr lang="ko-KR" altLang="en-US" sz="9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완속</a:t>
            </a:r>
            <a:r>
              <a:rPr lang="ko-KR" altLang="en-US" sz="9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 충전소</a:t>
            </a:r>
            <a:r>
              <a:rPr lang="en-US" altLang="ko-KR" sz="9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ko-KR" altLang="en-US" sz="9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입지 선정 모델 개발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E6562EB-DC2B-0AFB-5083-490B276F2009}"/>
              </a:ext>
            </a:extLst>
          </p:cNvPr>
          <p:cNvSpPr/>
          <p:nvPr/>
        </p:nvSpPr>
        <p:spPr>
          <a:xfrm>
            <a:off x="990602" y="776267"/>
            <a:ext cx="7467600" cy="4365650"/>
          </a:xfrm>
          <a:prstGeom prst="rect">
            <a:avLst/>
          </a:prstGeom>
          <a:solidFill>
            <a:srgbClr val="65D5CC">
              <a:alpha val="15000"/>
            </a:srgbClr>
          </a:solidFill>
          <a:ln w="15875">
            <a:solidFill>
              <a:srgbClr val="1A35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B9BC933-9B64-2548-FF54-4A1E42200EB0}"/>
              </a:ext>
            </a:extLst>
          </p:cNvPr>
          <p:cNvSpPr/>
          <p:nvPr/>
        </p:nvSpPr>
        <p:spPr>
          <a:xfrm>
            <a:off x="838199" y="593929"/>
            <a:ext cx="7467600" cy="4365650"/>
          </a:xfrm>
          <a:prstGeom prst="rect">
            <a:avLst/>
          </a:prstGeom>
          <a:solidFill>
            <a:schemeClr val="bg1"/>
          </a:solidFill>
          <a:ln w="15875">
            <a:solidFill>
              <a:srgbClr val="1A35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>
                <a:latin typeface="티웨이_날다" panose="02000300000000000000" pitchFamily="2" charset="-127"/>
                <a:ea typeface="티웨이_날다" panose="02000300000000000000" pitchFamily="2" charset="-127"/>
              </a:rPr>
              <a:t>파생변수로 생성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600C1B1-1B58-C258-070E-A36C2B5E1632}"/>
              </a:ext>
            </a:extLst>
          </p:cNvPr>
          <p:cNvSpPr txBox="1"/>
          <p:nvPr/>
        </p:nvSpPr>
        <p:spPr>
          <a:xfrm>
            <a:off x="3327398" y="633483"/>
            <a:ext cx="2489202" cy="5893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b="1" dirty="0">
                <a:solidFill>
                  <a:srgbClr val="1A353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- </a:t>
            </a:r>
            <a:r>
              <a:rPr lang="ko-KR" altLang="en-US" sz="2400" b="1" dirty="0">
                <a:solidFill>
                  <a:srgbClr val="1A353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데이터 </a:t>
            </a:r>
            <a:r>
              <a:rPr lang="ko-KR" altLang="en-US" sz="2400" b="1" dirty="0" err="1">
                <a:solidFill>
                  <a:srgbClr val="1A353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전처리</a:t>
            </a:r>
            <a:r>
              <a:rPr lang="ko-KR" altLang="en-US" sz="2400" b="1" dirty="0">
                <a:solidFill>
                  <a:srgbClr val="1A353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en-US" altLang="ko-KR" sz="2400" b="1" dirty="0">
                <a:solidFill>
                  <a:srgbClr val="1A353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- </a:t>
            </a:r>
            <a:endParaRPr lang="ko-KR" altLang="en-US" sz="2400" b="1" dirty="0">
              <a:solidFill>
                <a:srgbClr val="1A353E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티웨이_날다" panose="02000300000000000000" pitchFamily="2" charset="-127"/>
              <a:ea typeface="티웨이_날다" panose="02000300000000000000" pitchFamily="2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06E7E27-5970-6508-8F38-29436D735362}"/>
              </a:ext>
            </a:extLst>
          </p:cNvPr>
          <p:cNvSpPr/>
          <p:nvPr/>
        </p:nvSpPr>
        <p:spPr>
          <a:xfrm>
            <a:off x="1257299" y="1557938"/>
            <a:ext cx="6629402" cy="2937862"/>
          </a:xfrm>
          <a:prstGeom prst="rect">
            <a:avLst/>
          </a:prstGeom>
          <a:solidFill>
            <a:schemeClr val="bg1"/>
          </a:solidFill>
          <a:ln w="15875">
            <a:solidFill>
              <a:srgbClr val="1A353E"/>
            </a:solidFill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/>
              </a:solidFill>
              <a:latin typeface="티웨이_날다" panose="02000300000000000000" pitchFamily="2" charset="-127"/>
              <a:ea typeface="티웨이_날다" panose="02000300000000000000" pitchFamily="2" charset="-127"/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E4D69F19-082B-3464-4DF6-1524FEAD20BD}"/>
              </a:ext>
            </a:extLst>
          </p:cNvPr>
          <p:cNvSpPr/>
          <p:nvPr/>
        </p:nvSpPr>
        <p:spPr>
          <a:xfrm>
            <a:off x="1375950" y="1422661"/>
            <a:ext cx="3618965" cy="308662"/>
          </a:xfrm>
          <a:prstGeom prst="roundRect">
            <a:avLst>
              <a:gd name="adj" fmla="val 50000"/>
            </a:avLst>
          </a:prstGeom>
          <a:solidFill>
            <a:srgbClr val="1A353E"/>
          </a:solidFill>
          <a:ln>
            <a:solidFill>
              <a:srgbClr val="1A35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‘</a:t>
            </a:r>
            <a:r>
              <a:rPr lang="en-US" altLang="ko-KR" sz="1600" dirty="0" err="1">
                <a:latin typeface="티웨이_날다" panose="02000300000000000000" pitchFamily="2" charset="-127"/>
                <a:ea typeface="티웨이_날다" panose="02000300000000000000" pitchFamily="2" charset="-127"/>
              </a:rPr>
              <a:t>count_cust</a:t>
            </a:r>
            <a:r>
              <a:rPr lang="en-US" altLang="ko-KR" sz="16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’</a:t>
            </a:r>
            <a:r>
              <a:rPr lang="ko-KR" altLang="en-US" sz="16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 컬럼 합계 파생변수 생성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6507E930-A24D-6CF8-1471-D25C4794E1F8}"/>
              </a:ext>
            </a:extLst>
          </p:cNvPr>
          <p:cNvGrpSpPr/>
          <p:nvPr/>
        </p:nvGrpSpPr>
        <p:grpSpPr>
          <a:xfrm>
            <a:off x="1824218" y="2004546"/>
            <a:ext cx="5495561" cy="2188725"/>
            <a:chOff x="1897112" y="2129667"/>
            <a:chExt cx="5495561" cy="2188725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3B0669BD-4095-5BEB-A8AE-60A90FA9D7D7}"/>
                </a:ext>
              </a:extLst>
            </p:cNvPr>
            <p:cNvGrpSpPr/>
            <p:nvPr/>
          </p:nvGrpSpPr>
          <p:grpSpPr>
            <a:xfrm>
              <a:off x="1897112" y="2129667"/>
              <a:ext cx="5495561" cy="2188725"/>
              <a:chOff x="1587685" y="2051507"/>
              <a:chExt cx="5486215" cy="2188725"/>
            </a:xfrm>
          </p:grpSpPr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EE82115-2A0E-2B8D-646B-F2D8CB780CC0}"/>
                  </a:ext>
                </a:extLst>
              </p:cNvPr>
              <p:cNvSpPr txBox="1"/>
              <p:nvPr/>
            </p:nvSpPr>
            <p:spPr>
              <a:xfrm>
                <a:off x="1587685" y="2051507"/>
                <a:ext cx="529492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ko-KR" altLang="en-US" sz="1400" dirty="0">
                    <a:latin typeface="티웨이_날다" panose="02000300000000000000" pitchFamily="2" charset="-127"/>
                    <a:ea typeface="티웨이_날다" panose="02000300000000000000" pitchFamily="2" charset="-127"/>
                  </a:rPr>
                  <a:t>▶ </a:t>
                </a:r>
                <a:r>
                  <a:rPr lang="en-US" altLang="ko-KR" sz="1400" dirty="0">
                    <a:latin typeface="티웨이_날다" panose="02000300000000000000" pitchFamily="2" charset="-127"/>
                    <a:ea typeface="티웨이_날다" panose="02000300000000000000" pitchFamily="2" charset="-127"/>
                  </a:rPr>
                  <a:t>‘</a:t>
                </a:r>
                <a:r>
                  <a:rPr lang="en-US" altLang="ko-KR" sz="1400" dirty="0" err="1">
                    <a:latin typeface="티웨이_날다" panose="02000300000000000000" pitchFamily="2" charset="-127"/>
                    <a:ea typeface="티웨이_날다" panose="02000300000000000000" pitchFamily="2" charset="-127"/>
                  </a:rPr>
                  <a:t>cell_id</a:t>
                </a:r>
                <a:r>
                  <a:rPr lang="en-US" altLang="ko-KR" sz="1400" dirty="0">
                    <a:latin typeface="티웨이_날다" panose="02000300000000000000" pitchFamily="2" charset="-127"/>
                    <a:ea typeface="티웨이_날다" panose="02000300000000000000" pitchFamily="2" charset="-127"/>
                  </a:rPr>
                  <a:t>’ </a:t>
                </a:r>
                <a:r>
                  <a:rPr lang="ko-KR" altLang="en-US" sz="1400" dirty="0">
                    <a:latin typeface="티웨이_날다" panose="02000300000000000000" pitchFamily="2" charset="-127"/>
                    <a:ea typeface="티웨이_날다" panose="02000300000000000000" pitchFamily="2" charset="-127"/>
                  </a:rPr>
                  <a:t>컬럼 별로 </a:t>
                </a:r>
                <a:r>
                  <a:rPr lang="en-US" altLang="ko-KR" sz="1400" dirty="0">
                    <a:latin typeface="티웨이_날다" panose="02000300000000000000" pitchFamily="2" charset="-127"/>
                    <a:ea typeface="티웨이_날다" panose="02000300000000000000" pitchFamily="2" charset="-127"/>
                  </a:rPr>
                  <a:t>‘</a:t>
                </a:r>
                <a:r>
                  <a:rPr lang="en-US" altLang="ko-KR" sz="1400" dirty="0" err="1">
                    <a:latin typeface="티웨이_날다" panose="02000300000000000000" pitchFamily="2" charset="-127"/>
                    <a:ea typeface="티웨이_날다" panose="02000300000000000000" pitchFamily="2" charset="-127"/>
                  </a:rPr>
                  <a:t>count_cust</a:t>
                </a:r>
                <a:r>
                  <a:rPr lang="en-US" altLang="ko-KR" sz="1400" dirty="0">
                    <a:latin typeface="티웨이_날다" panose="02000300000000000000" pitchFamily="2" charset="-127"/>
                    <a:ea typeface="티웨이_날다" panose="02000300000000000000" pitchFamily="2" charset="-127"/>
                  </a:rPr>
                  <a:t>’ </a:t>
                </a:r>
                <a:r>
                  <a:rPr lang="ko-KR" altLang="en-US" sz="1400" dirty="0">
                    <a:latin typeface="티웨이_날다" panose="02000300000000000000" pitchFamily="2" charset="-127"/>
                    <a:ea typeface="티웨이_날다" panose="02000300000000000000" pitchFamily="2" charset="-127"/>
                  </a:rPr>
                  <a:t>컬럼 합계의 크기에 따라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2719DF8-42CA-8CD9-1322-07B37A165BF5}"/>
                  </a:ext>
                </a:extLst>
              </p:cNvPr>
              <p:cNvSpPr txBox="1"/>
              <p:nvPr/>
            </p:nvSpPr>
            <p:spPr>
              <a:xfrm>
                <a:off x="1587685" y="2861058"/>
                <a:ext cx="548621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ko-KR" altLang="en-US" sz="1400" dirty="0">
                    <a:latin typeface="티웨이_날다" panose="02000300000000000000" pitchFamily="2" charset="-127"/>
                    <a:ea typeface="티웨이_날다" panose="02000300000000000000" pitchFamily="2" charset="-127"/>
                  </a:rPr>
                  <a:t>▶ 따라서</a:t>
                </a:r>
                <a:r>
                  <a:rPr lang="en-US" altLang="ko-KR" sz="1400" dirty="0">
                    <a:latin typeface="티웨이_날다" panose="02000300000000000000" pitchFamily="2" charset="-127"/>
                    <a:ea typeface="티웨이_날다" panose="02000300000000000000" pitchFamily="2" charset="-127"/>
                  </a:rPr>
                  <a:t>, </a:t>
                </a:r>
                <a:r>
                  <a:rPr lang="en-US" altLang="ko-KR" sz="1400" dirty="0" err="1">
                    <a:latin typeface="티웨이_날다" panose="02000300000000000000" pitchFamily="2" charset="-127"/>
                    <a:ea typeface="티웨이_날다" panose="02000300000000000000" pitchFamily="2" charset="-127"/>
                  </a:rPr>
                  <a:t>count_cust</a:t>
                </a:r>
                <a:r>
                  <a:rPr lang="en-US" altLang="ko-KR" sz="1400" dirty="0">
                    <a:latin typeface="티웨이_날다" panose="02000300000000000000" pitchFamily="2" charset="-127"/>
                    <a:ea typeface="티웨이_날다" panose="02000300000000000000" pitchFamily="2" charset="-127"/>
                  </a:rPr>
                  <a:t> </a:t>
                </a:r>
                <a:r>
                  <a:rPr lang="ko-KR" altLang="en-US" sz="1400" dirty="0">
                    <a:latin typeface="티웨이_날다" panose="02000300000000000000" pitchFamily="2" charset="-127"/>
                    <a:ea typeface="티웨이_날다" panose="02000300000000000000" pitchFamily="2" charset="-127"/>
                  </a:rPr>
                  <a:t>컬럼의 합계를 </a:t>
                </a:r>
                <a:r>
                  <a:rPr lang="en-US" altLang="ko-KR" sz="1400" dirty="0" err="1">
                    <a:latin typeface="티웨이_날다" panose="02000300000000000000" pitchFamily="2" charset="-127"/>
                    <a:ea typeface="티웨이_날다" panose="02000300000000000000" pitchFamily="2" charset="-127"/>
                  </a:rPr>
                  <a:t>cell_id</a:t>
                </a:r>
                <a:r>
                  <a:rPr lang="en-US" altLang="ko-KR" sz="1400" dirty="0">
                    <a:latin typeface="티웨이_날다" panose="02000300000000000000" pitchFamily="2" charset="-127"/>
                    <a:ea typeface="티웨이_날다" panose="02000300000000000000" pitchFamily="2" charset="-127"/>
                  </a:rPr>
                  <a:t> </a:t>
                </a:r>
                <a:r>
                  <a:rPr lang="ko-KR" altLang="en-US" sz="1400" dirty="0">
                    <a:latin typeface="티웨이_날다" panose="02000300000000000000" pitchFamily="2" charset="-127"/>
                    <a:ea typeface="티웨이_날다" panose="02000300000000000000" pitchFamily="2" charset="-127"/>
                  </a:rPr>
                  <a:t>별로 구분하여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D2EF886-06FD-3AE7-21AF-572F8B616F29}"/>
                  </a:ext>
                </a:extLst>
              </p:cNvPr>
              <p:cNvSpPr txBox="1"/>
              <p:nvPr/>
            </p:nvSpPr>
            <p:spPr>
              <a:xfrm>
                <a:off x="1792419" y="3194648"/>
                <a:ext cx="1425976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ko-KR" altLang="en-US" sz="1400" dirty="0">
                    <a:latin typeface="티웨이_날다" panose="02000300000000000000" pitchFamily="2" charset="-127"/>
                    <a:ea typeface="티웨이_날다" panose="02000300000000000000" pitchFamily="2" charset="-127"/>
                  </a:rPr>
                  <a:t>별도 리스트</a:t>
                </a:r>
                <a:r>
                  <a:rPr lang="en-US" altLang="ko-KR" sz="1400" dirty="0">
                    <a:latin typeface="티웨이_날다" panose="02000300000000000000" pitchFamily="2" charset="-127"/>
                    <a:ea typeface="티웨이_날다" panose="02000300000000000000" pitchFamily="2" charset="-127"/>
                  </a:rPr>
                  <a:t> </a:t>
                </a:r>
                <a:r>
                  <a:rPr lang="ko-KR" altLang="en-US" sz="1400" dirty="0">
                    <a:latin typeface="티웨이_날다" panose="02000300000000000000" pitchFamily="2" charset="-127"/>
                    <a:ea typeface="티웨이_날다" panose="02000300000000000000" pitchFamily="2" charset="-127"/>
                  </a:rPr>
                  <a:t>생성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9F61D1D-FF1C-3584-C3A7-BDF19343BE3F}"/>
                  </a:ext>
                </a:extLst>
              </p:cNvPr>
              <p:cNvSpPr txBox="1"/>
              <p:nvPr/>
            </p:nvSpPr>
            <p:spPr>
              <a:xfrm>
                <a:off x="1587685" y="3603603"/>
                <a:ext cx="548621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ko-KR" altLang="en-US" sz="1400" dirty="0">
                    <a:latin typeface="티웨이_날다" panose="02000300000000000000" pitchFamily="2" charset="-127"/>
                    <a:ea typeface="티웨이_날다" panose="02000300000000000000" pitchFamily="2" charset="-127"/>
                  </a:rPr>
                  <a:t>▶ </a:t>
                </a:r>
                <a:r>
                  <a:rPr lang="en-US" altLang="ko-KR" sz="1400" dirty="0" err="1">
                    <a:latin typeface="티웨이_날다" panose="02000300000000000000" pitchFamily="2" charset="-127"/>
                    <a:ea typeface="티웨이_날다" panose="02000300000000000000" pitchFamily="2" charset="-127"/>
                  </a:rPr>
                  <a:t>adng_nm</a:t>
                </a:r>
                <a:r>
                  <a:rPr lang="en-US" altLang="ko-KR" sz="1400" dirty="0">
                    <a:latin typeface="티웨이_날다" panose="02000300000000000000" pitchFamily="2" charset="-127"/>
                    <a:ea typeface="티웨이_날다" panose="02000300000000000000" pitchFamily="2" charset="-127"/>
                  </a:rPr>
                  <a:t>, </a:t>
                </a:r>
                <a:r>
                  <a:rPr lang="en-US" altLang="ko-KR" sz="1400" dirty="0" err="1">
                    <a:latin typeface="티웨이_날다" panose="02000300000000000000" pitchFamily="2" charset="-127"/>
                    <a:ea typeface="티웨이_날다" panose="02000300000000000000" pitchFamily="2" charset="-127"/>
                  </a:rPr>
                  <a:t>cell_id</a:t>
                </a:r>
                <a:r>
                  <a:rPr lang="en-US" altLang="ko-KR" sz="1400" dirty="0">
                    <a:latin typeface="티웨이_날다" panose="02000300000000000000" pitchFamily="2" charset="-127"/>
                    <a:ea typeface="티웨이_날다" panose="02000300000000000000" pitchFamily="2" charset="-127"/>
                  </a:rPr>
                  <a:t>, </a:t>
                </a:r>
                <a:r>
                  <a:rPr lang="en-US" altLang="ko-KR" sz="1400" dirty="0" err="1">
                    <a:latin typeface="티웨이_날다" panose="02000300000000000000" pitchFamily="2" charset="-127"/>
                    <a:ea typeface="티웨이_날다" panose="02000300000000000000" pitchFamily="2" charset="-127"/>
                  </a:rPr>
                  <a:t>cell_xcrd</a:t>
                </a:r>
                <a:r>
                  <a:rPr lang="en-US" altLang="ko-KR" sz="1400" dirty="0">
                    <a:latin typeface="티웨이_날다" panose="02000300000000000000" pitchFamily="2" charset="-127"/>
                    <a:ea typeface="티웨이_날다" panose="02000300000000000000" pitchFamily="2" charset="-127"/>
                  </a:rPr>
                  <a:t>, </a:t>
                </a:r>
                <a:r>
                  <a:rPr lang="en-US" altLang="ko-KR" sz="1400" dirty="0" err="1">
                    <a:latin typeface="티웨이_날다" panose="02000300000000000000" pitchFamily="2" charset="-127"/>
                    <a:ea typeface="티웨이_날다" panose="02000300000000000000" pitchFamily="2" charset="-127"/>
                  </a:rPr>
                  <a:t>cell_ycrd</a:t>
                </a:r>
                <a:r>
                  <a:rPr lang="en-US" altLang="ko-KR" sz="1400" dirty="0">
                    <a:latin typeface="티웨이_날다" panose="02000300000000000000" pitchFamily="2" charset="-127"/>
                    <a:ea typeface="티웨이_날다" panose="02000300000000000000" pitchFamily="2" charset="-127"/>
                  </a:rPr>
                  <a:t> </a:t>
                </a:r>
                <a:r>
                  <a:rPr lang="ko-KR" altLang="en-US" sz="1400" dirty="0">
                    <a:latin typeface="티웨이_날다" panose="02000300000000000000" pitchFamily="2" charset="-127"/>
                    <a:ea typeface="티웨이_날다" panose="02000300000000000000" pitchFamily="2" charset="-127"/>
                  </a:rPr>
                  <a:t>역시 별도 리스트 생성 후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22A6504-5383-1DD6-4E4D-89104F963FE6}"/>
                  </a:ext>
                </a:extLst>
              </p:cNvPr>
              <p:cNvSpPr txBox="1"/>
              <p:nvPr/>
            </p:nvSpPr>
            <p:spPr>
              <a:xfrm>
                <a:off x="1792418" y="3932455"/>
                <a:ext cx="456692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ko-KR" altLang="en-US" sz="1400" dirty="0">
                    <a:latin typeface="티웨이_날다" panose="02000300000000000000" pitchFamily="2" charset="-127"/>
                    <a:ea typeface="티웨이_날다" panose="02000300000000000000" pitchFamily="2" charset="-127"/>
                  </a:rPr>
                  <a:t>리스트들을 </a:t>
                </a:r>
                <a:r>
                  <a:rPr lang="ko-KR" altLang="en-US" sz="1400">
                    <a:latin typeface="티웨이_날다" panose="02000300000000000000" pitchFamily="2" charset="-127"/>
                    <a:ea typeface="티웨이_날다" panose="02000300000000000000" pitchFamily="2" charset="-127"/>
                  </a:rPr>
                  <a:t>데이터프레임으로 변환하여 새로운 데이터 생성</a:t>
                </a:r>
                <a:endParaRPr lang="ko-KR" altLang="en-US" sz="1400" dirty="0">
                  <a:latin typeface="티웨이_날다" panose="02000300000000000000" pitchFamily="2" charset="-127"/>
                  <a:ea typeface="티웨이_날다" panose="02000300000000000000" pitchFamily="2" charset="-127"/>
                </a:endParaRPr>
              </a:p>
            </p:txBody>
          </p: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5F593A0-4B5A-9234-D7FA-0A3562CF51A7}"/>
                </a:ext>
              </a:extLst>
            </p:cNvPr>
            <p:cNvSpPr txBox="1"/>
            <p:nvPr/>
          </p:nvSpPr>
          <p:spPr>
            <a:xfrm>
              <a:off x="2125716" y="2463257"/>
              <a:ext cx="3767084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/>
              <a:r>
                <a:rPr lang="ko-KR" altLang="en-US" sz="1400" dirty="0">
                  <a:latin typeface="티웨이_날다" panose="02000300000000000000" pitchFamily="2" charset="-127"/>
                  <a:ea typeface="티웨이_날다" panose="02000300000000000000" pitchFamily="2" charset="-127"/>
                </a:rPr>
                <a:t>크기와 색깔이 달라지는 </a:t>
              </a:r>
              <a:r>
                <a:rPr lang="ko-KR" altLang="en-US" sz="1400" dirty="0" err="1">
                  <a:latin typeface="티웨이_날다" panose="02000300000000000000" pitchFamily="2" charset="-127"/>
                  <a:ea typeface="티웨이_날다" panose="02000300000000000000" pitchFamily="2" charset="-127"/>
                </a:rPr>
                <a:t>산점도를</a:t>
              </a:r>
              <a:r>
                <a:rPr lang="ko-KR" altLang="en-US" sz="1400" dirty="0">
                  <a:latin typeface="티웨이_날다" panose="02000300000000000000" pitchFamily="2" charset="-127"/>
                  <a:ea typeface="티웨이_날다" panose="02000300000000000000" pitchFamily="2" charset="-127"/>
                </a:rPr>
                <a:t> 구현하고자 함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090998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09A320F-7C48-E610-9BA8-FC5BCA45771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" y="593889"/>
            <a:ext cx="4496830" cy="4625810"/>
          </a:xfrm>
          <a:prstGeom prst="rect">
            <a:avLst/>
          </a:prstGeom>
          <a:noFill/>
          <a:ln w="158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A13144ED-997C-7F8C-1DC5-3ACD0F6DEB03}"/>
              </a:ext>
            </a:extLst>
          </p:cNvPr>
          <p:cNvSpPr/>
          <p:nvPr/>
        </p:nvSpPr>
        <p:spPr>
          <a:xfrm>
            <a:off x="-201169" y="-210172"/>
            <a:ext cx="9546336" cy="604315"/>
          </a:xfrm>
          <a:prstGeom prst="rect">
            <a:avLst/>
          </a:prstGeom>
          <a:solidFill>
            <a:srgbClr val="31C7BB">
              <a:alpha val="75000"/>
            </a:srgbClr>
          </a:solidFill>
          <a:ln w="31750">
            <a:solidFill>
              <a:srgbClr val="1A35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343735-861B-B084-DFCA-ED4EE10F1D4A}"/>
              </a:ext>
            </a:extLst>
          </p:cNvPr>
          <p:cNvSpPr txBox="1"/>
          <p:nvPr/>
        </p:nvSpPr>
        <p:spPr>
          <a:xfrm>
            <a:off x="5321300" y="-19111"/>
            <a:ext cx="3822700" cy="340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분석 배경 </a:t>
            </a:r>
            <a:r>
              <a:rPr lang="en-US" altLang="ko-KR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|</a:t>
            </a:r>
            <a:r>
              <a:rPr lang="en-US" altLang="ko-KR" sz="10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ko-KR" altLang="en-US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분석 방법 및 배경 </a:t>
            </a:r>
            <a:r>
              <a:rPr lang="en-US" altLang="ko-KR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| </a:t>
            </a:r>
            <a:r>
              <a:rPr lang="ko-KR" altLang="en-US" sz="12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분석 내용</a:t>
            </a:r>
            <a:r>
              <a:rPr lang="ko-KR" altLang="en-US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| </a:t>
            </a:r>
            <a:r>
              <a:rPr lang="ko-KR" altLang="en-US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분석결과 활용 </a:t>
            </a:r>
            <a:r>
              <a:rPr lang="en-US" altLang="ko-KR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| </a:t>
            </a:r>
            <a:r>
              <a:rPr lang="ko-KR" altLang="en-US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부록</a:t>
            </a:r>
            <a:endParaRPr lang="ko-KR" altLang="en-US" sz="1000" dirty="0">
              <a:solidFill>
                <a:schemeClr val="bg1"/>
              </a:solidFill>
              <a:latin typeface="티웨이_날다" panose="02000300000000000000" pitchFamily="2" charset="-127"/>
              <a:ea typeface="티웨이_날다" panose="02000300000000000000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79257B8-24E9-9505-DFBA-FAC039300334}"/>
              </a:ext>
            </a:extLst>
          </p:cNvPr>
          <p:cNvSpPr/>
          <p:nvPr/>
        </p:nvSpPr>
        <p:spPr>
          <a:xfrm>
            <a:off x="-280416" y="5341703"/>
            <a:ext cx="9546336" cy="522649"/>
          </a:xfrm>
          <a:prstGeom prst="rect">
            <a:avLst/>
          </a:prstGeom>
          <a:solidFill>
            <a:srgbClr val="31C7BB">
              <a:alpha val="75000"/>
            </a:srgbClr>
          </a:solidFill>
          <a:ln w="31750">
            <a:solidFill>
              <a:srgbClr val="1A35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03B7AD-F97A-6DD3-65E1-6851DBC3DAF2}"/>
              </a:ext>
            </a:extLst>
          </p:cNvPr>
          <p:cNvSpPr txBox="1"/>
          <p:nvPr/>
        </p:nvSpPr>
        <p:spPr>
          <a:xfrm>
            <a:off x="6163564" y="5364141"/>
            <a:ext cx="2980436" cy="278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9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# </a:t>
            </a:r>
            <a:r>
              <a:rPr lang="ko-KR" altLang="en-US" sz="9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용인시 전기차 </a:t>
            </a:r>
            <a:r>
              <a:rPr lang="ko-KR" altLang="en-US" sz="9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완속</a:t>
            </a:r>
            <a:r>
              <a:rPr lang="ko-KR" altLang="en-US" sz="9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 충전소</a:t>
            </a:r>
            <a:r>
              <a:rPr lang="en-US" altLang="ko-KR" sz="9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ko-KR" altLang="en-US" sz="9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입지 선정 모델 개발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8E90808-630D-4EAD-E609-FD5C1E2C2158}"/>
              </a:ext>
            </a:extLst>
          </p:cNvPr>
          <p:cNvSpPr/>
          <p:nvPr/>
        </p:nvSpPr>
        <p:spPr>
          <a:xfrm>
            <a:off x="5321300" y="871626"/>
            <a:ext cx="3461419" cy="4168819"/>
          </a:xfrm>
          <a:prstGeom prst="rect">
            <a:avLst/>
          </a:prstGeom>
          <a:solidFill>
            <a:schemeClr val="bg1"/>
          </a:solidFill>
          <a:ln w="15875">
            <a:solidFill>
              <a:srgbClr val="1A353E"/>
            </a:solidFill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>
                <a:latin typeface="티웨이_날다" panose="02000300000000000000" pitchFamily="2" charset="-127"/>
                <a:ea typeface="티웨이_날다" panose="02000300000000000000" pitchFamily="2" charset="-127"/>
              </a:rPr>
              <a:t>▶ 월요일 </a:t>
            </a:r>
            <a:r>
              <a:rPr lang="en-US" altLang="ko-KR" sz="1400">
                <a:latin typeface="티웨이_날다" panose="02000300000000000000" pitchFamily="2" charset="-127"/>
                <a:ea typeface="티웨이_날다" panose="02000300000000000000" pitchFamily="2" charset="-127"/>
              </a:rPr>
              <a:t>/</a:t>
            </a:r>
            <a:r>
              <a:rPr lang="ko-KR" altLang="en-US" sz="1400">
                <a:latin typeface="티웨이_날다" panose="02000300000000000000" pitchFamily="2" charset="-127"/>
                <a:ea typeface="티웨이_날다" panose="02000300000000000000" pitchFamily="2" charset="-127"/>
              </a:rPr>
              <a:t> 일요일 앱 사용자 수 급락 </a:t>
            </a:r>
            <a:endParaRPr lang="en-US" altLang="ko-KR" sz="1400">
              <a:latin typeface="티웨이_날다" panose="02000300000000000000" pitchFamily="2" charset="-127"/>
              <a:ea typeface="티웨이_날다" panose="02000300000000000000" pitchFamily="2" charset="-127"/>
            </a:endParaRPr>
          </a:p>
          <a:p>
            <a:endParaRPr lang="en-US" altLang="ko-KR" sz="1400" dirty="0">
              <a:latin typeface="티웨이_날다" panose="02000300000000000000" pitchFamily="2" charset="-127"/>
              <a:ea typeface="티웨이_날다" panose="02000300000000000000" pitchFamily="2" charset="-127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A2C801C9-04FE-7772-9335-6279953B3DF7}"/>
              </a:ext>
            </a:extLst>
          </p:cNvPr>
          <p:cNvSpPr/>
          <p:nvPr/>
        </p:nvSpPr>
        <p:spPr>
          <a:xfrm>
            <a:off x="6104979" y="674555"/>
            <a:ext cx="1894059" cy="394144"/>
          </a:xfrm>
          <a:prstGeom prst="roundRect">
            <a:avLst>
              <a:gd name="adj" fmla="val 50000"/>
            </a:avLst>
          </a:prstGeom>
          <a:solidFill>
            <a:srgbClr val="1A353E"/>
          </a:solidFill>
          <a:ln>
            <a:solidFill>
              <a:srgbClr val="1A35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단순 빈도수 파악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10455C-2EBC-81A0-0685-81518AB959DF}"/>
              </a:ext>
            </a:extLst>
          </p:cNvPr>
          <p:cNvSpPr txBox="1"/>
          <p:nvPr/>
        </p:nvSpPr>
        <p:spPr>
          <a:xfrm>
            <a:off x="5534720" y="1870733"/>
            <a:ext cx="30345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수요일</a:t>
            </a:r>
            <a:r>
              <a:rPr lang="en-US" altLang="ko-KR" sz="14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 /</a:t>
            </a:r>
            <a:r>
              <a:rPr lang="ko-KR" altLang="en-US" sz="14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 목요일 앱 사용자 수 급증</a:t>
            </a:r>
            <a:endParaRPr lang="en-US" altLang="ko-KR" sz="1400" dirty="0">
              <a:latin typeface="티웨이_날다" panose="02000300000000000000" pitchFamily="2" charset="-127"/>
              <a:ea typeface="티웨이_날다" panose="02000300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BC522DC-7A4C-4BCF-6515-03DA15F2F51E}"/>
              </a:ext>
            </a:extLst>
          </p:cNvPr>
          <p:cNvSpPr txBox="1"/>
          <p:nvPr/>
        </p:nvSpPr>
        <p:spPr>
          <a:xfrm>
            <a:off x="5534720" y="2873285"/>
            <a:ext cx="30345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월요일 </a:t>
            </a:r>
            <a:r>
              <a:rPr lang="en-US" altLang="ko-KR" sz="14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/</a:t>
            </a:r>
            <a:r>
              <a:rPr lang="ko-KR" altLang="en-US" sz="14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 일요일 앱 사용자 수 급락 </a:t>
            </a:r>
            <a:endParaRPr lang="en-US" altLang="ko-KR" sz="1400" dirty="0">
              <a:latin typeface="티웨이_날다" panose="02000300000000000000" pitchFamily="2" charset="-127"/>
              <a:ea typeface="티웨이_날다" panose="02000300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AF19177-FE58-11F7-8B85-85A3A54C6F6B}"/>
              </a:ext>
            </a:extLst>
          </p:cNvPr>
          <p:cNvSpPr txBox="1"/>
          <p:nvPr/>
        </p:nvSpPr>
        <p:spPr>
          <a:xfrm>
            <a:off x="5534720" y="4136681"/>
            <a:ext cx="229616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화요일</a:t>
            </a:r>
            <a:r>
              <a:rPr lang="en-US" altLang="ko-KR" sz="14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, </a:t>
            </a:r>
            <a:r>
              <a:rPr lang="ko-KR" altLang="en-US" sz="14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금요일</a:t>
            </a:r>
            <a:r>
              <a:rPr lang="en-US" altLang="ko-KR" sz="14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, </a:t>
            </a:r>
            <a:r>
              <a:rPr lang="ko-KR" altLang="en-US" sz="14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토요일 </a:t>
            </a:r>
            <a:endParaRPr lang="en-US" altLang="ko-KR" sz="1400" dirty="0">
              <a:latin typeface="티웨이_날다" panose="02000300000000000000" pitchFamily="2" charset="-127"/>
              <a:ea typeface="티웨이_날다" panose="02000300000000000000" pitchFamily="2" charset="-127"/>
            </a:endParaRPr>
          </a:p>
          <a:p>
            <a:r>
              <a:rPr lang="en-US" altLang="ko-KR" sz="14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      </a:t>
            </a:r>
            <a:r>
              <a:rPr lang="ko-KR" altLang="en-US" sz="14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앱 사용자 평준화</a:t>
            </a:r>
            <a:endParaRPr lang="en-US" altLang="ko-KR" sz="1400" dirty="0">
              <a:latin typeface="티웨이_날다" panose="02000300000000000000" pitchFamily="2" charset="-127"/>
              <a:ea typeface="티웨이_날다" panose="02000300000000000000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2EBC357-B743-D958-BEC6-9B5379963EBE}"/>
              </a:ext>
            </a:extLst>
          </p:cNvPr>
          <p:cNvSpPr txBox="1"/>
          <p:nvPr/>
        </p:nvSpPr>
        <p:spPr>
          <a:xfrm>
            <a:off x="5619326" y="2187133"/>
            <a:ext cx="28894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▶ </a:t>
            </a:r>
            <a:r>
              <a:rPr lang="ko-KR" altLang="en-US" sz="14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상대적으로 외부 업무가 많은 시기</a:t>
            </a:r>
            <a:endParaRPr lang="en-US" altLang="ko-KR" sz="1400" dirty="0">
              <a:latin typeface="티웨이_날다" panose="02000300000000000000" pitchFamily="2" charset="-127"/>
              <a:ea typeface="티웨이_날다" panose="02000300000000000000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97622EC-55B4-EDEA-4C36-2D0A7796FD46}"/>
              </a:ext>
            </a:extLst>
          </p:cNvPr>
          <p:cNvSpPr txBox="1"/>
          <p:nvPr/>
        </p:nvSpPr>
        <p:spPr>
          <a:xfrm>
            <a:off x="5619326" y="3195256"/>
            <a:ext cx="28894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▶ </a:t>
            </a:r>
            <a:r>
              <a:rPr lang="ko-KR" altLang="en-US" sz="14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월요일 </a:t>
            </a:r>
            <a:r>
              <a:rPr lang="en-US" altLang="ko-KR" sz="14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: </a:t>
            </a:r>
            <a:r>
              <a:rPr lang="ko-KR" altLang="en-US" sz="14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업무 계획 시기</a:t>
            </a:r>
            <a:endParaRPr lang="en-US" altLang="ko-KR" sz="1400" dirty="0">
              <a:latin typeface="티웨이_날다" panose="02000300000000000000" pitchFamily="2" charset="-127"/>
              <a:ea typeface="티웨이_날다" panose="02000300000000000000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C2CB994-FBAC-199F-7F1F-64CF3D8A7CA3}"/>
              </a:ext>
            </a:extLst>
          </p:cNvPr>
          <p:cNvSpPr txBox="1"/>
          <p:nvPr/>
        </p:nvSpPr>
        <p:spPr>
          <a:xfrm>
            <a:off x="5821723" y="3527646"/>
            <a:ext cx="28894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일요일 </a:t>
            </a:r>
            <a:r>
              <a:rPr lang="en-US" altLang="ko-KR" sz="14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: </a:t>
            </a:r>
            <a:r>
              <a:rPr lang="ko-KR" altLang="en-US" sz="1400" dirty="0" err="1">
                <a:latin typeface="티웨이_날다" panose="02000300000000000000" pitchFamily="2" charset="-127"/>
                <a:ea typeface="티웨이_날다" panose="02000300000000000000" pitchFamily="2" charset="-127"/>
              </a:rPr>
              <a:t>휴식기</a:t>
            </a:r>
            <a:r>
              <a:rPr lang="en-US" altLang="ko-KR" sz="14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(</a:t>
            </a:r>
            <a:r>
              <a:rPr lang="ko-KR" altLang="en-US" sz="14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외부활동↓</a:t>
            </a:r>
            <a:r>
              <a:rPr lang="en-US" altLang="ko-KR" sz="14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86CAD39-77A9-C392-55EF-0DC12935BF35}"/>
              </a:ext>
            </a:extLst>
          </p:cNvPr>
          <p:cNvSpPr txBox="1"/>
          <p:nvPr/>
        </p:nvSpPr>
        <p:spPr>
          <a:xfrm>
            <a:off x="6538565" y="1257840"/>
            <a:ext cx="1026888" cy="4237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srgbClr val="1A353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- </a:t>
            </a:r>
            <a:r>
              <a:rPr lang="ko-KR" altLang="en-US" sz="1600" b="1" dirty="0">
                <a:solidFill>
                  <a:srgbClr val="1A353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요일</a:t>
            </a:r>
            <a:r>
              <a:rPr lang="en-US" altLang="ko-KR" sz="1600" b="1" dirty="0">
                <a:solidFill>
                  <a:srgbClr val="1A353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- </a:t>
            </a:r>
            <a:endParaRPr lang="ko-KR" altLang="en-US" sz="1600" b="1" dirty="0">
              <a:solidFill>
                <a:srgbClr val="1A353E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티웨이_날다" panose="02000300000000000000" pitchFamily="2" charset="-127"/>
              <a:ea typeface="티웨이_날다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244136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6993370-B09E-E2F5-DB78-D7CC68EDFD7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401" y="595797"/>
            <a:ext cx="3335638" cy="2177578"/>
          </a:xfrm>
          <a:prstGeom prst="rect">
            <a:avLst/>
          </a:prstGeom>
          <a:noFill/>
          <a:ln w="15875">
            <a:solidFill>
              <a:srgbClr val="1A353E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32F86CB-4E4E-7CE1-206C-2D531E4AE8B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4601" y="595797"/>
            <a:ext cx="3335638" cy="2177578"/>
          </a:xfrm>
          <a:prstGeom prst="rect">
            <a:avLst/>
          </a:prstGeom>
          <a:noFill/>
          <a:ln w="15875">
            <a:solidFill>
              <a:srgbClr val="1A353E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2B868DF-7C9E-5FA0-DCB8-86985E5B39C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401" y="2941624"/>
            <a:ext cx="3335638" cy="2177579"/>
          </a:xfrm>
          <a:prstGeom prst="rect">
            <a:avLst/>
          </a:prstGeom>
          <a:noFill/>
          <a:ln w="15875">
            <a:solidFill>
              <a:srgbClr val="1A353E"/>
            </a:solidFill>
          </a:ln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B3C19C10-A58E-169B-6283-92ED679B1CAF}"/>
              </a:ext>
            </a:extLst>
          </p:cNvPr>
          <p:cNvSpPr/>
          <p:nvPr/>
        </p:nvSpPr>
        <p:spPr>
          <a:xfrm>
            <a:off x="-201169" y="-210172"/>
            <a:ext cx="9546336" cy="604315"/>
          </a:xfrm>
          <a:prstGeom prst="rect">
            <a:avLst/>
          </a:prstGeom>
          <a:solidFill>
            <a:srgbClr val="31C7BB">
              <a:alpha val="75000"/>
            </a:srgbClr>
          </a:solidFill>
          <a:ln w="31750">
            <a:solidFill>
              <a:srgbClr val="1A35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2EE6D3-74D3-75DB-3423-82BCB88B9F62}"/>
              </a:ext>
            </a:extLst>
          </p:cNvPr>
          <p:cNvSpPr txBox="1"/>
          <p:nvPr/>
        </p:nvSpPr>
        <p:spPr>
          <a:xfrm>
            <a:off x="5321300" y="-19111"/>
            <a:ext cx="3822700" cy="340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분석 배경 </a:t>
            </a:r>
            <a:r>
              <a:rPr lang="en-US" altLang="ko-KR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|</a:t>
            </a:r>
            <a:r>
              <a:rPr lang="en-US" altLang="ko-KR" sz="10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ko-KR" altLang="en-US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분석 방법 및 배경 </a:t>
            </a:r>
            <a:r>
              <a:rPr lang="en-US" altLang="ko-KR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| </a:t>
            </a:r>
            <a:r>
              <a:rPr lang="ko-KR" altLang="en-US" sz="12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분석 내용</a:t>
            </a:r>
            <a:r>
              <a:rPr lang="ko-KR" altLang="en-US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| </a:t>
            </a:r>
            <a:r>
              <a:rPr lang="ko-KR" altLang="en-US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분석결과 활용 </a:t>
            </a:r>
            <a:r>
              <a:rPr lang="en-US" altLang="ko-KR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| </a:t>
            </a:r>
            <a:r>
              <a:rPr lang="ko-KR" altLang="en-US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부록</a:t>
            </a:r>
            <a:endParaRPr lang="ko-KR" altLang="en-US" sz="1000" dirty="0">
              <a:solidFill>
                <a:schemeClr val="bg1"/>
              </a:solidFill>
              <a:latin typeface="티웨이_날다" panose="02000300000000000000" pitchFamily="2" charset="-127"/>
              <a:ea typeface="티웨이_날다" panose="02000300000000000000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ADFECDD-AEA9-3B6E-F6EF-9FA0C2A9BADF}"/>
              </a:ext>
            </a:extLst>
          </p:cNvPr>
          <p:cNvSpPr/>
          <p:nvPr/>
        </p:nvSpPr>
        <p:spPr>
          <a:xfrm>
            <a:off x="-280416" y="5341703"/>
            <a:ext cx="9546336" cy="522649"/>
          </a:xfrm>
          <a:prstGeom prst="rect">
            <a:avLst/>
          </a:prstGeom>
          <a:solidFill>
            <a:srgbClr val="31C7BB">
              <a:alpha val="75000"/>
            </a:srgbClr>
          </a:solidFill>
          <a:ln w="31750">
            <a:solidFill>
              <a:srgbClr val="1A35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96C376-9449-198B-B986-4231CE8A1AF2}"/>
              </a:ext>
            </a:extLst>
          </p:cNvPr>
          <p:cNvSpPr txBox="1"/>
          <p:nvPr/>
        </p:nvSpPr>
        <p:spPr>
          <a:xfrm>
            <a:off x="6163564" y="5364141"/>
            <a:ext cx="2980436" cy="278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9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# </a:t>
            </a:r>
            <a:r>
              <a:rPr lang="ko-KR" altLang="en-US" sz="9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용인시 전기차 </a:t>
            </a:r>
            <a:r>
              <a:rPr lang="ko-KR" altLang="en-US" sz="9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완속</a:t>
            </a:r>
            <a:r>
              <a:rPr lang="ko-KR" altLang="en-US" sz="9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 충전소</a:t>
            </a:r>
            <a:r>
              <a:rPr lang="en-US" altLang="ko-KR" sz="9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ko-KR" altLang="en-US" sz="9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입지 선정 모델 개발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6615C75-09E4-84D3-4A86-D46140FBF750}"/>
              </a:ext>
            </a:extLst>
          </p:cNvPr>
          <p:cNvSpPr/>
          <p:nvPr/>
        </p:nvSpPr>
        <p:spPr>
          <a:xfrm>
            <a:off x="4744601" y="2941625"/>
            <a:ext cx="3357998" cy="2177578"/>
          </a:xfrm>
          <a:prstGeom prst="rect">
            <a:avLst/>
          </a:prstGeom>
          <a:solidFill>
            <a:schemeClr val="bg1"/>
          </a:solidFill>
          <a:ln w="15875">
            <a:solidFill>
              <a:srgbClr val="1A353E"/>
            </a:solidFill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▶ 월요일 </a:t>
            </a:r>
            <a:r>
              <a:rPr lang="en-US" altLang="ko-KR" sz="14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/</a:t>
            </a:r>
            <a:r>
              <a:rPr lang="ko-KR" altLang="en-US" sz="14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 일요일 앱 사용자 수 급락 </a:t>
            </a:r>
            <a:endParaRPr lang="en-US" altLang="ko-KR" sz="1400" dirty="0">
              <a:latin typeface="티웨이_날다" panose="02000300000000000000" pitchFamily="2" charset="-127"/>
              <a:ea typeface="티웨이_날다" panose="02000300000000000000" pitchFamily="2" charset="-127"/>
            </a:endParaRPr>
          </a:p>
          <a:p>
            <a:endParaRPr lang="en-US" altLang="ko-KR" sz="1400" dirty="0">
              <a:latin typeface="티웨이_날다" panose="02000300000000000000" pitchFamily="2" charset="-127"/>
              <a:ea typeface="티웨이_날다" panose="02000300000000000000" pitchFamily="2" charset="-127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B23839D7-0119-FE0C-B1BA-65B84DD719F8}"/>
              </a:ext>
            </a:extLst>
          </p:cNvPr>
          <p:cNvSpPr/>
          <p:nvPr/>
        </p:nvSpPr>
        <p:spPr>
          <a:xfrm>
            <a:off x="5522481" y="2827746"/>
            <a:ext cx="1870392" cy="269449"/>
          </a:xfrm>
          <a:prstGeom prst="roundRect">
            <a:avLst>
              <a:gd name="adj" fmla="val 50000"/>
            </a:avLst>
          </a:prstGeom>
          <a:solidFill>
            <a:srgbClr val="1A353E"/>
          </a:solidFill>
          <a:ln>
            <a:solidFill>
              <a:srgbClr val="1A35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단순 빈도수 파악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B18863-6963-26FD-92F9-C207355FB476}"/>
              </a:ext>
            </a:extLst>
          </p:cNvPr>
          <p:cNvSpPr txBox="1"/>
          <p:nvPr/>
        </p:nvSpPr>
        <p:spPr>
          <a:xfrm>
            <a:off x="4907780" y="3805735"/>
            <a:ext cx="309979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 dirty="0"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‘3time_zone’</a:t>
            </a:r>
            <a:r>
              <a:rPr lang="ko-KR" altLang="ko-KR" sz="1200" dirty="0"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과 </a:t>
            </a:r>
            <a:r>
              <a:rPr lang="en-US" altLang="ko-KR" sz="1200" dirty="0"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‘4time_zone’</a:t>
            </a:r>
            <a:r>
              <a:rPr lang="ko-KR" altLang="ko-KR" sz="1200" dirty="0"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에 </a:t>
            </a:r>
            <a:br>
              <a:rPr lang="en-US" altLang="ko-KR" sz="1200" dirty="0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</a:br>
            <a:r>
              <a:rPr lang="ko-KR" altLang="en-US" sz="1200" dirty="0"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앱 사용자 급증</a:t>
            </a:r>
            <a:endParaRPr lang="en-US" altLang="ko-KR" sz="1200" dirty="0">
              <a:effectLst/>
              <a:latin typeface="티웨이_날다" panose="02000300000000000000" pitchFamily="2" charset="-127"/>
              <a:ea typeface="티웨이_날다" panose="02000300000000000000" pitchFamily="2" charset="-127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200" dirty="0">
              <a:effectLst/>
              <a:latin typeface="티웨이_날다" panose="02000300000000000000" pitchFamily="2" charset="-127"/>
              <a:ea typeface="티웨이_날다" panose="02000300000000000000" pitchFamily="2" charset="-127"/>
              <a:cs typeface="Times New Roman" panose="02020603050405020304" pitchFamily="18" charset="0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 dirty="0"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‘2time_zone’</a:t>
            </a:r>
            <a:r>
              <a:rPr lang="ko-KR" altLang="ko-KR" sz="1200" dirty="0"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은 출근시간과 자녀 등교시간</a:t>
            </a:r>
            <a:r>
              <a:rPr lang="en-US" altLang="ko-KR" sz="1200" dirty="0"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, ‘5time_zone’</a:t>
            </a:r>
            <a:r>
              <a:rPr lang="ko-KR" altLang="ko-KR" sz="1200" dirty="0"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은 퇴근시간과 하교시간</a:t>
            </a:r>
            <a:endParaRPr lang="ko-KR" altLang="en-US" sz="1200" dirty="0">
              <a:latin typeface="티웨이_날다" panose="02000300000000000000" pitchFamily="2" charset="-127"/>
              <a:ea typeface="티웨이_날다" panose="02000300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480D402-2858-E849-0A52-847A24D31EBE}"/>
              </a:ext>
            </a:extLst>
          </p:cNvPr>
          <p:cNvSpPr txBox="1"/>
          <p:nvPr/>
        </p:nvSpPr>
        <p:spPr>
          <a:xfrm>
            <a:off x="5333836" y="3218179"/>
            <a:ext cx="2179528" cy="3822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rgbClr val="1A353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- </a:t>
            </a:r>
            <a:r>
              <a:rPr lang="ko-KR" altLang="en-US" sz="1400" b="1" dirty="0">
                <a:solidFill>
                  <a:srgbClr val="1A353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행정동명 </a:t>
            </a:r>
            <a:r>
              <a:rPr lang="en-US" altLang="ko-KR" sz="1400" b="1" dirty="0">
                <a:solidFill>
                  <a:srgbClr val="1A353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&amp; </a:t>
            </a:r>
            <a:r>
              <a:rPr lang="ko-KR" altLang="en-US" sz="1400" b="1" dirty="0">
                <a:solidFill>
                  <a:srgbClr val="1A353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시간대 </a:t>
            </a:r>
            <a:r>
              <a:rPr lang="en-US" altLang="ko-KR" sz="1400" b="1" dirty="0">
                <a:solidFill>
                  <a:srgbClr val="1A353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- </a:t>
            </a:r>
            <a:endParaRPr lang="ko-KR" altLang="en-US" sz="1400" b="1" dirty="0">
              <a:solidFill>
                <a:srgbClr val="1A353E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티웨이_날다" panose="02000300000000000000" pitchFamily="2" charset="-127"/>
              <a:ea typeface="티웨이_날다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509848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1ACEF5C-B103-EAEB-CEA3-A7BAEF226D0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406" y="600561"/>
            <a:ext cx="3337200" cy="2157514"/>
          </a:xfrm>
          <a:prstGeom prst="rect">
            <a:avLst/>
          </a:prstGeom>
          <a:noFill/>
          <a:ln w="15875">
            <a:solidFill>
              <a:srgbClr val="1A353E"/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EA32DBE-5F11-2386-95D1-D3D2BE03C9E8}"/>
              </a:ext>
            </a:extLst>
          </p:cNvPr>
          <p:cNvSpPr txBox="1"/>
          <p:nvPr/>
        </p:nvSpPr>
        <p:spPr>
          <a:xfrm>
            <a:off x="3966519" y="-2449066"/>
            <a:ext cx="1210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분석 내용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7E7BE2-BF56-19CF-9EBC-3D7E6322A056}"/>
              </a:ext>
            </a:extLst>
          </p:cNvPr>
          <p:cNvSpPr txBox="1"/>
          <p:nvPr/>
        </p:nvSpPr>
        <p:spPr>
          <a:xfrm>
            <a:off x="3089187" y="-1619963"/>
            <a:ext cx="3237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6.05 / 9. 27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6CD7273-EAD0-C7DF-3A97-630BEC5F6DE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4365" y="588395"/>
            <a:ext cx="3337200" cy="2177485"/>
          </a:xfrm>
          <a:prstGeom prst="rect">
            <a:avLst/>
          </a:prstGeom>
          <a:noFill/>
          <a:ln w="15875">
            <a:solidFill>
              <a:srgbClr val="1A353E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1CCF8C0-5F2C-39AA-999F-ED26140A137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406" y="2960133"/>
            <a:ext cx="3337200" cy="2164090"/>
          </a:xfrm>
          <a:prstGeom prst="rect">
            <a:avLst/>
          </a:prstGeom>
          <a:noFill/>
          <a:ln w="15875">
            <a:solidFill>
              <a:srgbClr val="1A353E"/>
            </a:solidFill>
          </a:ln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04F7C9BE-5B44-5BEC-A096-799D78202A8A}"/>
              </a:ext>
            </a:extLst>
          </p:cNvPr>
          <p:cNvSpPr/>
          <p:nvPr/>
        </p:nvSpPr>
        <p:spPr>
          <a:xfrm>
            <a:off x="-201169" y="-210172"/>
            <a:ext cx="9546336" cy="604315"/>
          </a:xfrm>
          <a:prstGeom prst="rect">
            <a:avLst/>
          </a:prstGeom>
          <a:solidFill>
            <a:srgbClr val="31C7BB">
              <a:alpha val="75000"/>
            </a:srgbClr>
          </a:solidFill>
          <a:ln w="31750">
            <a:solidFill>
              <a:srgbClr val="1A35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246BB8-0EBD-FC94-6A08-1A75957C4B09}"/>
              </a:ext>
            </a:extLst>
          </p:cNvPr>
          <p:cNvSpPr txBox="1"/>
          <p:nvPr/>
        </p:nvSpPr>
        <p:spPr>
          <a:xfrm>
            <a:off x="5321300" y="-19111"/>
            <a:ext cx="3822700" cy="340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분석 배경 </a:t>
            </a:r>
            <a:r>
              <a:rPr lang="en-US" altLang="ko-KR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|</a:t>
            </a:r>
            <a:r>
              <a:rPr lang="en-US" altLang="ko-KR" sz="10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ko-KR" altLang="en-US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분석 방법 및 배경 </a:t>
            </a:r>
            <a:r>
              <a:rPr lang="en-US" altLang="ko-KR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| </a:t>
            </a:r>
            <a:r>
              <a:rPr lang="ko-KR" altLang="en-US" sz="12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분석 내용</a:t>
            </a:r>
            <a:r>
              <a:rPr lang="ko-KR" altLang="en-US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| </a:t>
            </a:r>
            <a:r>
              <a:rPr lang="ko-KR" altLang="en-US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분석결과 활용 </a:t>
            </a:r>
            <a:r>
              <a:rPr lang="en-US" altLang="ko-KR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| </a:t>
            </a:r>
            <a:r>
              <a:rPr lang="ko-KR" altLang="en-US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부록</a:t>
            </a:r>
            <a:endParaRPr lang="ko-KR" altLang="en-US" sz="1000" dirty="0">
              <a:solidFill>
                <a:schemeClr val="bg1"/>
              </a:solidFill>
              <a:latin typeface="티웨이_날다" panose="02000300000000000000" pitchFamily="2" charset="-127"/>
              <a:ea typeface="티웨이_날다" panose="02000300000000000000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348135E-AFF6-A79C-D958-AB25316CB044}"/>
              </a:ext>
            </a:extLst>
          </p:cNvPr>
          <p:cNvSpPr/>
          <p:nvPr/>
        </p:nvSpPr>
        <p:spPr>
          <a:xfrm>
            <a:off x="-280416" y="5341703"/>
            <a:ext cx="9546336" cy="522649"/>
          </a:xfrm>
          <a:prstGeom prst="rect">
            <a:avLst/>
          </a:prstGeom>
          <a:solidFill>
            <a:srgbClr val="31C7BB">
              <a:alpha val="75000"/>
            </a:srgbClr>
          </a:solidFill>
          <a:ln w="31750">
            <a:solidFill>
              <a:srgbClr val="1A35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351F008-A800-5891-4B5B-55606EDE310A}"/>
              </a:ext>
            </a:extLst>
          </p:cNvPr>
          <p:cNvSpPr txBox="1"/>
          <p:nvPr/>
        </p:nvSpPr>
        <p:spPr>
          <a:xfrm>
            <a:off x="6163564" y="5364141"/>
            <a:ext cx="2980436" cy="278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9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# </a:t>
            </a:r>
            <a:r>
              <a:rPr lang="ko-KR" altLang="en-US" sz="9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용인시 전기차 </a:t>
            </a:r>
            <a:r>
              <a:rPr lang="ko-KR" altLang="en-US" sz="9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완속</a:t>
            </a:r>
            <a:r>
              <a:rPr lang="ko-KR" altLang="en-US" sz="9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 충전소</a:t>
            </a:r>
            <a:r>
              <a:rPr lang="en-US" altLang="ko-KR" sz="9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ko-KR" altLang="en-US" sz="9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입지 선정 모델 개발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83C1C87-E1F8-0C36-BA2D-497A37307C41}"/>
              </a:ext>
            </a:extLst>
          </p:cNvPr>
          <p:cNvSpPr/>
          <p:nvPr/>
        </p:nvSpPr>
        <p:spPr>
          <a:xfrm>
            <a:off x="4708532" y="2956140"/>
            <a:ext cx="3357998" cy="2177578"/>
          </a:xfrm>
          <a:prstGeom prst="rect">
            <a:avLst/>
          </a:prstGeom>
          <a:solidFill>
            <a:schemeClr val="bg1"/>
          </a:solidFill>
          <a:ln w="15875">
            <a:solidFill>
              <a:srgbClr val="1A353E"/>
            </a:solidFill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▶ 월요일 </a:t>
            </a:r>
            <a:r>
              <a:rPr lang="en-US" altLang="ko-KR" sz="14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/</a:t>
            </a:r>
            <a:r>
              <a:rPr lang="ko-KR" altLang="en-US" sz="14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 일요일 앱 사용자 수 급락 </a:t>
            </a:r>
            <a:endParaRPr lang="en-US" altLang="ko-KR" sz="1400" dirty="0">
              <a:latin typeface="티웨이_날다" panose="02000300000000000000" pitchFamily="2" charset="-127"/>
              <a:ea typeface="티웨이_날다" panose="02000300000000000000" pitchFamily="2" charset="-127"/>
            </a:endParaRPr>
          </a:p>
          <a:p>
            <a:endParaRPr lang="en-US" altLang="ko-KR" sz="1400" dirty="0">
              <a:latin typeface="티웨이_날다" panose="02000300000000000000" pitchFamily="2" charset="-127"/>
              <a:ea typeface="티웨이_날다" panose="020003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1230B5F-7AD8-77E5-8784-3A2C1197D098}"/>
              </a:ext>
            </a:extLst>
          </p:cNvPr>
          <p:cNvSpPr txBox="1"/>
          <p:nvPr/>
        </p:nvSpPr>
        <p:spPr>
          <a:xfrm>
            <a:off x="4907780" y="3805735"/>
            <a:ext cx="30997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200" dirty="0">
              <a:effectLst/>
              <a:latin typeface="티웨이_날다" panose="02000300000000000000" pitchFamily="2" charset="-127"/>
              <a:ea typeface="티웨이_날다" panose="02000300000000000000" pitchFamily="2" charset="-127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0EA8E4E-E57F-DF99-A864-8D6C4A0C6E86}"/>
              </a:ext>
            </a:extLst>
          </p:cNvPr>
          <p:cNvSpPr txBox="1"/>
          <p:nvPr/>
        </p:nvSpPr>
        <p:spPr>
          <a:xfrm>
            <a:off x="5297767" y="3225589"/>
            <a:ext cx="2179528" cy="3822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rgbClr val="1A353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- </a:t>
            </a:r>
            <a:r>
              <a:rPr lang="ko-KR" altLang="en-US" sz="1400" b="1" dirty="0">
                <a:solidFill>
                  <a:srgbClr val="1A353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행정동명 </a:t>
            </a:r>
            <a:r>
              <a:rPr lang="en-US" altLang="ko-KR" sz="1400" b="1" dirty="0">
                <a:solidFill>
                  <a:srgbClr val="1A353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&amp; </a:t>
            </a:r>
            <a:r>
              <a:rPr lang="ko-KR" altLang="en-US" sz="1400" b="1" dirty="0">
                <a:solidFill>
                  <a:srgbClr val="1A353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성별 </a:t>
            </a:r>
            <a:r>
              <a:rPr lang="en-US" altLang="ko-KR" sz="1400" b="1" dirty="0">
                <a:solidFill>
                  <a:srgbClr val="1A353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- </a:t>
            </a:r>
            <a:endParaRPr lang="ko-KR" altLang="en-US" sz="1400" b="1" dirty="0">
              <a:solidFill>
                <a:srgbClr val="1A353E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티웨이_날다" panose="02000300000000000000" pitchFamily="2" charset="-127"/>
              <a:ea typeface="티웨이_날다" panose="020003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48814E-5AC2-3269-5EB5-ACFDAA54F678}"/>
              </a:ext>
            </a:extLst>
          </p:cNvPr>
          <p:cNvSpPr txBox="1"/>
          <p:nvPr/>
        </p:nvSpPr>
        <p:spPr>
          <a:xfrm>
            <a:off x="5008620" y="3874357"/>
            <a:ext cx="27886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다수 지역에서 남성 앱 사용자가 많다</a:t>
            </a:r>
            <a:r>
              <a:rPr lang="en-US" altLang="ko-KR" sz="12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.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 dirty="0">
              <a:latin typeface="티웨이_날다" panose="02000300000000000000" pitchFamily="2" charset="-127"/>
              <a:ea typeface="티웨이_날다" panose="02000300000000000000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200" dirty="0">
              <a:latin typeface="티웨이_날다" panose="02000300000000000000" pitchFamily="2" charset="-127"/>
              <a:ea typeface="티웨이_날다" panose="02000300000000000000" pitchFamily="2" charset="-127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여성 앱 사용자는 상대적으로 적다</a:t>
            </a:r>
            <a:r>
              <a:rPr lang="en-US" altLang="ko-KR" sz="12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.</a:t>
            </a:r>
            <a:endParaRPr lang="ko-KR" altLang="en-US" sz="1200" dirty="0">
              <a:latin typeface="티웨이_날다" panose="02000300000000000000" pitchFamily="2" charset="-127"/>
              <a:ea typeface="티웨이_날다" panose="02000300000000000000" pitchFamily="2" charset="-127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B2D9996F-137C-3A8A-8BC0-335AD4DD0F10}"/>
              </a:ext>
            </a:extLst>
          </p:cNvPr>
          <p:cNvSpPr/>
          <p:nvPr/>
        </p:nvSpPr>
        <p:spPr>
          <a:xfrm>
            <a:off x="5467769" y="2829017"/>
            <a:ext cx="1870392" cy="269449"/>
          </a:xfrm>
          <a:prstGeom prst="roundRect">
            <a:avLst>
              <a:gd name="adj" fmla="val 50000"/>
            </a:avLst>
          </a:prstGeom>
          <a:solidFill>
            <a:srgbClr val="1A353E"/>
          </a:solidFill>
          <a:ln>
            <a:solidFill>
              <a:srgbClr val="1A35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단순 빈도수 파악 </a:t>
            </a:r>
          </a:p>
        </p:txBody>
      </p:sp>
    </p:spTree>
    <p:extLst>
      <p:ext uri="{BB962C8B-B14F-4D97-AF65-F5344CB8AC3E}">
        <p14:creationId xmlns:p14="http://schemas.microsoft.com/office/powerpoint/2010/main" val="23128305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BFD4DAE9-0213-4902-2378-A0CABAB1334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833" y="510683"/>
            <a:ext cx="3337200" cy="2340545"/>
          </a:xfrm>
          <a:prstGeom prst="rect">
            <a:avLst/>
          </a:prstGeom>
          <a:noFill/>
          <a:ln w="15875">
            <a:solidFill>
              <a:srgbClr val="1A353E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CC58B66-B025-2755-2389-12CCB0749DF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3525" y="507503"/>
            <a:ext cx="3337200" cy="2340545"/>
          </a:xfrm>
          <a:prstGeom prst="rect">
            <a:avLst/>
          </a:prstGeom>
          <a:noFill/>
          <a:ln w="15875">
            <a:solidFill>
              <a:srgbClr val="1A353E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FF5C6A4-6BF4-44E0-0816-B00BBB7D85E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833" y="2926193"/>
            <a:ext cx="3337200" cy="2340545"/>
          </a:xfrm>
          <a:prstGeom prst="rect">
            <a:avLst/>
          </a:prstGeom>
          <a:noFill/>
          <a:ln w="15875">
            <a:solidFill>
              <a:srgbClr val="1A353E"/>
            </a:solidFill>
          </a:ln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AEC83A45-8EB8-6A84-3F95-8C674E34F101}"/>
              </a:ext>
            </a:extLst>
          </p:cNvPr>
          <p:cNvSpPr/>
          <p:nvPr/>
        </p:nvSpPr>
        <p:spPr>
          <a:xfrm>
            <a:off x="-201169" y="-210172"/>
            <a:ext cx="9546336" cy="604315"/>
          </a:xfrm>
          <a:prstGeom prst="rect">
            <a:avLst/>
          </a:prstGeom>
          <a:solidFill>
            <a:srgbClr val="31C7BB">
              <a:alpha val="75000"/>
            </a:srgbClr>
          </a:solidFill>
          <a:ln w="31750">
            <a:solidFill>
              <a:srgbClr val="1A35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2E939D-824A-7B6B-74A0-C0D7D35FB52C}"/>
              </a:ext>
            </a:extLst>
          </p:cNvPr>
          <p:cNvSpPr txBox="1"/>
          <p:nvPr/>
        </p:nvSpPr>
        <p:spPr>
          <a:xfrm>
            <a:off x="5321300" y="-19111"/>
            <a:ext cx="3822700" cy="340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분석 배경 </a:t>
            </a:r>
            <a:r>
              <a:rPr lang="en-US" altLang="ko-KR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|</a:t>
            </a:r>
            <a:r>
              <a:rPr lang="en-US" altLang="ko-KR" sz="10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ko-KR" altLang="en-US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분석 방법 및 배경 </a:t>
            </a:r>
            <a:r>
              <a:rPr lang="en-US" altLang="ko-KR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| </a:t>
            </a:r>
            <a:r>
              <a:rPr lang="ko-KR" altLang="en-US" sz="12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분석 내용</a:t>
            </a:r>
            <a:r>
              <a:rPr lang="ko-KR" altLang="en-US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| </a:t>
            </a:r>
            <a:r>
              <a:rPr lang="ko-KR" altLang="en-US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분석결과 활용 </a:t>
            </a:r>
            <a:r>
              <a:rPr lang="en-US" altLang="ko-KR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| </a:t>
            </a:r>
            <a:r>
              <a:rPr lang="ko-KR" altLang="en-US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부록</a:t>
            </a:r>
            <a:endParaRPr lang="ko-KR" altLang="en-US" sz="1000" dirty="0">
              <a:solidFill>
                <a:schemeClr val="bg1"/>
              </a:solidFill>
              <a:latin typeface="티웨이_날다" panose="02000300000000000000" pitchFamily="2" charset="-127"/>
              <a:ea typeface="티웨이_날다" panose="02000300000000000000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F65C748-5519-45C0-87E0-10A8E8729734}"/>
              </a:ext>
            </a:extLst>
          </p:cNvPr>
          <p:cNvSpPr/>
          <p:nvPr/>
        </p:nvSpPr>
        <p:spPr>
          <a:xfrm>
            <a:off x="-280416" y="5341703"/>
            <a:ext cx="9546336" cy="522649"/>
          </a:xfrm>
          <a:prstGeom prst="rect">
            <a:avLst/>
          </a:prstGeom>
          <a:solidFill>
            <a:srgbClr val="31C7BB">
              <a:alpha val="75000"/>
            </a:srgbClr>
          </a:solidFill>
          <a:ln w="31750">
            <a:solidFill>
              <a:srgbClr val="1A35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EF4FBEE-98FF-37A5-2220-4694855079FB}"/>
              </a:ext>
            </a:extLst>
          </p:cNvPr>
          <p:cNvSpPr txBox="1"/>
          <p:nvPr/>
        </p:nvSpPr>
        <p:spPr>
          <a:xfrm>
            <a:off x="6163564" y="5364141"/>
            <a:ext cx="2980436" cy="278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9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# </a:t>
            </a:r>
            <a:r>
              <a:rPr lang="ko-KR" altLang="en-US" sz="9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용인시 전기차 </a:t>
            </a:r>
            <a:r>
              <a:rPr lang="ko-KR" altLang="en-US" sz="9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완속</a:t>
            </a:r>
            <a:r>
              <a:rPr lang="ko-KR" altLang="en-US" sz="9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 충전소</a:t>
            </a:r>
            <a:r>
              <a:rPr lang="en-US" altLang="ko-KR" sz="9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ko-KR" altLang="en-US" sz="9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입지 선정 모델 개발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AB41ADF-F7C2-770C-466C-3FDB964432E6}"/>
              </a:ext>
            </a:extLst>
          </p:cNvPr>
          <p:cNvSpPr/>
          <p:nvPr/>
        </p:nvSpPr>
        <p:spPr>
          <a:xfrm>
            <a:off x="4708532" y="3086766"/>
            <a:ext cx="3357998" cy="2177578"/>
          </a:xfrm>
          <a:prstGeom prst="rect">
            <a:avLst/>
          </a:prstGeom>
          <a:solidFill>
            <a:schemeClr val="bg1"/>
          </a:solidFill>
          <a:ln w="15875">
            <a:solidFill>
              <a:srgbClr val="1A353E"/>
            </a:solidFill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▶ 월요일 </a:t>
            </a:r>
            <a:r>
              <a:rPr lang="en-US" altLang="ko-KR" sz="14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/</a:t>
            </a:r>
            <a:r>
              <a:rPr lang="ko-KR" altLang="en-US" sz="14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 일요일 앱 사용자 수 급락 </a:t>
            </a:r>
            <a:endParaRPr lang="en-US" altLang="ko-KR" sz="1400" dirty="0">
              <a:latin typeface="티웨이_날다" panose="02000300000000000000" pitchFamily="2" charset="-127"/>
              <a:ea typeface="티웨이_날다" panose="02000300000000000000" pitchFamily="2" charset="-127"/>
            </a:endParaRPr>
          </a:p>
          <a:p>
            <a:endParaRPr lang="en-US" altLang="ko-KR" sz="1400" dirty="0">
              <a:latin typeface="티웨이_날다" panose="02000300000000000000" pitchFamily="2" charset="-127"/>
              <a:ea typeface="티웨이_날다" panose="020003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5529269-9813-C111-893E-9D61962DB9B5}"/>
              </a:ext>
            </a:extLst>
          </p:cNvPr>
          <p:cNvSpPr txBox="1"/>
          <p:nvPr/>
        </p:nvSpPr>
        <p:spPr>
          <a:xfrm>
            <a:off x="4907780" y="3936361"/>
            <a:ext cx="30997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200" dirty="0">
              <a:effectLst/>
              <a:latin typeface="티웨이_날다" panose="02000300000000000000" pitchFamily="2" charset="-127"/>
              <a:ea typeface="티웨이_날다" panose="02000300000000000000" pitchFamily="2" charset="-127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BE626F-7185-A9A2-CA2C-7771068DB5F4}"/>
              </a:ext>
            </a:extLst>
          </p:cNvPr>
          <p:cNvSpPr txBox="1"/>
          <p:nvPr/>
        </p:nvSpPr>
        <p:spPr>
          <a:xfrm>
            <a:off x="5561462" y="3356215"/>
            <a:ext cx="1652138" cy="3822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rgbClr val="1A353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- </a:t>
            </a:r>
            <a:r>
              <a:rPr lang="ko-KR" altLang="en-US" sz="1400" b="1" dirty="0">
                <a:solidFill>
                  <a:srgbClr val="1A353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앱</a:t>
            </a:r>
            <a:r>
              <a:rPr lang="en-US" altLang="ko-KR" sz="1400" b="1" dirty="0">
                <a:solidFill>
                  <a:srgbClr val="1A353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/</a:t>
            </a:r>
            <a:r>
              <a:rPr lang="ko-KR" altLang="en-US" sz="1400" b="1" dirty="0">
                <a:solidFill>
                  <a:srgbClr val="1A353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웹 </a:t>
            </a:r>
            <a:r>
              <a:rPr lang="ko-KR" altLang="en-US" sz="1400" b="1" dirty="0" err="1">
                <a:solidFill>
                  <a:srgbClr val="1A353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실행수</a:t>
            </a:r>
            <a:r>
              <a:rPr lang="ko-KR" altLang="en-US" sz="1400" b="1" dirty="0">
                <a:solidFill>
                  <a:srgbClr val="1A353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en-US" altLang="ko-KR" sz="1400" b="1" dirty="0">
                <a:solidFill>
                  <a:srgbClr val="1A353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- </a:t>
            </a:r>
            <a:endParaRPr lang="ko-KR" altLang="en-US" sz="1400" b="1" dirty="0">
              <a:solidFill>
                <a:srgbClr val="1A353E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티웨이_날다" panose="02000300000000000000" pitchFamily="2" charset="-127"/>
              <a:ea typeface="티웨이_날다" panose="020003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C4009D0-25C7-7FEA-1997-2CFBDBB65828}"/>
              </a:ext>
            </a:extLst>
          </p:cNvPr>
          <p:cNvSpPr txBox="1"/>
          <p:nvPr/>
        </p:nvSpPr>
        <p:spPr>
          <a:xfrm>
            <a:off x="5021448" y="3937616"/>
            <a:ext cx="273216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 dirty="0"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‘EV</a:t>
            </a:r>
            <a:r>
              <a:rPr lang="ko-KR" altLang="ko-KR" sz="1200" dirty="0"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라운지</a:t>
            </a:r>
            <a:r>
              <a:rPr lang="en-US" altLang="ko-KR" sz="1200" dirty="0"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’</a:t>
            </a:r>
            <a:r>
              <a:rPr lang="ko-KR" altLang="en-US" sz="1200" dirty="0"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사용자가 절대적으로 많다</a:t>
            </a:r>
            <a:r>
              <a:rPr lang="en-US" altLang="ko-KR" sz="1200" dirty="0"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200" dirty="0">
              <a:effectLst/>
              <a:latin typeface="티웨이_날다" panose="02000300000000000000" pitchFamily="2" charset="-127"/>
              <a:ea typeface="티웨이_날다" panose="02000300000000000000" pitchFamily="2" charset="-127"/>
              <a:cs typeface="Times New Roman" panose="02020603050405020304" pitchFamily="18" charset="0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 dirty="0" err="1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실행수</a:t>
            </a:r>
            <a:r>
              <a:rPr lang="ko-KR" altLang="en-US" sz="1200" dirty="0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 </a:t>
            </a:r>
            <a:r>
              <a:rPr lang="en-US" altLang="ko-KR" sz="1200" dirty="0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2</a:t>
            </a:r>
            <a:r>
              <a:rPr lang="ko-KR" altLang="en-US" sz="1200" dirty="0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위는 </a:t>
            </a:r>
            <a:r>
              <a:rPr lang="en-US" altLang="ko-KR" sz="1200" dirty="0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‘</a:t>
            </a:r>
            <a:r>
              <a:rPr lang="ko-KR" altLang="en-US" sz="1200" dirty="0" err="1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하이차저</a:t>
            </a:r>
            <a:r>
              <a:rPr lang="en-US" altLang="ko-KR" sz="1200" dirty="0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’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200" dirty="0">
              <a:latin typeface="티웨이_날다" panose="02000300000000000000" pitchFamily="2" charset="-127"/>
              <a:ea typeface="티웨이_날다" panose="02000300000000000000" pitchFamily="2" charset="-127"/>
              <a:cs typeface="Times New Roman" panose="02020603050405020304" pitchFamily="18" charset="0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타사 앱 사용자 절대적으로 부족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09C7E75D-42EC-061C-7068-89B31A0A132E}"/>
              </a:ext>
            </a:extLst>
          </p:cNvPr>
          <p:cNvSpPr/>
          <p:nvPr/>
        </p:nvSpPr>
        <p:spPr>
          <a:xfrm>
            <a:off x="5522481" y="2961408"/>
            <a:ext cx="1870392" cy="269449"/>
          </a:xfrm>
          <a:prstGeom prst="roundRect">
            <a:avLst>
              <a:gd name="adj" fmla="val 50000"/>
            </a:avLst>
          </a:prstGeom>
          <a:solidFill>
            <a:srgbClr val="1A353E"/>
          </a:solidFill>
          <a:ln>
            <a:solidFill>
              <a:srgbClr val="1A35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단순 빈도수 파악 </a:t>
            </a:r>
          </a:p>
        </p:txBody>
      </p:sp>
    </p:spTree>
    <p:extLst>
      <p:ext uri="{BB962C8B-B14F-4D97-AF65-F5344CB8AC3E}">
        <p14:creationId xmlns:p14="http://schemas.microsoft.com/office/powerpoint/2010/main" val="39113742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914B0D0A-49EE-EDC5-117A-F8E8B8AE581C}"/>
              </a:ext>
            </a:extLst>
          </p:cNvPr>
          <p:cNvGrpSpPr/>
          <p:nvPr/>
        </p:nvGrpSpPr>
        <p:grpSpPr>
          <a:xfrm>
            <a:off x="476381" y="451062"/>
            <a:ext cx="4121714" cy="4812876"/>
            <a:chOff x="226635" y="118066"/>
            <a:chExt cx="4621207" cy="544984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C431D7AC-4CDA-7203-9453-5141BDB510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6636" y="118066"/>
              <a:ext cx="4621135" cy="17549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4A42030E-79A3-C287-F5D6-55EF607C3CD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6635" y="1965525"/>
              <a:ext cx="4621207" cy="17549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A1CB5D9C-D023-8F61-E0F4-3EFDEA56171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6635" y="3812984"/>
              <a:ext cx="4621136" cy="175492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52028B4-41CC-B10E-7487-AACE79454116}"/>
              </a:ext>
            </a:extLst>
          </p:cNvPr>
          <p:cNvSpPr/>
          <p:nvPr/>
        </p:nvSpPr>
        <p:spPr>
          <a:xfrm>
            <a:off x="-201169" y="-210172"/>
            <a:ext cx="9546336" cy="604315"/>
          </a:xfrm>
          <a:prstGeom prst="rect">
            <a:avLst/>
          </a:prstGeom>
          <a:solidFill>
            <a:srgbClr val="31C7BB">
              <a:alpha val="75000"/>
            </a:srgbClr>
          </a:solidFill>
          <a:ln w="31750">
            <a:solidFill>
              <a:srgbClr val="1A35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4845571-6DBE-33C6-CBC0-FA42152582EE}"/>
              </a:ext>
            </a:extLst>
          </p:cNvPr>
          <p:cNvSpPr txBox="1"/>
          <p:nvPr/>
        </p:nvSpPr>
        <p:spPr>
          <a:xfrm>
            <a:off x="5321300" y="-19111"/>
            <a:ext cx="3822700" cy="340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분석 배경 </a:t>
            </a:r>
            <a:r>
              <a:rPr lang="en-US" altLang="ko-KR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|</a:t>
            </a:r>
            <a:r>
              <a:rPr lang="en-US" altLang="ko-KR" sz="10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ko-KR" altLang="en-US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분석 방법 및 배경 </a:t>
            </a:r>
            <a:r>
              <a:rPr lang="en-US" altLang="ko-KR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| </a:t>
            </a:r>
            <a:r>
              <a:rPr lang="ko-KR" altLang="en-US" sz="12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분석 내용</a:t>
            </a:r>
            <a:r>
              <a:rPr lang="ko-KR" altLang="en-US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| </a:t>
            </a:r>
            <a:r>
              <a:rPr lang="ko-KR" altLang="en-US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분석결과 활용 </a:t>
            </a:r>
            <a:r>
              <a:rPr lang="en-US" altLang="ko-KR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| </a:t>
            </a:r>
            <a:r>
              <a:rPr lang="ko-KR" altLang="en-US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부록</a:t>
            </a:r>
            <a:endParaRPr lang="ko-KR" altLang="en-US" sz="1000" dirty="0">
              <a:solidFill>
                <a:schemeClr val="bg1"/>
              </a:solidFill>
              <a:latin typeface="티웨이_날다" panose="02000300000000000000" pitchFamily="2" charset="-127"/>
              <a:ea typeface="티웨이_날다" panose="02000300000000000000" pitchFamily="2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6AA19C3-6F60-2B7D-23C3-1A725E4D14C9}"/>
              </a:ext>
            </a:extLst>
          </p:cNvPr>
          <p:cNvSpPr/>
          <p:nvPr/>
        </p:nvSpPr>
        <p:spPr>
          <a:xfrm>
            <a:off x="-280416" y="5341703"/>
            <a:ext cx="9546336" cy="522649"/>
          </a:xfrm>
          <a:prstGeom prst="rect">
            <a:avLst/>
          </a:prstGeom>
          <a:solidFill>
            <a:srgbClr val="31C7BB">
              <a:alpha val="75000"/>
            </a:srgbClr>
          </a:solidFill>
          <a:ln w="31750">
            <a:solidFill>
              <a:srgbClr val="1A35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CF00A3-E1F4-0BBF-6A4C-3CF8EFCAB38E}"/>
              </a:ext>
            </a:extLst>
          </p:cNvPr>
          <p:cNvSpPr txBox="1"/>
          <p:nvPr/>
        </p:nvSpPr>
        <p:spPr>
          <a:xfrm>
            <a:off x="6163564" y="5364141"/>
            <a:ext cx="2980436" cy="278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9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# </a:t>
            </a:r>
            <a:r>
              <a:rPr lang="ko-KR" altLang="en-US" sz="9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용인시 전기차 </a:t>
            </a:r>
            <a:r>
              <a:rPr lang="ko-KR" altLang="en-US" sz="9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완속</a:t>
            </a:r>
            <a:r>
              <a:rPr lang="ko-KR" altLang="en-US" sz="9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 충전소</a:t>
            </a:r>
            <a:r>
              <a:rPr lang="en-US" altLang="ko-KR" sz="9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ko-KR" altLang="en-US" sz="9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입지 선정 모델 개발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6C9A0C8-962A-9AC1-F057-1C5D3B2B4931}"/>
              </a:ext>
            </a:extLst>
          </p:cNvPr>
          <p:cNvSpPr/>
          <p:nvPr/>
        </p:nvSpPr>
        <p:spPr>
          <a:xfrm>
            <a:off x="5177481" y="666669"/>
            <a:ext cx="3357998" cy="4362531"/>
          </a:xfrm>
          <a:prstGeom prst="rect">
            <a:avLst/>
          </a:prstGeom>
          <a:solidFill>
            <a:schemeClr val="bg1"/>
          </a:solidFill>
          <a:ln w="15875">
            <a:solidFill>
              <a:srgbClr val="1A353E"/>
            </a:solidFill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▶ 월요일 </a:t>
            </a:r>
            <a:r>
              <a:rPr lang="en-US" altLang="ko-KR" sz="14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/</a:t>
            </a:r>
            <a:r>
              <a:rPr lang="ko-KR" altLang="en-US" sz="14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 일요일 앱 사용자 수 급락 </a:t>
            </a:r>
            <a:endParaRPr lang="en-US" altLang="ko-KR" sz="1400" dirty="0">
              <a:latin typeface="티웨이_날다" panose="02000300000000000000" pitchFamily="2" charset="-127"/>
              <a:ea typeface="티웨이_날다" panose="02000300000000000000" pitchFamily="2" charset="-127"/>
            </a:endParaRPr>
          </a:p>
          <a:p>
            <a:endParaRPr lang="en-US" altLang="ko-KR" sz="1400" dirty="0">
              <a:latin typeface="티웨이_날다" panose="02000300000000000000" pitchFamily="2" charset="-127"/>
              <a:ea typeface="티웨이_날다" panose="02000300000000000000" pitchFamily="2" charset="-127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76A91365-3B03-1611-8EDA-48761DC0243A}"/>
              </a:ext>
            </a:extLst>
          </p:cNvPr>
          <p:cNvSpPr/>
          <p:nvPr/>
        </p:nvSpPr>
        <p:spPr>
          <a:xfrm>
            <a:off x="5921284" y="518164"/>
            <a:ext cx="1870392" cy="299896"/>
          </a:xfrm>
          <a:prstGeom prst="roundRect">
            <a:avLst>
              <a:gd name="adj" fmla="val 50000"/>
            </a:avLst>
          </a:prstGeom>
          <a:solidFill>
            <a:srgbClr val="1A353E"/>
          </a:solidFill>
          <a:ln>
            <a:solidFill>
              <a:srgbClr val="1A35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단순 빈도수 파악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A0376EA-83B6-7D4A-0889-2CD7160853C3}"/>
              </a:ext>
            </a:extLst>
          </p:cNvPr>
          <p:cNvSpPr txBox="1"/>
          <p:nvPr/>
        </p:nvSpPr>
        <p:spPr>
          <a:xfrm>
            <a:off x="5370011" y="1286620"/>
            <a:ext cx="2972938" cy="4237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srgbClr val="1A353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- </a:t>
            </a:r>
            <a:r>
              <a:rPr lang="ko-KR" altLang="en-US" sz="1600" b="1" dirty="0">
                <a:solidFill>
                  <a:srgbClr val="1A353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기준일자에 따른 </a:t>
            </a:r>
            <a:r>
              <a:rPr lang="ko-KR" altLang="en-US" sz="1600" b="1" dirty="0" err="1">
                <a:solidFill>
                  <a:srgbClr val="1A353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앱실행</a:t>
            </a:r>
            <a:r>
              <a:rPr lang="ko-KR" altLang="en-US" sz="1600" b="1" dirty="0">
                <a:solidFill>
                  <a:srgbClr val="1A353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ko-KR" altLang="en-US" sz="1600" b="1" dirty="0" err="1">
                <a:solidFill>
                  <a:srgbClr val="1A353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고객수</a:t>
            </a:r>
            <a:r>
              <a:rPr lang="en-US" altLang="ko-KR" sz="1600" b="1" dirty="0">
                <a:solidFill>
                  <a:srgbClr val="1A353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- </a:t>
            </a:r>
            <a:endParaRPr lang="ko-KR" altLang="en-US" sz="1600" b="1" dirty="0">
              <a:solidFill>
                <a:srgbClr val="1A353E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티웨이_날다" panose="02000300000000000000" pitchFamily="2" charset="-127"/>
              <a:ea typeface="티웨이_날다" panose="02000300000000000000" pitchFamily="2" charset="-127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0B2F8F14-786F-5DC8-B875-F15A3E539D5E}"/>
              </a:ext>
            </a:extLst>
          </p:cNvPr>
          <p:cNvGrpSpPr/>
          <p:nvPr/>
        </p:nvGrpSpPr>
        <p:grpSpPr>
          <a:xfrm>
            <a:off x="5875784" y="2172138"/>
            <a:ext cx="1961391" cy="2087122"/>
            <a:chOff x="5966783" y="1938357"/>
            <a:chExt cx="1961391" cy="208712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5208FAE-33D8-021F-1669-3519A5D279E6}"/>
                </a:ext>
              </a:extLst>
            </p:cNvPr>
            <p:cNvSpPr txBox="1"/>
            <p:nvPr/>
          </p:nvSpPr>
          <p:spPr>
            <a:xfrm>
              <a:off x="6165104" y="3563814"/>
              <a:ext cx="1672071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dirty="0">
                  <a:latin typeface="티웨이_날다" panose="02000300000000000000" pitchFamily="2" charset="-127"/>
                  <a:ea typeface="티웨이_날다" panose="02000300000000000000" pitchFamily="2" charset="-127"/>
                  <a:cs typeface="Times New Roman" panose="02020603050405020304" pitchFamily="18" charset="0"/>
                </a:rPr>
                <a:t>→</a:t>
              </a:r>
              <a:r>
                <a:rPr lang="ko-KR" altLang="en-US" sz="1200" dirty="0">
                  <a:effectLst/>
                  <a:latin typeface="티웨이_날다" panose="02000300000000000000" pitchFamily="2" charset="-127"/>
                  <a:ea typeface="티웨이_날다" panose="02000300000000000000" pitchFamily="2" charset="-127"/>
                  <a:cs typeface="Times New Roman" panose="02020603050405020304" pitchFamily="18" charset="0"/>
                </a:rPr>
                <a:t> 평일 증가</a:t>
              </a:r>
              <a:r>
                <a:rPr lang="en-US" altLang="ko-KR" sz="1200" dirty="0">
                  <a:effectLst/>
                  <a:latin typeface="티웨이_날다" panose="02000300000000000000" pitchFamily="2" charset="-127"/>
                  <a:ea typeface="티웨이_날다" panose="02000300000000000000" pitchFamily="2" charset="-127"/>
                  <a:cs typeface="Times New Roman" panose="02020603050405020304" pitchFamily="18" charset="0"/>
                </a:rPr>
                <a:t>, </a:t>
              </a:r>
            </a:p>
            <a:p>
              <a:r>
                <a:rPr lang="en-US" altLang="ko-KR" sz="1200" dirty="0">
                  <a:latin typeface="티웨이_날다" panose="02000300000000000000" pitchFamily="2" charset="-127"/>
                  <a:ea typeface="티웨이_날다" panose="02000300000000000000" pitchFamily="2" charset="-127"/>
                  <a:cs typeface="Times New Roman" panose="02020603050405020304" pitchFamily="18" charset="0"/>
                </a:rPr>
                <a:t>    </a:t>
              </a:r>
              <a:r>
                <a:rPr lang="ko-KR" altLang="en-US" sz="1200" dirty="0">
                  <a:latin typeface="티웨이_날다" panose="02000300000000000000" pitchFamily="2" charset="-127"/>
                  <a:ea typeface="티웨이_날다" panose="02000300000000000000" pitchFamily="2" charset="-127"/>
                  <a:cs typeface="Times New Roman" panose="02020603050405020304" pitchFamily="18" charset="0"/>
                </a:rPr>
                <a:t>주말 및 </a:t>
              </a:r>
              <a:r>
                <a:rPr lang="ko-KR" altLang="en-US" sz="1200" dirty="0">
                  <a:effectLst/>
                  <a:latin typeface="티웨이_날다" panose="02000300000000000000" pitchFamily="2" charset="-127"/>
                  <a:ea typeface="티웨이_날다" panose="02000300000000000000" pitchFamily="2" charset="-127"/>
                  <a:cs typeface="Times New Roman" panose="02020603050405020304" pitchFamily="18" charset="0"/>
                </a:rPr>
                <a:t>휴일 감소</a:t>
              </a:r>
              <a:endParaRPr lang="en-US" altLang="ko-KR" sz="1200" dirty="0"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3E4DAE0-2FE2-9150-3E51-766A413B297B}"/>
                </a:ext>
              </a:extLst>
            </p:cNvPr>
            <p:cNvSpPr txBox="1"/>
            <p:nvPr/>
          </p:nvSpPr>
          <p:spPr>
            <a:xfrm>
              <a:off x="5966783" y="3194481"/>
              <a:ext cx="187039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ko-KR" altLang="en-US" sz="1400" dirty="0" err="1">
                  <a:effectLst/>
                  <a:latin typeface="티웨이_날다" panose="02000300000000000000" pitchFamily="2" charset="-127"/>
                  <a:ea typeface="티웨이_날다" panose="02000300000000000000" pitchFamily="2" charset="-127"/>
                  <a:cs typeface="Times New Roman" panose="02020603050405020304" pitchFamily="18" charset="0"/>
                </a:rPr>
                <a:t>앱실행</a:t>
              </a:r>
              <a:r>
                <a:rPr lang="ko-KR" altLang="en-US" sz="1400" dirty="0">
                  <a:effectLst/>
                  <a:latin typeface="티웨이_날다" panose="02000300000000000000" pitchFamily="2" charset="-127"/>
                  <a:ea typeface="티웨이_날다" panose="02000300000000000000" pitchFamily="2" charset="-127"/>
                  <a:cs typeface="Times New Roman" panose="02020603050405020304" pitchFamily="18" charset="0"/>
                </a:rPr>
                <a:t> </a:t>
              </a:r>
              <a:r>
                <a:rPr lang="ko-KR" altLang="en-US" sz="1400" dirty="0" err="1">
                  <a:effectLst/>
                  <a:latin typeface="티웨이_날다" panose="02000300000000000000" pitchFamily="2" charset="-127"/>
                  <a:ea typeface="티웨이_날다" panose="02000300000000000000" pitchFamily="2" charset="-127"/>
                  <a:cs typeface="Times New Roman" panose="02020603050405020304" pitchFamily="18" charset="0"/>
                </a:rPr>
                <a:t>고객수</a:t>
              </a:r>
              <a:r>
                <a:rPr lang="en-US" altLang="ko-KR" sz="1400" dirty="0">
                  <a:latin typeface="티웨이_날다" panose="02000300000000000000" pitchFamily="2" charset="-127"/>
                  <a:ea typeface="티웨이_날다" panose="02000300000000000000" pitchFamily="2" charset="-127"/>
                  <a:cs typeface="Times New Roman" panose="02020603050405020304" pitchFamily="18" charset="0"/>
                </a:rPr>
                <a:t> </a:t>
              </a:r>
              <a:r>
                <a:rPr lang="ko-KR" altLang="en-US" sz="1400" dirty="0">
                  <a:latin typeface="티웨이_날다" panose="02000300000000000000" pitchFamily="2" charset="-127"/>
                  <a:ea typeface="티웨이_날다" panose="02000300000000000000" pitchFamily="2" charset="-127"/>
                  <a:cs typeface="Times New Roman" panose="02020603050405020304" pitchFamily="18" charset="0"/>
                </a:rPr>
                <a:t>패턴</a:t>
              </a:r>
              <a:endParaRPr lang="en-US" altLang="ko-KR" sz="1400" dirty="0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8351202-C167-C420-3101-2D47AD2C60D1}"/>
                </a:ext>
              </a:extLst>
            </p:cNvPr>
            <p:cNvSpPr txBox="1"/>
            <p:nvPr/>
          </p:nvSpPr>
          <p:spPr>
            <a:xfrm>
              <a:off x="5966784" y="1938357"/>
              <a:ext cx="172009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en-US" altLang="ko-KR" sz="1400" dirty="0">
                  <a:latin typeface="티웨이_날다" panose="02000300000000000000" pitchFamily="2" charset="-127"/>
                  <a:ea typeface="티웨이_날다" panose="02000300000000000000" pitchFamily="2" charset="-127"/>
                  <a:cs typeface="Times New Roman" panose="02020603050405020304" pitchFamily="18" charset="0"/>
                </a:rPr>
                <a:t>3</a:t>
              </a:r>
              <a:r>
                <a:rPr lang="ko-KR" altLang="en-US" sz="1400" dirty="0">
                  <a:latin typeface="티웨이_날다" panose="02000300000000000000" pitchFamily="2" charset="-127"/>
                  <a:ea typeface="티웨이_날다" panose="02000300000000000000" pitchFamily="2" charset="-127"/>
                  <a:cs typeface="Times New Roman" panose="02020603050405020304" pitchFamily="18" charset="0"/>
                </a:rPr>
                <a:t>개의 데이터 모두</a:t>
              </a:r>
              <a:endParaRPr lang="en-US" altLang="ko-KR" sz="1400" dirty="0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438234C-8D79-D883-E284-61CB7739F571}"/>
                </a:ext>
              </a:extLst>
            </p:cNvPr>
            <p:cNvSpPr txBox="1"/>
            <p:nvPr/>
          </p:nvSpPr>
          <p:spPr>
            <a:xfrm>
              <a:off x="6114305" y="2256279"/>
              <a:ext cx="157257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err="1">
                  <a:latin typeface="티웨이_날다" panose="02000300000000000000" pitchFamily="2" charset="-127"/>
                  <a:ea typeface="티웨이_날다" panose="02000300000000000000" pitchFamily="2" charset="-127"/>
                  <a:cs typeface="Times New Roman" panose="02020603050405020304" pitchFamily="18" charset="0"/>
                </a:rPr>
                <a:t>앱실행</a:t>
              </a:r>
              <a:r>
                <a:rPr lang="ko-KR" altLang="en-US" sz="1400" dirty="0">
                  <a:latin typeface="티웨이_날다" panose="02000300000000000000" pitchFamily="2" charset="-127"/>
                  <a:ea typeface="티웨이_날다" panose="02000300000000000000" pitchFamily="2" charset="-127"/>
                  <a:cs typeface="Times New Roman" panose="02020603050405020304" pitchFamily="18" charset="0"/>
                </a:rPr>
                <a:t> 고객수에서</a:t>
              </a:r>
              <a:endParaRPr lang="en-US" altLang="ko-KR" sz="1400" dirty="0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0B0148F-72FE-861E-BBB8-AA8200F6FB69}"/>
                </a:ext>
              </a:extLst>
            </p:cNvPr>
            <p:cNvSpPr txBox="1"/>
            <p:nvPr/>
          </p:nvSpPr>
          <p:spPr>
            <a:xfrm>
              <a:off x="6114304" y="2574201"/>
              <a:ext cx="181387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solidFill>
                    <a:srgbClr val="00ABBF"/>
                  </a:solidFill>
                  <a:latin typeface="티웨이_날다" panose="02000300000000000000" pitchFamily="2" charset="-127"/>
                  <a:ea typeface="티웨이_날다" panose="02000300000000000000" pitchFamily="2" charset="-127"/>
                  <a:cs typeface="Times New Roman" panose="02020603050405020304" pitchFamily="18" charset="0"/>
                </a:rPr>
                <a:t>일정한 패턴</a:t>
              </a:r>
              <a:r>
                <a:rPr lang="ko-KR" altLang="en-US" sz="1400" dirty="0">
                  <a:latin typeface="티웨이_날다" panose="02000300000000000000" pitchFamily="2" charset="-127"/>
                  <a:ea typeface="티웨이_날다" panose="02000300000000000000" pitchFamily="2" charset="-127"/>
                  <a:cs typeface="Times New Roman" panose="02020603050405020304" pitchFamily="18" charset="0"/>
                </a:rPr>
                <a:t>을 보인다</a:t>
              </a:r>
              <a:r>
                <a:rPr lang="en-US" altLang="ko-KR" sz="1400" dirty="0">
                  <a:latin typeface="티웨이_날다" panose="02000300000000000000" pitchFamily="2" charset="-127"/>
                  <a:ea typeface="티웨이_날다" panose="02000300000000000000" pitchFamily="2" charset="-127"/>
                  <a:cs typeface="Times New Roman" panose="02020603050405020304" pitchFamily="18" charset="0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361169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8BEF1457-4C41-C6A1-EE26-59881C51D1FA}"/>
              </a:ext>
            </a:extLst>
          </p:cNvPr>
          <p:cNvGrpSpPr/>
          <p:nvPr/>
        </p:nvGrpSpPr>
        <p:grpSpPr>
          <a:xfrm>
            <a:off x="292100" y="538148"/>
            <a:ext cx="4394200" cy="4694252"/>
            <a:chOff x="231266" y="197328"/>
            <a:chExt cx="4417836" cy="5190018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51EE544B-26C3-B8A6-C13B-50203ADCB47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1269" y="197328"/>
              <a:ext cx="4417833" cy="168953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70B02EB5-AF87-A925-7793-3C7E4FE614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1266" y="1886858"/>
              <a:ext cx="4417836" cy="16895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D74D8A46-65FB-BAB3-B0BA-8DBE7F87DFE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1269" y="3697514"/>
              <a:ext cx="4417833" cy="168983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AA94CD6C-66E8-6AF6-E9C0-704C62CC1258}"/>
              </a:ext>
            </a:extLst>
          </p:cNvPr>
          <p:cNvSpPr/>
          <p:nvPr/>
        </p:nvSpPr>
        <p:spPr>
          <a:xfrm>
            <a:off x="-201169" y="-210172"/>
            <a:ext cx="9546336" cy="604315"/>
          </a:xfrm>
          <a:prstGeom prst="rect">
            <a:avLst/>
          </a:prstGeom>
          <a:solidFill>
            <a:srgbClr val="31C7BB">
              <a:alpha val="75000"/>
            </a:srgbClr>
          </a:solidFill>
          <a:ln w="31750">
            <a:solidFill>
              <a:srgbClr val="1A35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3837D8-E7E9-8CB5-18B3-F606E4C2351B}"/>
              </a:ext>
            </a:extLst>
          </p:cNvPr>
          <p:cNvSpPr txBox="1"/>
          <p:nvPr/>
        </p:nvSpPr>
        <p:spPr>
          <a:xfrm>
            <a:off x="5321300" y="-19111"/>
            <a:ext cx="3822700" cy="340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분석 배경 </a:t>
            </a:r>
            <a:r>
              <a:rPr lang="en-US" altLang="ko-KR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|</a:t>
            </a:r>
            <a:r>
              <a:rPr lang="en-US" altLang="ko-KR" sz="10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ko-KR" altLang="en-US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분석 방법 및 배경 </a:t>
            </a:r>
            <a:r>
              <a:rPr lang="en-US" altLang="ko-KR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| </a:t>
            </a:r>
            <a:r>
              <a:rPr lang="ko-KR" altLang="en-US" sz="12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분석 내용</a:t>
            </a:r>
            <a:r>
              <a:rPr lang="ko-KR" altLang="en-US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| </a:t>
            </a:r>
            <a:r>
              <a:rPr lang="ko-KR" altLang="en-US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분석결과 활용 </a:t>
            </a:r>
            <a:r>
              <a:rPr lang="en-US" altLang="ko-KR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| </a:t>
            </a:r>
            <a:r>
              <a:rPr lang="ko-KR" altLang="en-US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부록</a:t>
            </a:r>
            <a:endParaRPr lang="ko-KR" altLang="en-US" sz="1000" dirty="0">
              <a:solidFill>
                <a:schemeClr val="bg1"/>
              </a:solidFill>
              <a:latin typeface="티웨이_날다" panose="02000300000000000000" pitchFamily="2" charset="-127"/>
              <a:ea typeface="티웨이_날다" panose="02000300000000000000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168EFDB-635E-41A3-45D1-E039C9BAA3D4}"/>
              </a:ext>
            </a:extLst>
          </p:cNvPr>
          <p:cNvSpPr/>
          <p:nvPr/>
        </p:nvSpPr>
        <p:spPr>
          <a:xfrm>
            <a:off x="-280416" y="5341703"/>
            <a:ext cx="9546336" cy="522649"/>
          </a:xfrm>
          <a:prstGeom prst="rect">
            <a:avLst/>
          </a:prstGeom>
          <a:solidFill>
            <a:srgbClr val="31C7BB">
              <a:alpha val="75000"/>
            </a:srgbClr>
          </a:solidFill>
          <a:ln w="31750">
            <a:solidFill>
              <a:srgbClr val="1A35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565D5B0-10FE-B7BA-71F9-3685B346E902}"/>
              </a:ext>
            </a:extLst>
          </p:cNvPr>
          <p:cNvSpPr txBox="1"/>
          <p:nvPr/>
        </p:nvSpPr>
        <p:spPr>
          <a:xfrm>
            <a:off x="6163564" y="5364141"/>
            <a:ext cx="2980436" cy="278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9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# </a:t>
            </a:r>
            <a:r>
              <a:rPr lang="ko-KR" altLang="en-US" sz="9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용인시 전기차 </a:t>
            </a:r>
            <a:r>
              <a:rPr lang="ko-KR" altLang="en-US" sz="9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완속</a:t>
            </a:r>
            <a:r>
              <a:rPr lang="ko-KR" altLang="en-US" sz="9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 충전소</a:t>
            </a:r>
            <a:r>
              <a:rPr lang="en-US" altLang="ko-KR" sz="9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ko-KR" altLang="en-US" sz="9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입지 선정 모델 개발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556BEF5-3D2C-9BE4-1A28-AD9E336F00F1}"/>
              </a:ext>
            </a:extLst>
          </p:cNvPr>
          <p:cNvSpPr/>
          <p:nvPr/>
        </p:nvSpPr>
        <p:spPr>
          <a:xfrm>
            <a:off x="5177481" y="647518"/>
            <a:ext cx="3357998" cy="4362531"/>
          </a:xfrm>
          <a:prstGeom prst="rect">
            <a:avLst/>
          </a:prstGeom>
          <a:solidFill>
            <a:schemeClr val="bg1"/>
          </a:solidFill>
          <a:ln w="15875">
            <a:solidFill>
              <a:srgbClr val="1A353E"/>
            </a:solidFill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▶ 월요일 </a:t>
            </a:r>
            <a:r>
              <a:rPr lang="en-US" altLang="ko-KR" sz="14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/</a:t>
            </a:r>
            <a:r>
              <a:rPr lang="ko-KR" altLang="en-US" sz="14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 일요일 앱 사용자 수 급락 </a:t>
            </a:r>
            <a:endParaRPr lang="en-US" altLang="ko-KR" sz="1400" dirty="0">
              <a:latin typeface="티웨이_날다" panose="02000300000000000000" pitchFamily="2" charset="-127"/>
              <a:ea typeface="티웨이_날다" panose="02000300000000000000" pitchFamily="2" charset="-127"/>
            </a:endParaRPr>
          </a:p>
          <a:p>
            <a:endParaRPr lang="en-US" altLang="ko-KR" sz="1400" dirty="0">
              <a:latin typeface="티웨이_날다" panose="02000300000000000000" pitchFamily="2" charset="-127"/>
              <a:ea typeface="티웨이_날다" panose="02000300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2FAEDEB-5EEC-EE32-DC85-A4EDA93F676F}"/>
              </a:ext>
            </a:extLst>
          </p:cNvPr>
          <p:cNvSpPr txBox="1"/>
          <p:nvPr/>
        </p:nvSpPr>
        <p:spPr>
          <a:xfrm>
            <a:off x="5224370" y="1124432"/>
            <a:ext cx="3264220" cy="3822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rgbClr val="1A353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- </a:t>
            </a:r>
            <a:r>
              <a:rPr lang="ko-KR" altLang="en-US" sz="1400" b="1" dirty="0">
                <a:solidFill>
                  <a:srgbClr val="1A353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기준일자 당 시간에 따른 </a:t>
            </a:r>
            <a:r>
              <a:rPr lang="ko-KR" altLang="en-US" sz="1400" b="1" dirty="0" err="1">
                <a:solidFill>
                  <a:srgbClr val="1A353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앱실행</a:t>
            </a:r>
            <a:r>
              <a:rPr lang="ko-KR" altLang="en-US" sz="1400" b="1" dirty="0">
                <a:solidFill>
                  <a:srgbClr val="1A353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ko-KR" altLang="en-US" sz="1400" b="1" dirty="0" err="1">
                <a:solidFill>
                  <a:srgbClr val="1A353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고객수</a:t>
            </a:r>
            <a:r>
              <a:rPr lang="ko-KR" altLang="en-US" sz="1400" b="1" dirty="0">
                <a:solidFill>
                  <a:srgbClr val="1A353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en-US" altLang="ko-KR" sz="1400" b="1" dirty="0">
                <a:solidFill>
                  <a:srgbClr val="1A353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- </a:t>
            </a:r>
            <a:endParaRPr lang="ko-KR" altLang="en-US" sz="1400" b="1" dirty="0">
              <a:solidFill>
                <a:srgbClr val="1A353E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티웨이_날다" panose="02000300000000000000" pitchFamily="2" charset="-127"/>
              <a:ea typeface="티웨이_날다" panose="02000300000000000000" pitchFamily="2" charset="-127"/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88F89F8F-2BFD-C8AF-CD38-98DBD442D5DB}"/>
              </a:ext>
            </a:extLst>
          </p:cNvPr>
          <p:cNvSpPr/>
          <p:nvPr/>
        </p:nvSpPr>
        <p:spPr>
          <a:xfrm>
            <a:off x="5987200" y="503446"/>
            <a:ext cx="1870392" cy="299896"/>
          </a:xfrm>
          <a:prstGeom prst="roundRect">
            <a:avLst>
              <a:gd name="adj" fmla="val 50000"/>
            </a:avLst>
          </a:prstGeom>
          <a:solidFill>
            <a:srgbClr val="1A353E"/>
          </a:solidFill>
          <a:ln>
            <a:solidFill>
              <a:srgbClr val="1A35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단순 빈도수 파악 </a:t>
            </a: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F966F58D-B0A5-ADE4-11FA-F99BD02F08E2}"/>
              </a:ext>
            </a:extLst>
          </p:cNvPr>
          <p:cNvGrpSpPr/>
          <p:nvPr/>
        </p:nvGrpSpPr>
        <p:grpSpPr>
          <a:xfrm>
            <a:off x="5321296" y="1902523"/>
            <a:ext cx="3202200" cy="2465876"/>
            <a:chOff x="5321296" y="1902523"/>
            <a:chExt cx="3202200" cy="2465876"/>
          </a:xfrm>
        </p:grpSpPr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56F8201E-4789-7931-BF46-AA8543A371A6}"/>
                </a:ext>
              </a:extLst>
            </p:cNvPr>
            <p:cNvGrpSpPr/>
            <p:nvPr/>
          </p:nvGrpSpPr>
          <p:grpSpPr>
            <a:xfrm>
              <a:off x="5321296" y="1902523"/>
              <a:ext cx="3202200" cy="1658582"/>
              <a:chOff x="5966783" y="1938357"/>
              <a:chExt cx="1870391" cy="1658582"/>
            </a:xfrm>
          </p:grpSpPr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C4ABF86-6071-24A3-0D27-1F7E31DEDF5C}"/>
                  </a:ext>
                </a:extLst>
              </p:cNvPr>
              <p:cNvSpPr txBox="1"/>
              <p:nvPr/>
            </p:nvSpPr>
            <p:spPr>
              <a:xfrm>
                <a:off x="5966783" y="1938357"/>
                <a:ext cx="187039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indent="-171450">
                  <a:buFont typeface="Wingdings" panose="05000000000000000000" pitchFamily="2" charset="2"/>
                  <a:buChar char="§"/>
                </a:pPr>
                <a:r>
                  <a:rPr lang="ko-KR" altLang="en-US" sz="1400" dirty="0" err="1">
                    <a:latin typeface="티웨이_날다" panose="02000300000000000000" pitchFamily="2" charset="-127"/>
                    <a:ea typeface="티웨이_날다" panose="02000300000000000000" pitchFamily="2" charset="-127"/>
                    <a:cs typeface="Times New Roman" panose="02020603050405020304" pitchFamily="18" charset="0"/>
                  </a:rPr>
                  <a:t>앱실행</a:t>
                </a:r>
                <a:r>
                  <a:rPr lang="ko-KR" altLang="en-US" sz="1400" dirty="0">
                    <a:latin typeface="티웨이_날다" panose="02000300000000000000" pitchFamily="2" charset="-127"/>
                    <a:ea typeface="티웨이_날다" panose="02000300000000000000" pitchFamily="2" charset="-127"/>
                    <a:cs typeface="Times New Roman" panose="02020603050405020304" pitchFamily="18" charset="0"/>
                  </a:rPr>
                  <a:t> 고객수가 가장 많은 시간대 </a:t>
                </a:r>
                <a:endParaRPr lang="en-US" altLang="ko-KR" sz="1400" dirty="0">
                  <a:latin typeface="티웨이_날다" panose="02000300000000000000" pitchFamily="2" charset="-127"/>
                  <a:ea typeface="티웨이_날다" panose="02000300000000000000" pitchFamily="2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F1352AE-891B-3DF0-382C-58C3E849F58C}"/>
                  </a:ext>
                </a:extLst>
              </p:cNvPr>
              <p:cNvSpPr txBox="1"/>
              <p:nvPr/>
            </p:nvSpPr>
            <p:spPr>
              <a:xfrm>
                <a:off x="6114306" y="2256279"/>
                <a:ext cx="799463" cy="3179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>
                    <a:latin typeface="티웨이_날다" panose="02000300000000000000" pitchFamily="2" charset="-127"/>
                    <a:ea typeface="티웨이_날다" panose="02000300000000000000" pitchFamily="2" charset="-127"/>
                    <a:cs typeface="Times New Roman" panose="02020603050405020304" pitchFamily="18" charset="0"/>
                  </a:rPr>
                  <a:t>:</a:t>
                </a:r>
                <a:r>
                  <a:rPr lang="ko-KR" altLang="en-US" sz="1400" dirty="0">
                    <a:latin typeface="티웨이_날다" panose="02000300000000000000" pitchFamily="2" charset="-127"/>
                    <a:ea typeface="티웨이_날다" panose="02000300000000000000" pitchFamily="2" charset="-127"/>
                    <a:cs typeface="Times New Roman" panose="02020603050405020304" pitchFamily="18" charset="0"/>
                  </a:rPr>
                  <a:t> </a:t>
                </a:r>
                <a:r>
                  <a:rPr lang="en-US" altLang="ko-KR" sz="1400" dirty="0">
                    <a:latin typeface="티웨이_날다" panose="02000300000000000000" pitchFamily="2" charset="-127"/>
                    <a:ea typeface="티웨이_날다" panose="02000300000000000000" pitchFamily="2" charset="-127"/>
                    <a:cs typeface="Times New Roman" panose="02020603050405020304" pitchFamily="18" charset="0"/>
                  </a:rPr>
                  <a:t>‘4time_zone’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7EDE213-CFAD-42AC-8481-AE6BECEA405C}"/>
                  </a:ext>
                </a:extLst>
              </p:cNvPr>
              <p:cNvSpPr txBox="1"/>
              <p:nvPr/>
            </p:nvSpPr>
            <p:spPr>
              <a:xfrm>
                <a:off x="5966783" y="2858275"/>
                <a:ext cx="1696552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indent="-171450">
                  <a:buFont typeface="Wingdings" panose="05000000000000000000" pitchFamily="2" charset="2"/>
                  <a:buChar char="§"/>
                </a:pPr>
                <a:r>
                  <a:rPr lang="en-US" altLang="ko-KR" sz="1400" dirty="0">
                    <a:latin typeface="티웨이_날다" panose="02000300000000000000" pitchFamily="2" charset="-127"/>
                    <a:ea typeface="티웨이_날다" panose="02000300000000000000" pitchFamily="2" charset="-127"/>
                    <a:cs typeface="Times New Roman" panose="02020603050405020304" pitchFamily="18" charset="0"/>
                  </a:rPr>
                  <a:t>‘3</a:t>
                </a:r>
                <a:r>
                  <a:rPr lang="en-US" altLang="ko-KR" sz="1400" dirty="0">
                    <a:effectLst/>
                    <a:latin typeface="티웨이_날다" panose="02000300000000000000" pitchFamily="2" charset="-127"/>
                    <a:ea typeface="티웨이_날다" panose="02000300000000000000" pitchFamily="2" charset="-127"/>
                    <a:cs typeface="Times New Roman" panose="02020603050405020304" pitchFamily="18" charset="0"/>
                  </a:rPr>
                  <a:t>time_zone’</a:t>
                </a:r>
                <a:r>
                  <a:rPr lang="ko-KR" altLang="ko-KR" sz="1400" dirty="0">
                    <a:effectLst/>
                    <a:latin typeface="티웨이_날다" panose="02000300000000000000" pitchFamily="2" charset="-127"/>
                    <a:ea typeface="티웨이_날다" panose="02000300000000000000" pitchFamily="2" charset="-127"/>
                    <a:cs typeface="Times New Roman" panose="02020603050405020304" pitchFamily="18" charset="0"/>
                  </a:rPr>
                  <a:t>과 </a:t>
                </a:r>
                <a:r>
                  <a:rPr lang="en-US" altLang="ko-KR" sz="1400" dirty="0">
                    <a:effectLst/>
                    <a:latin typeface="티웨이_날다" panose="02000300000000000000" pitchFamily="2" charset="-127"/>
                    <a:ea typeface="티웨이_날다" panose="02000300000000000000" pitchFamily="2" charset="-127"/>
                    <a:cs typeface="Times New Roman" panose="02020603050405020304" pitchFamily="18" charset="0"/>
                  </a:rPr>
                  <a:t>‘5time_zone’</a:t>
                </a:r>
                <a:r>
                  <a:rPr lang="ko-KR" altLang="ko-KR" sz="1400" dirty="0">
                    <a:effectLst/>
                    <a:latin typeface="티웨이_날다" panose="02000300000000000000" pitchFamily="2" charset="-127"/>
                    <a:ea typeface="티웨이_날다" panose="02000300000000000000" pitchFamily="2" charset="-127"/>
                    <a:cs typeface="Times New Roman" panose="02020603050405020304" pitchFamily="18" charset="0"/>
                  </a:rPr>
                  <a:t>의 </a:t>
                </a:r>
                <a:br>
                  <a:rPr lang="en-US" altLang="ko-KR" sz="1400" dirty="0">
                    <a:effectLst/>
                    <a:latin typeface="티웨이_날다" panose="02000300000000000000" pitchFamily="2" charset="-127"/>
                    <a:ea typeface="티웨이_날다" panose="02000300000000000000" pitchFamily="2" charset="-127"/>
                    <a:cs typeface="Times New Roman" panose="02020603050405020304" pitchFamily="18" charset="0"/>
                  </a:rPr>
                </a:br>
                <a:r>
                  <a:rPr lang="ko-KR" altLang="ko-KR" sz="1400" dirty="0" err="1">
                    <a:effectLst/>
                    <a:latin typeface="티웨이_날다" panose="02000300000000000000" pitchFamily="2" charset="-127"/>
                    <a:ea typeface="티웨이_날다" panose="02000300000000000000" pitchFamily="2" charset="-127"/>
                    <a:cs typeface="Times New Roman" panose="02020603050405020304" pitchFamily="18" charset="0"/>
                  </a:rPr>
                  <a:t>앱</a:t>
                </a:r>
                <a:r>
                  <a:rPr lang="ko-KR" altLang="en-US" sz="1400" dirty="0" err="1">
                    <a:effectLst/>
                    <a:latin typeface="티웨이_날다" panose="02000300000000000000" pitchFamily="2" charset="-127"/>
                    <a:ea typeface="티웨이_날다" panose="02000300000000000000" pitchFamily="2" charset="-127"/>
                    <a:cs typeface="Times New Roman" panose="02020603050405020304" pitchFamily="18" charset="0"/>
                  </a:rPr>
                  <a:t>실행</a:t>
                </a:r>
                <a:r>
                  <a:rPr lang="ko-KR" altLang="en-US" sz="1400" dirty="0">
                    <a:effectLst/>
                    <a:latin typeface="티웨이_날다" panose="02000300000000000000" pitchFamily="2" charset="-127"/>
                    <a:ea typeface="티웨이_날다" panose="02000300000000000000" pitchFamily="2" charset="-127"/>
                    <a:cs typeface="Times New Roman" panose="02020603050405020304" pitchFamily="18" charset="0"/>
                  </a:rPr>
                  <a:t> 고객</a:t>
                </a:r>
                <a:r>
                  <a:rPr lang="ko-KR" altLang="ko-KR" sz="1400" dirty="0">
                    <a:effectLst/>
                    <a:latin typeface="티웨이_날다" panose="02000300000000000000" pitchFamily="2" charset="-127"/>
                    <a:ea typeface="티웨이_날다" panose="02000300000000000000" pitchFamily="2" charset="-127"/>
                    <a:cs typeface="Times New Roman" panose="02020603050405020304" pitchFamily="18" charset="0"/>
                  </a:rPr>
                  <a:t>수</a:t>
                </a:r>
                <a:r>
                  <a:rPr lang="ko-KR" altLang="en-US" sz="1400" dirty="0">
                    <a:latin typeface="티웨이_날다" panose="02000300000000000000" pitchFamily="2" charset="-127"/>
                    <a:ea typeface="티웨이_날다" panose="02000300000000000000" pitchFamily="2" charset="-127"/>
                    <a:cs typeface="Times New Roman" panose="02020603050405020304" pitchFamily="18" charset="0"/>
                  </a:rPr>
                  <a:t>가 비슷한 경우 다수 </a:t>
                </a:r>
                <a:br>
                  <a:rPr lang="en-US" altLang="ko-KR" sz="1400" dirty="0">
                    <a:latin typeface="티웨이_날다" panose="02000300000000000000" pitchFamily="2" charset="-127"/>
                    <a:ea typeface="티웨이_날다" panose="02000300000000000000" pitchFamily="2" charset="-127"/>
                    <a:cs typeface="Times New Roman" panose="02020603050405020304" pitchFamily="18" charset="0"/>
                  </a:rPr>
                </a:br>
                <a:r>
                  <a:rPr lang="ko-KR" altLang="en-US" sz="1400" dirty="0">
                    <a:latin typeface="티웨이_날다" panose="02000300000000000000" pitchFamily="2" charset="-127"/>
                    <a:ea typeface="티웨이_날다" panose="02000300000000000000" pitchFamily="2" charset="-127"/>
                    <a:cs typeface="Times New Roman" panose="02020603050405020304" pitchFamily="18" charset="0"/>
                  </a:rPr>
                  <a:t>발견</a:t>
                </a:r>
                <a:endParaRPr lang="en-US" altLang="ko-KR" sz="1400" dirty="0">
                  <a:latin typeface="티웨이_날다" panose="02000300000000000000" pitchFamily="2" charset="-127"/>
                  <a:ea typeface="티웨이_날다" panose="02000300000000000000" pitchFamily="2" charset="-127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56ABFB5-B9D4-E00E-999D-C67CD72C5DA5}"/>
                </a:ext>
              </a:extLst>
            </p:cNvPr>
            <p:cNvSpPr txBox="1"/>
            <p:nvPr/>
          </p:nvSpPr>
          <p:spPr>
            <a:xfrm>
              <a:off x="5321296" y="3845179"/>
              <a:ext cx="290457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ko-KR" altLang="en-US" sz="1400" dirty="0">
                  <a:effectLst/>
                  <a:latin typeface="티웨이_날다" panose="02000300000000000000" pitchFamily="2" charset="-127"/>
                  <a:ea typeface="티웨이_날다" panose="02000300000000000000" pitchFamily="2" charset="-127"/>
                  <a:cs typeface="Times New Roman" panose="02020603050405020304" pitchFamily="18" charset="0"/>
                </a:rPr>
                <a:t>타 시간대에는 비슷하거나</a:t>
              </a:r>
              <a:br>
                <a:rPr lang="en-US" altLang="ko-KR" sz="1400" dirty="0">
                  <a:effectLst/>
                  <a:latin typeface="티웨이_날다" panose="02000300000000000000" pitchFamily="2" charset="-127"/>
                  <a:ea typeface="티웨이_날다" panose="02000300000000000000" pitchFamily="2" charset="-127"/>
                  <a:cs typeface="Times New Roman" panose="02020603050405020304" pitchFamily="18" charset="0"/>
                </a:rPr>
              </a:br>
              <a:r>
                <a:rPr lang="ko-KR" altLang="en-US" sz="1400" dirty="0">
                  <a:effectLst/>
                  <a:latin typeface="티웨이_날다" panose="02000300000000000000" pitchFamily="2" charset="-127"/>
                  <a:ea typeface="티웨이_날다" panose="02000300000000000000" pitchFamily="2" charset="-127"/>
                  <a:cs typeface="Times New Roman" panose="02020603050405020304" pitchFamily="18" charset="0"/>
                </a:rPr>
                <a:t>앱 사용자 수가 현저히 줄어든다</a:t>
              </a:r>
              <a:r>
                <a:rPr lang="en-US" altLang="ko-KR" sz="1400" dirty="0">
                  <a:effectLst/>
                  <a:latin typeface="티웨이_날다" panose="02000300000000000000" pitchFamily="2" charset="-127"/>
                  <a:ea typeface="티웨이_날다" panose="02000300000000000000" pitchFamily="2" charset="-127"/>
                  <a:cs typeface="Times New Roman" panose="02020603050405020304" pitchFamily="18" charset="0"/>
                </a:rPr>
                <a:t>.</a:t>
              </a:r>
              <a:endParaRPr lang="en-US" altLang="ko-KR" sz="1400" dirty="0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293991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D613EA1C-4BD4-CF8A-FBD1-3E20425228AA}"/>
              </a:ext>
            </a:extLst>
          </p:cNvPr>
          <p:cNvSpPr/>
          <p:nvPr/>
        </p:nvSpPr>
        <p:spPr>
          <a:xfrm>
            <a:off x="-201169" y="-210172"/>
            <a:ext cx="9546336" cy="604315"/>
          </a:xfrm>
          <a:prstGeom prst="rect">
            <a:avLst/>
          </a:prstGeom>
          <a:solidFill>
            <a:srgbClr val="31C7BB">
              <a:alpha val="75000"/>
            </a:srgbClr>
          </a:solidFill>
          <a:ln w="31750">
            <a:solidFill>
              <a:srgbClr val="1A35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E11B4B6B-0158-299C-2B96-1D5240067E9E}"/>
              </a:ext>
            </a:extLst>
          </p:cNvPr>
          <p:cNvSpPr/>
          <p:nvPr/>
        </p:nvSpPr>
        <p:spPr>
          <a:xfrm>
            <a:off x="3735254" y="130629"/>
            <a:ext cx="1673492" cy="461113"/>
          </a:xfrm>
          <a:prstGeom prst="roundRect">
            <a:avLst>
              <a:gd name="adj" fmla="val 50000"/>
            </a:avLst>
          </a:prstGeom>
          <a:solidFill>
            <a:srgbClr val="1A353E"/>
          </a:solidFill>
          <a:ln>
            <a:solidFill>
              <a:srgbClr val="1A35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목 차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F4E9259C-F968-0379-A296-4F49C5AF7C6D}"/>
              </a:ext>
            </a:extLst>
          </p:cNvPr>
          <p:cNvGrpSpPr/>
          <p:nvPr/>
        </p:nvGrpSpPr>
        <p:grpSpPr>
          <a:xfrm>
            <a:off x="756729" y="1240191"/>
            <a:ext cx="7630542" cy="3453065"/>
            <a:chOff x="756729" y="1158240"/>
            <a:chExt cx="7630542" cy="3453065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DD0C13F0-29A1-80CE-D979-267456C4B757}"/>
                </a:ext>
              </a:extLst>
            </p:cNvPr>
            <p:cNvGrpSpPr/>
            <p:nvPr/>
          </p:nvGrpSpPr>
          <p:grpSpPr>
            <a:xfrm>
              <a:off x="756729" y="1205088"/>
              <a:ext cx="1673495" cy="1767502"/>
              <a:chOff x="700404" y="2006276"/>
              <a:chExt cx="1513650" cy="1534333"/>
            </a:xfrm>
            <a:noFill/>
          </p:grpSpPr>
          <p:sp>
            <p:nvSpPr>
              <p:cNvPr id="24" name="타원 23">
                <a:extLst>
                  <a:ext uri="{FF2B5EF4-FFF2-40B4-BE49-F238E27FC236}">
                    <a16:creationId xmlns:a16="http://schemas.microsoft.com/office/drawing/2014/main" id="{68901CC8-CCE6-975A-FD3C-0A567E9CDE28}"/>
                  </a:ext>
                </a:extLst>
              </p:cNvPr>
              <p:cNvSpPr/>
              <p:nvPr/>
            </p:nvSpPr>
            <p:spPr>
              <a:xfrm>
                <a:off x="700404" y="2006276"/>
                <a:ext cx="1513650" cy="1534333"/>
              </a:xfrm>
              <a:prstGeom prst="ellipse">
                <a:avLst/>
              </a:prstGeom>
              <a:grpFill/>
              <a:ln w="31750">
                <a:solidFill>
                  <a:srgbClr val="31C7BB">
                    <a:alpha val="75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4C7E5F0-A8BD-C519-30D9-572589559793}"/>
                  </a:ext>
                </a:extLst>
              </p:cNvPr>
              <p:cNvSpPr txBox="1"/>
              <p:nvPr/>
            </p:nvSpPr>
            <p:spPr>
              <a:xfrm>
                <a:off x="853659" y="2434674"/>
                <a:ext cx="1207140" cy="61450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000" dirty="0">
                    <a:latin typeface="티웨이_날다" panose="02000300000000000000" pitchFamily="2" charset="-127"/>
                    <a:ea typeface="티웨이_날다" panose="02000300000000000000" pitchFamily="2" charset="-127"/>
                  </a:rPr>
                  <a:t>1. </a:t>
                </a:r>
              </a:p>
              <a:p>
                <a:pPr algn="ctr"/>
                <a:r>
                  <a:rPr lang="ko-KR" altLang="en-US" sz="2000" dirty="0">
                    <a:latin typeface="티웨이_날다" panose="02000300000000000000" pitchFamily="2" charset="-127"/>
                    <a:ea typeface="티웨이_날다" panose="02000300000000000000" pitchFamily="2" charset="-127"/>
                  </a:rPr>
                  <a:t>분석 배경</a:t>
                </a:r>
              </a:p>
            </p:txBody>
          </p:sp>
        </p:grp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E480CB66-AAC2-3B63-8200-BBB43C87EB1B}"/>
                </a:ext>
              </a:extLst>
            </p:cNvPr>
            <p:cNvGrpSpPr/>
            <p:nvPr/>
          </p:nvGrpSpPr>
          <p:grpSpPr>
            <a:xfrm>
              <a:off x="2245990" y="2843803"/>
              <a:ext cx="1673495" cy="1767502"/>
              <a:chOff x="700404" y="2021667"/>
              <a:chExt cx="1513650" cy="1534333"/>
            </a:xfrm>
            <a:noFill/>
          </p:grpSpPr>
          <p:sp>
            <p:nvSpPr>
              <p:cNvPr id="30" name="타원 29">
                <a:extLst>
                  <a:ext uri="{FF2B5EF4-FFF2-40B4-BE49-F238E27FC236}">
                    <a16:creationId xmlns:a16="http://schemas.microsoft.com/office/drawing/2014/main" id="{27A0A938-FBC7-831F-B138-F5D84984B8FA}"/>
                  </a:ext>
                </a:extLst>
              </p:cNvPr>
              <p:cNvSpPr/>
              <p:nvPr/>
            </p:nvSpPr>
            <p:spPr>
              <a:xfrm>
                <a:off x="700404" y="2021667"/>
                <a:ext cx="1513650" cy="1534333"/>
              </a:xfrm>
              <a:prstGeom prst="ellipse">
                <a:avLst/>
              </a:prstGeom>
              <a:grpFill/>
              <a:ln w="31750">
                <a:solidFill>
                  <a:srgbClr val="31C7BB">
                    <a:alpha val="75000"/>
                  </a:srgbClr>
                </a:solidFill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D89FCB2-A21A-96C7-EC11-9B5E9E86DD40}"/>
                  </a:ext>
                </a:extLst>
              </p:cNvPr>
              <p:cNvSpPr txBox="1"/>
              <p:nvPr/>
            </p:nvSpPr>
            <p:spPr>
              <a:xfrm>
                <a:off x="946046" y="2232446"/>
                <a:ext cx="1022364" cy="114885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000" dirty="0">
                    <a:latin typeface="티웨이_날다" panose="02000300000000000000" pitchFamily="2" charset="-127"/>
                    <a:ea typeface="티웨이_날다" panose="02000300000000000000" pitchFamily="2" charset="-127"/>
                  </a:rPr>
                  <a:t>2. </a:t>
                </a:r>
              </a:p>
              <a:p>
                <a:pPr algn="ctr"/>
                <a:r>
                  <a:rPr lang="ko-KR" altLang="en-US" sz="2000" dirty="0">
                    <a:latin typeface="티웨이_날다" panose="02000300000000000000" pitchFamily="2" charset="-127"/>
                    <a:ea typeface="티웨이_날다" panose="02000300000000000000" pitchFamily="2" charset="-127"/>
                  </a:rPr>
                  <a:t>분석방법</a:t>
                </a:r>
                <a:endParaRPr lang="en-US" altLang="ko-KR" sz="2000" dirty="0">
                  <a:latin typeface="티웨이_날다" panose="02000300000000000000" pitchFamily="2" charset="-127"/>
                  <a:ea typeface="티웨이_날다" panose="02000300000000000000" pitchFamily="2" charset="-127"/>
                </a:endParaRPr>
              </a:p>
              <a:p>
                <a:pPr algn="ctr"/>
                <a:r>
                  <a:rPr lang="ko-KR" altLang="en-US" sz="2000" dirty="0">
                    <a:latin typeface="티웨이_날다" panose="02000300000000000000" pitchFamily="2" charset="-127"/>
                    <a:ea typeface="티웨이_날다" panose="02000300000000000000" pitchFamily="2" charset="-127"/>
                  </a:rPr>
                  <a:t>및</a:t>
                </a:r>
                <a:endParaRPr lang="en-US" altLang="ko-KR" sz="2000" dirty="0">
                  <a:latin typeface="티웨이_날다" panose="02000300000000000000" pitchFamily="2" charset="-127"/>
                  <a:ea typeface="티웨이_날다" panose="02000300000000000000" pitchFamily="2" charset="-127"/>
                </a:endParaRPr>
              </a:p>
              <a:p>
                <a:pPr algn="ctr"/>
                <a:r>
                  <a:rPr lang="ko-KR" altLang="en-US" sz="2000" dirty="0">
                    <a:latin typeface="티웨이_날다" panose="02000300000000000000" pitchFamily="2" charset="-127"/>
                    <a:ea typeface="티웨이_날다" panose="02000300000000000000" pitchFamily="2" charset="-127"/>
                  </a:rPr>
                  <a:t>계획</a:t>
                </a:r>
              </a:p>
            </p:txBody>
          </p:sp>
        </p:grp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3807CED2-AE6B-DF69-C98C-6652A45130F0}"/>
                </a:ext>
              </a:extLst>
            </p:cNvPr>
            <p:cNvGrpSpPr/>
            <p:nvPr/>
          </p:nvGrpSpPr>
          <p:grpSpPr>
            <a:xfrm>
              <a:off x="3735251" y="1158240"/>
              <a:ext cx="1673495" cy="1767502"/>
              <a:chOff x="700404" y="2021667"/>
              <a:chExt cx="1513650" cy="1534333"/>
            </a:xfrm>
            <a:noFill/>
          </p:grpSpPr>
          <p:sp>
            <p:nvSpPr>
              <p:cNvPr id="33" name="타원 32">
                <a:extLst>
                  <a:ext uri="{FF2B5EF4-FFF2-40B4-BE49-F238E27FC236}">
                    <a16:creationId xmlns:a16="http://schemas.microsoft.com/office/drawing/2014/main" id="{35F55356-FEE5-9208-A4DB-3AD778109A10}"/>
                  </a:ext>
                </a:extLst>
              </p:cNvPr>
              <p:cNvSpPr/>
              <p:nvPr/>
            </p:nvSpPr>
            <p:spPr>
              <a:xfrm>
                <a:off x="700404" y="2021667"/>
                <a:ext cx="1513650" cy="1534333"/>
              </a:xfrm>
              <a:prstGeom prst="ellipse">
                <a:avLst/>
              </a:prstGeom>
              <a:grpFill/>
              <a:ln w="31750">
                <a:solidFill>
                  <a:srgbClr val="31C7BB">
                    <a:alpha val="75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844C752-D071-0D0C-4D65-3AAD06DE1E89}"/>
                  </a:ext>
                </a:extLst>
              </p:cNvPr>
              <p:cNvSpPr txBox="1"/>
              <p:nvPr/>
            </p:nvSpPr>
            <p:spPr>
              <a:xfrm>
                <a:off x="919028" y="2437124"/>
                <a:ext cx="1076399" cy="61450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000" dirty="0">
                    <a:latin typeface="티웨이_날다" panose="02000300000000000000" pitchFamily="2" charset="-127"/>
                    <a:ea typeface="티웨이_날다" panose="02000300000000000000" pitchFamily="2" charset="-127"/>
                  </a:rPr>
                  <a:t>3. </a:t>
                </a:r>
              </a:p>
              <a:p>
                <a:pPr algn="ctr"/>
                <a:r>
                  <a:rPr lang="ko-KR" altLang="en-US" sz="2000" dirty="0">
                    <a:latin typeface="티웨이_날다" panose="02000300000000000000" pitchFamily="2" charset="-127"/>
                    <a:ea typeface="티웨이_날다" panose="02000300000000000000" pitchFamily="2" charset="-127"/>
                  </a:rPr>
                  <a:t>분석 내용</a:t>
                </a:r>
              </a:p>
            </p:txBody>
          </p:sp>
        </p:grpSp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064E7B38-4108-C23F-F99E-74C7EF61A219}"/>
                </a:ext>
              </a:extLst>
            </p:cNvPr>
            <p:cNvGrpSpPr/>
            <p:nvPr/>
          </p:nvGrpSpPr>
          <p:grpSpPr>
            <a:xfrm>
              <a:off x="5224512" y="2843801"/>
              <a:ext cx="1673496" cy="1767502"/>
              <a:chOff x="700403" y="2021667"/>
              <a:chExt cx="1513650" cy="1534333"/>
            </a:xfrm>
            <a:noFill/>
          </p:grpSpPr>
          <p:sp>
            <p:nvSpPr>
              <p:cNvPr id="36" name="타원 35">
                <a:extLst>
                  <a:ext uri="{FF2B5EF4-FFF2-40B4-BE49-F238E27FC236}">
                    <a16:creationId xmlns:a16="http://schemas.microsoft.com/office/drawing/2014/main" id="{B88B2FE9-46F7-306F-D41C-729A631EC972}"/>
                  </a:ext>
                </a:extLst>
              </p:cNvPr>
              <p:cNvSpPr/>
              <p:nvPr/>
            </p:nvSpPr>
            <p:spPr>
              <a:xfrm>
                <a:off x="700403" y="2021667"/>
                <a:ext cx="1513650" cy="1534333"/>
              </a:xfrm>
              <a:prstGeom prst="ellipse">
                <a:avLst/>
              </a:prstGeom>
              <a:grpFill/>
              <a:ln w="31750" cmpd="sng">
                <a:solidFill>
                  <a:srgbClr val="31C7BB">
                    <a:alpha val="75000"/>
                  </a:srgbClr>
                </a:solidFill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1700B5F-A7FF-79C7-7BA6-519866CF6A06}"/>
                  </a:ext>
                </a:extLst>
              </p:cNvPr>
              <p:cNvSpPr txBox="1"/>
              <p:nvPr/>
            </p:nvSpPr>
            <p:spPr>
              <a:xfrm>
                <a:off x="700403" y="2481583"/>
                <a:ext cx="1513650" cy="61450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000" dirty="0">
                    <a:latin typeface="티웨이_날다" panose="02000300000000000000" pitchFamily="2" charset="-127"/>
                    <a:ea typeface="티웨이_날다" panose="02000300000000000000" pitchFamily="2" charset="-127"/>
                  </a:rPr>
                  <a:t>4. </a:t>
                </a:r>
              </a:p>
              <a:p>
                <a:pPr algn="ctr"/>
                <a:r>
                  <a:rPr lang="ko-KR" altLang="en-US" sz="2000" dirty="0">
                    <a:latin typeface="티웨이_날다" panose="02000300000000000000" pitchFamily="2" charset="-127"/>
                    <a:ea typeface="티웨이_날다" panose="02000300000000000000" pitchFamily="2" charset="-127"/>
                  </a:rPr>
                  <a:t>분석결과 활용</a:t>
                </a:r>
                <a:endParaRPr lang="en-US" altLang="ko-KR" sz="2000" dirty="0">
                  <a:latin typeface="티웨이_날다" panose="02000300000000000000" pitchFamily="2" charset="-127"/>
                  <a:ea typeface="티웨이_날다" panose="02000300000000000000" pitchFamily="2" charset="-127"/>
                </a:endParaRPr>
              </a:p>
            </p:txBody>
          </p:sp>
        </p:grp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2EDEE0AB-440A-78EC-A438-FAA79DD259BD}"/>
                </a:ext>
              </a:extLst>
            </p:cNvPr>
            <p:cNvGrpSpPr/>
            <p:nvPr/>
          </p:nvGrpSpPr>
          <p:grpSpPr>
            <a:xfrm>
              <a:off x="6713776" y="1158240"/>
              <a:ext cx="1673495" cy="1767502"/>
              <a:chOff x="700404" y="2021667"/>
              <a:chExt cx="1513650" cy="1534333"/>
            </a:xfrm>
            <a:noFill/>
          </p:grpSpPr>
          <p:sp>
            <p:nvSpPr>
              <p:cNvPr id="39" name="타원 38">
                <a:extLst>
                  <a:ext uri="{FF2B5EF4-FFF2-40B4-BE49-F238E27FC236}">
                    <a16:creationId xmlns:a16="http://schemas.microsoft.com/office/drawing/2014/main" id="{4C48D0D8-9B41-4F5F-7615-B5C517FF0D5B}"/>
                  </a:ext>
                </a:extLst>
              </p:cNvPr>
              <p:cNvSpPr/>
              <p:nvPr/>
            </p:nvSpPr>
            <p:spPr>
              <a:xfrm>
                <a:off x="700404" y="2021667"/>
                <a:ext cx="1513650" cy="1534333"/>
              </a:xfrm>
              <a:prstGeom prst="ellipse">
                <a:avLst/>
              </a:prstGeom>
              <a:grpFill/>
              <a:ln w="31750">
                <a:solidFill>
                  <a:srgbClr val="31C7BB">
                    <a:alpha val="75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59F27B6F-EB81-480C-581D-812006C41C20}"/>
                  </a:ext>
                </a:extLst>
              </p:cNvPr>
              <p:cNvSpPr txBox="1"/>
              <p:nvPr/>
            </p:nvSpPr>
            <p:spPr>
              <a:xfrm>
                <a:off x="1079036" y="2437124"/>
                <a:ext cx="756384" cy="61450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000" dirty="0">
                    <a:latin typeface="티웨이_날다" panose="02000300000000000000" pitchFamily="2" charset="-127"/>
                    <a:ea typeface="티웨이_날다" panose="02000300000000000000" pitchFamily="2" charset="-127"/>
                  </a:rPr>
                  <a:t>5. </a:t>
                </a:r>
              </a:p>
              <a:p>
                <a:pPr algn="ctr"/>
                <a:r>
                  <a:rPr lang="ko-KR" altLang="en-US" sz="2000" dirty="0">
                    <a:latin typeface="티웨이_날다" panose="02000300000000000000" pitchFamily="2" charset="-127"/>
                    <a:ea typeface="티웨이_날다" panose="02000300000000000000" pitchFamily="2" charset="-127"/>
                  </a:rPr>
                  <a:t>부록</a:t>
                </a:r>
              </a:p>
            </p:txBody>
          </p:sp>
        </p:grp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1D2E7D2-F186-2E06-F32C-8C6E5EE11D6A}"/>
              </a:ext>
            </a:extLst>
          </p:cNvPr>
          <p:cNvSpPr/>
          <p:nvPr/>
        </p:nvSpPr>
        <p:spPr>
          <a:xfrm>
            <a:off x="-280416" y="5341703"/>
            <a:ext cx="9546336" cy="522649"/>
          </a:xfrm>
          <a:prstGeom prst="rect">
            <a:avLst/>
          </a:prstGeom>
          <a:solidFill>
            <a:srgbClr val="31C7BB">
              <a:alpha val="75000"/>
            </a:srgbClr>
          </a:solidFill>
          <a:ln w="31750">
            <a:solidFill>
              <a:srgbClr val="1A35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41CA483-66DA-2EFF-3287-2148EE0132C6}"/>
              </a:ext>
            </a:extLst>
          </p:cNvPr>
          <p:cNvSpPr txBox="1"/>
          <p:nvPr/>
        </p:nvSpPr>
        <p:spPr>
          <a:xfrm>
            <a:off x="6223000" y="5364141"/>
            <a:ext cx="2921000" cy="278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9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# </a:t>
            </a:r>
            <a:r>
              <a:rPr lang="ko-KR" altLang="en-US" sz="9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용인시 전기차 </a:t>
            </a:r>
            <a:r>
              <a:rPr lang="ko-KR" altLang="en-US" sz="9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완속</a:t>
            </a:r>
            <a:r>
              <a:rPr lang="ko-KR" altLang="en-US" sz="9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 충전소</a:t>
            </a:r>
            <a:r>
              <a:rPr lang="en-US" altLang="ko-KR" sz="9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ko-KR" altLang="en-US" sz="9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입지 선정 모델 개발</a:t>
            </a:r>
          </a:p>
        </p:txBody>
      </p:sp>
    </p:spTree>
    <p:extLst>
      <p:ext uri="{BB962C8B-B14F-4D97-AF65-F5344CB8AC3E}">
        <p14:creationId xmlns:p14="http://schemas.microsoft.com/office/powerpoint/2010/main" val="3079875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6077AA39-08CC-B32E-75C6-8EE786D12E84}"/>
              </a:ext>
            </a:extLst>
          </p:cNvPr>
          <p:cNvGrpSpPr/>
          <p:nvPr/>
        </p:nvGrpSpPr>
        <p:grpSpPr>
          <a:xfrm>
            <a:off x="538429" y="567178"/>
            <a:ext cx="4033572" cy="4580644"/>
            <a:chOff x="368117" y="406400"/>
            <a:chExt cx="4461281" cy="5053285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72A5F2A1-7029-25AA-5F44-D40BCE48188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8117" y="406400"/>
              <a:ext cx="4461280" cy="15957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67D2CEC3-BBA5-04EC-D1FC-4EDFA383C78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8117" y="2166360"/>
              <a:ext cx="4461280" cy="158165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7100DFDD-B5F9-3E39-702E-ED37CDFC6D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8118" y="3878026"/>
              <a:ext cx="4461280" cy="158165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B907F59-F412-4F98-B639-DE54B6053E62}"/>
              </a:ext>
            </a:extLst>
          </p:cNvPr>
          <p:cNvSpPr/>
          <p:nvPr/>
        </p:nvSpPr>
        <p:spPr>
          <a:xfrm>
            <a:off x="-201169" y="-210172"/>
            <a:ext cx="9546336" cy="604315"/>
          </a:xfrm>
          <a:prstGeom prst="rect">
            <a:avLst/>
          </a:prstGeom>
          <a:solidFill>
            <a:srgbClr val="31C7BB">
              <a:alpha val="75000"/>
            </a:srgbClr>
          </a:solidFill>
          <a:ln w="31750">
            <a:solidFill>
              <a:srgbClr val="1A35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1C8A46-F7BA-1F2E-25DB-1EE73E140A94}"/>
              </a:ext>
            </a:extLst>
          </p:cNvPr>
          <p:cNvSpPr txBox="1"/>
          <p:nvPr/>
        </p:nvSpPr>
        <p:spPr>
          <a:xfrm>
            <a:off x="5321300" y="-19111"/>
            <a:ext cx="3822700" cy="340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분석 배경 </a:t>
            </a:r>
            <a:r>
              <a:rPr lang="en-US" altLang="ko-KR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|</a:t>
            </a:r>
            <a:r>
              <a:rPr lang="en-US" altLang="ko-KR" sz="10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ko-KR" altLang="en-US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분석 방법 및 배경 </a:t>
            </a:r>
            <a:r>
              <a:rPr lang="en-US" altLang="ko-KR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| </a:t>
            </a:r>
            <a:r>
              <a:rPr lang="ko-KR" altLang="en-US" sz="12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분석 내용</a:t>
            </a:r>
            <a:r>
              <a:rPr lang="ko-KR" altLang="en-US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| </a:t>
            </a:r>
            <a:r>
              <a:rPr lang="ko-KR" altLang="en-US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분석결과 활용 </a:t>
            </a:r>
            <a:r>
              <a:rPr lang="en-US" altLang="ko-KR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| </a:t>
            </a:r>
            <a:r>
              <a:rPr lang="ko-KR" altLang="en-US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부록</a:t>
            </a:r>
            <a:endParaRPr lang="ko-KR" altLang="en-US" sz="1000" dirty="0">
              <a:solidFill>
                <a:schemeClr val="bg1"/>
              </a:solidFill>
              <a:latin typeface="티웨이_날다" panose="02000300000000000000" pitchFamily="2" charset="-127"/>
              <a:ea typeface="티웨이_날다" panose="02000300000000000000" pitchFamily="2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92DAAD6-026B-A174-9C50-7253D02D4A84}"/>
              </a:ext>
            </a:extLst>
          </p:cNvPr>
          <p:cNvSpPr/>
          <p:nvPr/>
        </p:nvSpPr>
        <p:spPr>
          <a:xfrm>
            <a:off x="-280416" y="5341703"/>
            <a:ext cx="9546336" cy="522649"/>
          </a:xfrm>
          <a:prstGeom prst="rect">
            <a:avLst/>
          </a:prstGeom>
          <a:solidFill>
            <a:srgbClr val="31C7BB">
              <a:alpha val="75000"/>
            </a:srgbClr>
          </a:solidFill>
          <a:ln w="31750">
            <a:solidFill>
              <a:srgbClr val="1A35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CBD91F5-F769-44A7-E7F7-FD6D1D75CC5C}"/>
              </a:ext>
            </a:extLst>
          </p:cNvPr>
          <p:cNvSpPr txBox="1"/>
          <p:nvPr/>
        </p:nvSpPr>
        <p:spPr>
          <a:xfrm>
            <a:off x="6163564" y="5364141"/>
            <a:ext cx="2980436" cy="278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9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# </a:t>
            </a:r>
            <a:r>
              <a:rPr lang="ko-KR" altLang="en-US" sz="9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용인시 전기차 </a:t>
            </a:r>
            <a:r>
              <a:rPr lang="ko-KR" altLang="en-US" sz="9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완속</a:t>
            </a:r>
            <a:r>
              <a:rPr lang="ko-KR" altLang="en-US" sz="9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 충전소</a:t>
            </a:r>
            <a:r>
              <a:rPr lang="en-US" altLang="ko-KR" sz="9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ko-KR" altLang="en-US" sz="9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입지 선정 모델 개발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48D37B5-A435-243E-DE1F-6F8D79CBEAAD}"/>
              </a:ext>
            </a:extLst>
          </p:cNvPr>
          <p:cNvSpPr/>
          <p:nvPr/>
        </p:nvSpPr>
        <p:spPr>
          <a:xfrm>
            <a:off x="5177481" y="647518"/>
            <a:ext cx="3357998" cy="4521382"/>
          </a:xfrm>
          <a:prstGeom prst="rect">
            <a:avLst/>
          </a:prstGeom>
          <a:solidFill>
            <a:schemeClr val="bg1"/>
          </a:solidFill>
          <a:ln w="15875">
            <a:solidFill>
              <a:srgbClr val="1A353E"/>
            </a:solidFill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▶ 월요일 </a:t>
            </a:r>
            <a:r>
              <a:rPr lang="en-US" altLang="ko-KR" sz="14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/</a:t>
            </a:r>
            <a:r>
              <a:rPr lang="ko-KR" altLang="en-US" sz="14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 일요일 앱 사용자 수 급락 </a:t>
            </a:r>
            <a:endParaRPr lang="en-US" altLang="ko-KR" sz="1400" dirty="0">
              <a:latin typeface="티웨이_날다" panose="02000300000000000000" pitchFamily="2" charset="-127"/>
              <a:ea typeface="티웨이_날다" panose="02000300000000000000" pitchFamily="2" charset="-127"/>
            </a:endParaRPr>
          </a:p>
          <a:p>
            <a:endParaRPr lang="en-US" altLang="ko-KR" sz="1400" dirty="0">
              <a:latin typeface="티웨이_날다" panose="02000300000000000000" pitchFamily="2" charset="-127"/>
              <a:ea typeface="티웨이_날다" panose="020003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B6C96ED-15BC-B8C2-BF10-F4ABE0768583}"/>
              </a:ext>
            </a:extLst>
          </p:cNvPr>
          <p:cNvSpPr txBox="1"/>
          <p:nvPr/>
        </p:nvSpPr>
        <p:spPr>
          <a:xfrm>
            <a:off x="5686560" y="881779"/>
            <a:ext cx="2339840" cy="3822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rgbClr val="1A353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- </a:t>
            </a:r>
            <a:r>
              <a:rPr lang="ko-KR" altLang="en-US" sz="1400" b="1" dirty="0">
                <a:solidFill>
                  <a:srgbClr val="1A353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연령대 별 </a:t>
            </a:r>
            <a:r>
              <a:rPr lang="ko-KR" altLang="en-US" sz="1400" b="1" dirty="0" err="1">
                <a:solidFill>
                  <a:srgbClr val="1A353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앱실행</a:t>
            </a:r>
            <a:r>
              <a:rPr lang="ko-KR" altLang="en-US" sz="1400" b="1" dirty="0">
                <a:solidFill>
                  <a:srgbClr val="1A353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ko-KR" altLang="en-US" sz="1400" b="1" dirty="0" err="1">
                <a:solidFill>
                  <a:srgbClr val="1A353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고객수</a:t>
            </a:r>
            <a:r>
              <a:rPr lang="en-US" altLang="ko-KR" sz="1400" b="1" dirty="0">
                <a:solidFill>
                  <a:srgbClr val="1A353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- </a:t>
            </a:r>
            <a:endParaRPr lang="ko-KR" altLang="en-US" sz="1400" b="1" dirty="0">
              <a:solidFill>
                <a:srgbClr val="1A353E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티웨이_날다" panose="02000300000000000000" pitchFamily="2" charset="-127"/>
              <a:ea typeface="티웨이_날다" panose="02000300000000000000" pitchFamily="2" charset="-127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9BF1C93B-8647-85FD-D96B-FF16051E3577}"/>
              </a:ext>
            </a:extLst>
          </p:cNvPr>
          <p:cNvSpPr/>
          <p:nvPr/>
        </p:nvSpPr>
        <p:spPr>
          <a:xfrm>
            <a:off x="6047203" y="501566"/>
            <a:ext cx="1870392" cy="299896"/>
          </a:xfrm>
          <a:prstGeom prst="roundRect">
            <a:avLst>
              <a:gd name="adj" fmla="val 50000"/>
            </a:avLst>
          </a:prstGeom>
          <a:solidFill>
            <a:srgbClr val="1A353E"/>
          </a:solidFill>
          <a:ln>
            <a:solidFill>
              <a:srgbClr val="1A35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단순 빈도수 파악 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0839778-4BDF-51D6-1057-D4506320E53A}"/>
              </a:ext>
            </a:extLst>
          </p:cNvPr>
          <p:cNvGrpSpPr/>
          <p:nvPr/>
        </p:nvGrpSpPr>
        <p:grpSpPr>
          <a:xfrm>
            <a:off x="5564015" y="1362247"/>
            <a:ext cx="2584930" cy="3612820"/>
            <a:chOff x="5966783" y="1938357"/>
            <a:chExt cx="1514213" cy="4131906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B504149-7795-F590-B534-5996E8B680F6}"/>
                </a:ext>
              </a:extLst>
            </p:cNvPr>
            <p:cNvSpPr txBox="1"/>
            <p:nvPr/>
          </p:nvSpPr>
          <p:spPr>
            <a:xfrm>
              <a:off x="5966784" y="1938357"/>
              <a:ext cx="1119316" cy="3167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ko-KR" altLang="en-US" sz="1200" dirty="0">
                  <a:latin typeface="티웨이_날다" panose="02000300000000000000" pitchFamily="2" charset="-127"/>
                  <a:ea typeface="티웨이_날다" panose="02000300000000000000" pitchFamily="2" charset="-127"/>
                </a:rPr>
                <a:t>미성년자 앱 사용자 출현</a:t>
              </a:r>
              <a:endParaRPr lang="en-US" altLang="ko-KR" sz="1200" dirty="0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2A3CBE8-B79B-6320-B186-ED59A2129B39}"/>
                </a:ext>
              </a:extLst>
            </p:cNvPr>
            <p:cNvSpPr txBox="1"/>
            <p:nvPr/>
          </p:nvSpPr>
          <p:spPr>
            <a:xfrm>
              <a:off x="6114306" y="2256279"/>
              <a:ext cx="971793" cy="52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latin typeface="티웨이_날다" panose="02000300000000000000" pitchFamily="2" charset="-127"/>
                  <a:ea typeface="티웨이_날다" panose="02000300000000000000" pitchFamily="2" charset="-127"/>
                  <a:cs typeface="Times New Roman" panose="02020603050405020304" pitchFamily="18" charset="0"/>
                </a:rPr>
                <a:t>:</a:t>
              </a:r>
              <a:r>
                <a:rPr lang="ko-KR" altLang="en-US" sz="1200" dirty="0">
                  <a:latin typeface="티웨이_날다" panose="02000300000000000000" pitchFamily="2" charset="-127"/>
                  <a:ea typeface="티웨이_날다" panose="02000300000000000000" pitchFamily="2" charset="-127"/>
                  <a:cs typeface="Times New Roman" panose="02020603050405020304" pitchFamily="18" charset="0"/>
                </a:rPr>
                <a:t> </a:t>
              </a:r>
              <a:r>
                <a:rPr lang="ko-KR" altLang="en-US" sz="1200" dirty="0">
                  <a:latin typeface="티웨이_날다" panose="02000300000000000000" pitchFamily="2" charset="-127"/>
                  <a:ea typeface="티웨이_날다" panose="02000300000000000000" pitchFamily="2" charset="-127"/>
                </a:rPr>
                <a:t>부모님을 대신하여 </a:t>
              </a:r>
              <a:br>
                <a:rPr lang="en-US" altLang="ko-KR" sz="1200" dirty="0">
                  <a:latin typeface="티웨이_날다" panose="02000300000000000000" pitchFamily="2" charset="-127"/>
                  <a:ea typeface="티웨이_날다" panose="02000300000000000000" pitchFamily="2" charset="-127"/>
                </a:rPr>
              </a:br>
              <a:r>
                <a:rPr lang="en-US" altLang="ko-KR" sz="1200" dirty="0">
                  <a:latin typeface="티웨이_날다" panose="02000300000000000000" pitchFamily="2" charset="-127"/>
                  <a:ea typeface="티웨이_날다" panose="02000300000000000000" pitchFamily="2" charset="-127"/>
                </a:rPr>
                <a:t>  </a:t>
              </a:r>
              <a:r>
                <a:rPr lang="ko-KR" altLang="en-US" sz="1200" dirty="0">
                  <a:latin typeface="티웨이_날다" panose="02000300000000000000" pitchFamily="2" charset="-127"/>
                  <a:ea typeface="티웨이_날다" panose="02000300000000000000" pitchFamily="2" charset="-127"/>
                </a:rPr>
                <a:t>검색했을 것이라 예측</a:t>
              </a:r>
              <a:endParaRPr lang="en-US" altLang="ko-KR" sz="1200" dirty="0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9F56216-6BF4-9926-53F9-A754F987CED5}"/>
                </a:ext>
              </a:extLst>
            </p:cNvPr>
            <p:cNvSpPr txBox="1"/>
            <p:nvPr/>
          </p:nvSpPr>
          <p:spPr>
            <a:xfrm>
              <a:off x="5966783" y="2885621"/>
              <a:ext cx="8975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en-US" altLang="ko-KR" sz="1200" dirty="0">
                  <a:latin typeface="티웨이_날다" panose="02000300000000000000" pitchFamily="2" charset="-127"/>
                  <a:ea typeface="티웨이_날다" panose="02000300000000000000" pitchFamily="2" charset="-127"/>
                </a:rPr>
                <a:t>20</a:t>
              </a:r>
              <a:r>
                <a:rPr lang="ko-KR" altLang="en-US" sz="1200" dirty="0">
                  <a:latin typeface="티웨이_날다" panose="02000300000000000000" pitchFamily="2" charset="-127"/>
                  <a:ea typeface="티웨이_날다" panose="02000300000000000000" pitchFamily="2" charset="-127"/>
                </a:rPr>
                <a:t>대에서 </a:t>
              </a:r>
              <a:r>
                <a:rPr lang="en-US" altLang="ko-KR" sz="1200" dirty="0">
                  <a:latin typeface="티웨이_날다" panose="02000300000000000000" pitchFamily="2" charset="-127"/>
                  <a:ea typeface="티웨이_날다" panose="02000300000000000000" pitchFamily="2" charset="-127"/>
                </a:rPr>
                <a:t>30</a:t>
              </a:r>
              <a:r>
                <a:rPr lang="ko-KR" altLang="en-US" sz="1200" dirty="0">
                  <a:latin typeface="티웨이_날다" panose="02000300000000000000" pitchFamily="2" charset="-127"/>
                  <a:ea typeface="티웨이_날다" panose="02000300000000000000" pitchFamily="2" charset="-127"/>
                </a:rPr>
                <a:t>대</a:t>
              </a:r>
              <a:endParaRPr lang="en-US" altLang="ko-KR" sz="1200" dirty="0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2D2D1A8-91AC-8526-2DCD-582AA4D4B692}"/>
                </a:ext>
              </a:extLst>
            </p:cNvPr>
            <p:cNvSpPr txBox="1"/>
            <p:nvPr/>
          </p:nvSpPr>
          <p:spPr>
            <a:xfrm>
              <a:off x="6114307" y="3203544"/>
              <a:ext cx="1158469" cy="52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latin typeface="티웨이_날다" panose="02000300000000000000" pitchFamily="2" charset="-127"/>
                  <a:ea typeface="티웨이_날다" panose="02000300000000000000" pitchFamily="2" charset="-127"/>
                  <a:cs typeface="Times New Roman" panose="02020603050405020304" pitchFamily="18" charset="0"/>
                </a:rPr>
                <a:t>:</a:t>
              </a:r>
              <a:r>
                <a:rPr lang="ko-KR" altLang="en-US" sz="1200" dirty="0">
                  <a:latin typeface="티웨이_날다" panose="02000300000000000000" pitchFamily="2" charset="-127"/>
                  <a:ea typeface="티웨이_날다" panose="02000300000000000000" pitchFamily="2" charset="-127"/>
                  <a:cs typeface="Times New Roman" panose="02020603050405020304" pitchFamily="18" charset="0"/>
                </a:rPr>
                <a:t> </a:t>
              </a:r>
              <a:r>
                <a:rPr lang="ko-KR" altLang="en-US" sz="1200" dirty="0">
                  <a:latin typeface="티웨이_날다" panose="02000300000000000000" pitchFamily="2" charset="-127"/>
                  <a:ea typeface="티웨이_날다" panose="02000300000000000000" pitchFamily="2" charset="-127"/>
                </a:rPr>
                <a:t>앱 사용자 상대적으로 적다</a:t>
              </a:r>
              <a:r>
                <a:rPr lang="en-US" altLang="ko-KR" sz="1200" dirty="0">
                  <a:latin typeface="티웨이_날다" panose="02000300000000000000" pitchFamily="2" charset="-127"/>
                  <a:ea typeface="티웨이_날다" panose="02000300000000000000" pitchFamily="2" charset="-127"/>
                </a:rPr>
                <a:t>.</a:t>
              </a:r>
              <a:r>
                <a:rPr lang="ko-KR" altLang="en-US" sz="1200" dirty="0">
                  <a:latin typeface="티웨이_날다" panose="02000300000000000000" pitchFamily="2" charset="-127"/>
                  <a:ea typeface="티웨이_날다" panose="02000300000000000000" pitchFamily="2" charset="-127"/>
                </a:rPr>
                <a:t> </a:t>
              </a:r>
              <a:br>
                <a:rPr lang="en-US" altLang="ko-KR" sz="1200" dirty="0">
                  <a:latin typeface="티웨이_날다" panose="02000300000000000000" pitchFamily="2" charset="-127"/>
                  <a:ea typeface="티웨이_날다" panose="02000300000000000000" pitchFamily="2" charset="-127"/>
                </a:rPr>
              </a:br>
              <a:r>
                <a:rPr lang="en-US" altLang="ko-KR" sz="1200" dirty="0">
                  <a:latin typeface="티웨이_날다" panose="02000300000000000000" pitchFamily="2" charset="-127"/>
                  <a:ea typeface="티웨이_날다" panose="02000300000000000000" pitchFamily="2" charset="-127"/>
                </a:rPr>
                <a:t>  </a:t>
              </a:r>
              <a:r>
                <a:rPr lang="ko-KR" altLang="en-US" sz="1200" dirty="0">
                  <a:latin typeface="티웨이_날다" panose="02000300000000000000" pitchFamily="2" charset="-127"/>
                  <a:ea typeface="티웨이_날다" panose="02000300000000000000" pitchFamily="2" charset="-127"/>
                </a:rPr>
                <a:t>▶ 경제적 여유↓</a:t>
              </a:r>
              <a:r>
                <a:rPr lang="en-US" altLang="ko-KR" sz="1200" dirty="0">
                  <a:latin typeface="티웨이_날다" panose="02000300000000000000" pitchFamily="2" charset="-127"/>
                  <a:ea typeface="티웨이_날다" panose="02000300000000000000" pitchFamily="2" charset="-127"/>
                </a:rPr>
                <a:t>,</a:t>
              </a:r>
              <a:r>
                <a:rPr lang="ko-KR" altLang="en-US" sz="1200" dirty="0">
                  <a:latin typeface="티웨이_날다" panose="02000300000000000000" pitchFamily="2" charset="-127"/>
                  <a:ea typeface="티웨이_날다" panose="02000300000000000000" pitchFamily="2" charset="-127"/>
                </a:rPr>
                <a:t> 선호도↓</a:t>
              </a:r>
              <a:endParaRPr lang="en-US" altLang="ko-KR" sz="1200" dirty="0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C841902-E6AA-0F36-29A3-818294656201}"/>
                </a:ext>
              </a:extLst>
            </p:cNvPr>
            <p:cNvSpPr txBox="1"/>
            <p:nvPr/>
          </p:nvSpPr>
          <p:spPr>
            <a:xfrm>
              <a:off x="5966783" y="3834010"/>
              <a:ext cx="8975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en-US" altLang="ko-KR" sz="1200" dirty="0">
                  <a:latin typeface="티웨이_날다" panose="02000300000000000000" pitchFamily="2" charset="-127"/>
                  <a:ea typeface="티웨이_날다" panose="02000300000000000000" pitchFamily="2" charset="-127"/>
                </a:rPr>
                <a:t>40</a:t>
              </a:r>
              <a:r>
                <a:rPr lang="ko-KR" altLang="en-US" sz="1200" dirty="0">
                  <a:latin typeface="티웨이_날다" panose="02000300000000000000" pitchFamily="2" charset="-127"/>
                  <a:ea typeface="티웨이_날다" panose="02000300000000000000" pitchFamily="2" charset="-127"/>
                </a:rPr>
                <a:t>대에서 </a:t>
              </a:r>
              <a:r>
                <a:rPr lang="en-US" altLang="ko-KR" sz="1200" dirty="0">
                  <a:latin typeface="티웨이_날다" panose="02000300000000000000" pitchFamily="2" charset="-127"/>
                  <a:ea typeface="티웨이_날다" panose="02000300000000000000" pitchFamily="2" charset="-127"/>
                </a:rPr>
                <a:t>50</a:t>
              </a:r>
              <a:r>
                <a:rPr lang="ko-KR" altLang="en-US" sz="1200" dirty="0">
                  <a:latin typeface="티웨이_날다" panose="02000300000000000000" pitchFamily="2" charset="-127"/>
                  <a:ea typeface="티웨이_날다" panose="02000300000000000000" pitchFamily="2" charset="-127"/>
                </a:rPr>
                <a:t>대</a:t>
              </a:r>
              <a:endParaRPr lang="en-US" altLang="ko-KR" sz="1200" dirty="0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FFE3552-0FA5-8C39-0594-383B209E6A40}"/>
                </a:ext>
              </a:extLst>
            </p:cNvPr>
            <p:cNvSpPr txBox="1"/>
            <p:nvPr/>
          </p:nvSpPr>
          <p:spPr>
            <a:xfrm>
              <a:off x="6114306" y="4163235"/>
              <a:ext cx="1103715" cy="7391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latin typeface="티웨이_날다" panose="02000300000000000000" pitchFamily="2" charset="-127"/>
                  <a:ea typeface="티웨이_날다" panose="02000300000000000000" pitchFamily="2" charset="-127"/>
                  <a:cs typeface="Times New Roman" panose="02020603050405020304" pitchFamily="18" charset="0"/>
                </a:rPr>
                <a:t>:</a:t>
              </a:r>
              <a:r>
                <a:rPr lang="ko-KR" altLang="en-US" sz="1200" dirty="0">
                  <a:latin typeface="티웨이_날다" panose="02000300000000000000" pitchFamily="2" charset="-127"/>
                  <a:ea typeface="티웨이_날다" panose="02000300000000000000" pitchFamily="2" charset="-127"/>
                  <a:cs typeface="Times New Roman" panose="02020603050405020304" pitchFamily="18" charset="0"/>
                </a:rPr>
                <a:t> </a:t>
              </a:r>
              <a:r>
                <a:rPr lang="ko-KR" altLang="en-US" sz="1200" dirty="0">
                  <a:latin typeface="티웨이_날다" panose="02000300000000000000" pitchFamily="2" charset="-127"/>
                  <a:ea typeface="티웨이_날다" panose="02000300000000000000" pitchFamily="2" charset="-127"/>
                </a:rPr>
                <a:t>다수 </a:t>
              </a:r>
              <a:r>
                <a:rPr lang="ko-KR" altLang="en-US" sz="1200" dirty="0" err="1">
                  <a:latin typeface="티웨이_날다" panose="02000300000000000000" pitchFamily="2" charset="-127"/>
                  <a:ea typeface="티웨이_날다" panose="02000300000000000000" pitchFamily="2" charset="-127"/>
                </a:rPr>
                <a:t>앱실행</a:t>
              </a:r>
              <a:r>
                <a:rPr lang="ko-KR" altLang="en-US" sz="1200" dirty="0">
                  <a:latin typeface="티웨이_날다" panose="02000300000000000000" pitchFamily="2" charset="-127"/>
                  <a:ea typeface="티웨이_날다" panose="02000300000000000000" pitchFamily="2" charset="-127"/>
                </a:rPr>
                <a:t> 고객 출현</a:t>
              </a:r>
              <a:r>
                <a:rPr lang="en-US" altLang="ko-KR" sz="1200" dirty="0">
                  <a:latin typeface="티웨이_날다" panose="02000300000000000000" pitchFamily="2" charset="-127"/>
                  <a:ea typeface="티웨이_날다" panose="02000300000000000000" pitchFamily="2" charset="-127"/>
                </a:rPr>
                <a:t>  </a:t>
              </a:r>
              <a:br>
                <a:rPr lang="en-US" altLang="ko-KR" sz="1200" dirty="0">
                  <a:latin typeface="티웨이_날다" panose="02000300000000000000" pitchFamily="2" charset="-127"/>
                  <a:ea typeface="티웨이_날다" panose="02000300000000000000" pitchFamily="2" charset="-127"/>
                </a:rPr>
              </a:br>
              <a:r>
                <a:rPr lang="en-US" altLang="ko-KR" sz="1200" dirty="0">
                  <a:latin typeface="티웨이_날다" panose="02000300000000000000" pitchFamily="2" charset="-127"/>
                  <a:ea typeface="티웨이_날다" panose="02000300000000000000" pitchFamily="2" charset="-127"/>
                </a:rPr>
                <a:t>  </a:t>
              </a:r>
              <a:r>
                <a:rPr lang="ko-KR" altLang="en-US" sz="1200" dirty="0">
                  <a:latin typeface="티웨이_날다" panose="02000300000000000000" pitchFamily="2" charset="-127"/>
                  <a:ea typeface="티웨이_날다" panose="02000300000000000000" pitchFamily="2" charset="-127"/>
                </a:rPr>
                <a:t>▶ 경제적 여유</a:t>
              </a:r>
              <a:r>
                <a:rPr lang="en-US" altLang="ko-KR" sz="1200" dirty="0">
                  <a:latin typeface="티웨이_날다" panose="02000300000000000000" pitchFamily="2" charset="-127"/>
                  <a:ea typeface="티웨이_날다" panose="02000300000000000000" pitchFamily="2" charset="-127"/>
                </a:rPr>
                <a:t>,</a:t>
              </a:r>
              <a:br>
                <a:rPr lang="en-US" altLang="ko-KR" sz="1200" dirty="0">
                  <a:latin typeface="티웨이_날다" panose="02000300000000000000" pitchFamily="2" charset="-127"/>
                  <a:ea typeface="티웨이_날다" panose="02000300000000000000" pitchFamily="2" charset="-127"/>
                  <a:cs typeface="Times New Roman" panose="02020603050405020304" pitchFamily="18" charset="0"/>
                </a:rPr>
              </a:br>
              <a:r>
                <a:rPr lang="en-US" altLang="ko-KR" sz="1200" dirty="0">
                  <a:latin typeface="티웨이_날다" panose="02000300000000000000" pitchFamily="2" charset="-127"/>
                  <a:ea typeface="티웨이_날다" panose="02000300000000000000" pitchFamily="2" charset="-127"/>
                  <a:cs typeface="Times New Roman" panose="02020603050405020304" pitchFamily="18" charset="0"/>
                </a:rPr>
                <a:t>       </a:t>
              </a:r>
              <a:r>
                <a:rPr lang="ko-KR" altLang="en-US" sz="1200" dirty="0">
                  <a:latin typeface="티웨이_날다" panose="02000300000000000000" pitchFamily="2" charset="-127"/>
                  <a:ea typeface="티웨이_날다" panose="02000300000000000000" pitchFamily="2" charset="-127"/>
                  <a:cs typeface="Times New Roman" panose="02020603050405020304" pitchFamily="18" charset="0"/>
                </a:rPr>
                <a:t>다양한 지원 정책 존재</a:t>
              </a:r>
              <a:endParaRPr lang="en-US" altLang="ko-KR" sz="1200" dirty="0">
                <a:latin typeface="티웨이_날다" panose="02000300000000000000" pitchFamily="2" charset="-127"/>
                <a:ea typeface="티웨이_날다" panose="02000300000000000000" pitchFamily="2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301BED7-64BE-DA8A-1640-7E6312E79BB9}"/>
                </a:ext>
              </a:extLst>
            </p:cNvPr>
            <p:cNvSpPr txBox="1"/>
            <p:nvPr/>
          </p:nvSpPr>
          <p:spPr>
            <a:xfrm>
              <a:off x="5966783" y="5001844"/>
              <a:ext cx="8975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en-US" altLang="ko-KR" sz="1200" dirty="0">
                  <a:latin typeface="티웨이_날다" panose="02000300000000000000" pitchFamily="2" charset="-127"/>
                  <a:ea typeface="티웨이_날다" panose="02000300000000000000" pitchFamily="2" charset="-127"/>
                </a:rPr>
                <a:t>60</a:t>
              </a:r>
              <a:r>
                <a:rPr lang="ko-KR" altLang="en-US" sz="1200" dirty="0">
                  <a:latin typeface="티웨이_날다" panose="02000300000000000000" pitchFamily="2" charset="-127"/>
                  <a:ea typeface="티웨이_날다" panose="02000300000000000000" pitchFamily="2" charset="-127"/>
                </a:rPr>
                <a:t>대</a:t>
              </a:r>
              <a:r>
                <a:rPr lang="en-US" altLang="ko-KR" sz="1200" dirty="0">
                  <a:latin typeface="티웨이_날다" panose="02000300000000000000" pitchFamily="2" charset="-127"/>
                  <a:ea typeface="티웨이_날다" panose="02000300000000000000" pitchFamily="2" charset="-127"/>
                </a:rPr>
                <a:t> </a:t>
              </a:r>
              <a:r>
                <a:rPr lang="ko-KR" altLang="en-US" sz="1200" dirty="0">
                  <a:latin typeface="티웨이_날다" panose="02000300000000000000" pitchFamily="2" charset="-127"/>
                  <a:ea typeface="티웨이_날다" panose="02000300000000000000" pitchFamily="2" charset="-127"/>
                </a:rPr>
                <a:t>이상</a:t>
              </a:r>
              <a:endParaRPr lang="en-US" altLang="ko-KR" sz="1200" dirty="0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B104C13-CF85-514B-8DD6-288BBEA5096B}"/>
                </a:ext>
              </a:extLst>
            </p:cNvPr>
            <p:cNvSpPr txBox="1"/>
            <p:nvPr/>
          </p:nvSpPr>
          <p:spPr>
            <a:xfrm>
              <a:off x="6114306" y="5331068"/>
              <a:ext cx="1366690" cy="7391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latin typeface="티웨이_날다" panose="02000300000000000000" pitchFamily="2" charset="-127"/>
                  <a:ea typeface="티웨이_날다" panose="02000300000000000000" pitchFamily="2" charset="-127"/>
                  <a:cs typeface="Times New Roman" panose="02020603050405020304" pitchFamily="18" charset="0"/>
                </a:rPr>
                <a:t>: </a:t>
              </a:r>
              <a:r>
                <a:rPr lang="ko-KR" altLang="en-US" sz="1200" dirty="0" err="1">
                  <a:latin typeface="티웨이_날다" panose="02000300000000000000" pitchFamily="2" charset="-127"/>
                  <a:ea typeface="티웨이_날다" panose="02000300000000000000" pitchFamily="2" charset="-127"/>
                  <a:cs typeface="Times New Roman" panose="02020603050405020304" pitchFamily="18" charset="0"/>
                </a:rPr>
                <a:t>앱실행</a:t>
              </a:r>
              <a:r>
                <a:rPr lang="ko-KR" altLang="en-US" sz="1200" dirty="0">
                  <a:latin typeface="티웨이_날다" panose="02000300000000000000" pitchFamily="2" charset="-127"/>
                  <a:ea typeface="티웨이_날다" panose="02000300000000000000" pitchFamily="2" charset="-127"/>
                  <a:cs typeface="Times New Roman" panose="02020603050405020304" pitchFamily="18" charset="0"/>
                </a:rPr>
                <a:t> 고객 다수 예측</a:t>
              </a:r>
              <a:br>
                <a:rPr lang="en-US" altLang="ko-KR" sz="1200" dirty="0">
                  <a:latin typeface="티웨이_날다" panose="02000300000000000000" pitchFamily="2" charset="-127"/>
                  <a:ea typeface="티웨이_날다" panose="02000300000000000000" pitchFamily="2" charset="-127"/>
                </a:rPr>
              </a:br>
              <a:r>
                <a:rPr lang="en-US" altLang="ko-KR" sz="1200" dirty="0">
                  <a:latin typeface="티웨이_날다" panose="02000300000000000000" pitchFamily="2" charset="-127"/>
                  <a:ea typeface="티웨이_날다" panose="02000300000000000000" pitchFamily="2" charset="-127"/>
                </a:rPr>
                <a:t>  </a:t>
              </a:r>
              <a:r>
                <a:rPr lang="ko-KR" altLang="en-US" sz="1200" dirty="0">
                  <a:latin typeface="티웨이_날다" panose="02000300000000000000" pitchFamily="2" charset="-127"/>
                  <a:ea typeface="티웨이_날다" panose="02000300000000000000" pitchFamily="2" charset="-127"/>
                </a:rPr>
                <a:t>▶ 경제적 여유가 있고</a:t>
              </a:r>
              <a:r>
                <a:rPr lang="en-US" altLang="ko-KR" sz="1200" dirty="0">
                  <a:latin typeface="티웨이_날다" panose="02000300000000000000" pitchFamily="2" charset="-127"/>
                  <a:ea typeface="티웨이_날다" panose="02000300000000000000" pitchFamily="2" charset="-127"/>
                </a:rPr>
                <a:t>,</a:t>
              </a:r>
              <a:br>
                <a:rPr lang="en-US" altLang="ko-KR" sz="1200" dirty="0">
                  <a:latin typeface="티웨이_날다" panose="02000300000000000000" pitchFamily="2" charset="-127"/>
                  <a:ea typeface="티웨이_날다" panose="02000300000000000000" pitchFamily="2" charset="-127"/>
                  <a:cs typeface="Times New Roman" panose="02020603050405020304" pitchFamily="18" charset="0"/>
                </a:rPr>
              </a:br>
              <a:r>
                <a:rPr lang="en-US" altLang="ko-KR" sz="1200" dirty="0">
                  <a:latin typeface="티웨이_날다" panose="02000300000000000000" pitchFamily="2" charset="-127"/>
                  <a:ea typeface="티웨이_날다" panose="02000300000000000000" pitchFamily="2" charset="-127"/>
                  <a:cs typeface="Times New Roman" panose="02020603050405020304" pitchFamily="18" charset="0"/>
                </a:rPr>
                <a:t>       </a:t>
              </a:r>
              <a:r>
                <a:rPr lang="ko-KR" altLang="en-US" sz="1200" dirty="0">
                  <a:latin typeface="티웨이_날다" panose="02000300000000000000" pitchFamily="2" charset="-127"/>
                  <a:ea typeface="티웨이_날다" panose="02000300000000000000" pitchFamily="2" charset="-127"/>
                  <a:cs typeface="Times New Roman" panose="02020603050405020304" pitchFamily="18" charset="0"/>
                </a:rPr>
                <a:t>다양한 정책 및 많은 인구수</a:t>
              </a:r>
              <a:endParaRPr lang="en-US" altLang="ko-KR" sz="1200" dirty="0">
                <a:latin typeface="티웨이_날다" panose="02000300000000000000" pitchFamily="2" charset="-127"/>
                <a:ea typeface="티웨이_날다" panose="020003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175750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22C9BB8-E778-0AAA-E7E2-203ABF3E842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896" y="453478"/>
            <a:ext cx="7696204" cy="2859027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72A267BE-4CA8-A23D-993A-874B07606854}"/>
              </a:ext>
            </a:extLst>
          </p:cNvPr>
          <p:cNvSpPr/>
          <p:nvPr/>
        </p:nvSpPr>
        <p:spPr>
          <a:xfrm>
            <a:off x="-201169" y="-210172"/>
            <a:ext cx="9546336" cy="604315"/>
          </a:xfrm>
          <a:prstGeom prst="rect">
            <a:avLst/>
          </a:prstGeom>
          <a:solidFill>
            <a:srgbClr val="31C7BB">
              <a:alpha val="75000"/>
            </a:srgbClr>
          </a:solidFill>
          <a:ln w="31750">
            <a:solidFill>
              <a:srgbClr val="1A35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9B5C36D-9C37-3396-73B7-10D58D551BC7}"/>
              </a:ext>
            </a:extLst>
          </p:cNvPr>
          <p:cNvSpPr txBox="1"/>
          <p:nvPr/>
        </p:nvSpPr>
        <p:spPr>
          <a:xfrm>
            <a:off x="5321300" y="-19111"/>
            <a:ext cx="3822700" cy="340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분석 배경 </a:t>
            </a:r>
            <a:r>
              <a:rPr lang="en-US" altLang="ko-KR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|</a:t>
            </a:r>
            <a:r>
              <a:rPr lang="en-US" altLang="ko-KR" sz="10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ko-KR" altLang="en-US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분석 방법 및 배경 </a:t>
            </a:r>
            <a:r>
              <a:rPr lang="en-US" altLang="ko-KR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| </a:t>
            </a:r>
            <a:r>
              <a:rPr lang="ko-KR" altLang="en-US" sz="12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분석 내용</a:t>
            </a:r>
            <a:r>
              <a:rPr lang="ko-KR" altLang="en-US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| </a:t>
            </a:r>
            <a:r>
              <a:rPr lang="ko-KR" altLang="en-US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분석결과 활용 </a:t>
            </a:r>
            <a:r>
              <a:rPr lang="en-US" altLang="ko-KR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| </a:t>
            </a:r>
            <a:r>
              <a:rPr lang="ko-KR" altLang="en-US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부록</a:t>
            </a:r>
            <a:endParaRPr lang="ko-KR" altLang="en-US" sz="1000" dirty="0">
              <a:solidFill>
                <a:schemeClr val="bg1"/>
              </a:solidFill>
              <a:latin typeface="티웨이_날다" panose="02000300000000000000" pitchFamily="2" charset="-127"/>
              <a:ea typeface="티웨이_날다" panose="02000300000000000000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9F92DBF-0323-F08A-42DB-AF5DE1A4FC61}"/>
              </a:ext>
            </a:extLst>
          </p:cNvPr>
          <p:cNvSpPr/>
          <p:nvPr/>
        </p:nvSpPr>
        <p:spPr>
          <a:xfrm>
            <a:off x="-280416" y="5341703"/>
            <a:ext cx="9546336" cy="522649"/>
          </a:xfrm>
          <a:prstGeom prst="rect">
            <a:avLst/>
          </a:prstGeom>
          <a:solidFill>
            <a:srgbClr val="31C7BB">
              <a:alpha val="75000"/>
            </a:srgbClr>
          </a:solidFill>
          <a:ln w="31750">
            <a:solidFill>
              <a:srgbClr val="1A35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56B045F-157B-177E-FBCD-8FE007EF4675}"/>
              </a:ext>
            </a:extLst>
          </p:cNvPr>
          <p:cNvSpPr txBox="1"/>
          <p:nvPr/>
        </p:nvSpPr>
        <p:spPr>
          <a:xfrm>
            <a:off x="6163564" y="5364141"/>
            <a:ext cx="2980436" cy="278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9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# </a:t>
            </a:r>
            <a:r>
              <a:rPr lang="ko-KR" altLang="en-US" sz="9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용인시 전기차 </a:t>
            </a:r>
            <a:r>
              <a:rPr lang="ko-KR" altLang="en-US" sz="9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완속</a:t>
            </a:r>
            <a:r>
              <a:rPr lang="ko-KR" altLang="en-US" sz="9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 충전소</a:t>
            </a:r>
            <a:r>
              <a:rPr lang="en-US" altLang="ko-KR" sz="9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ko-KR" altLang="en-US" sz="9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입지 선정 모델 개발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1ECB90D-24C0-E232-FE34-5336EC26F3AA}"/>
              </a:ext>
            </a:extLst>
          </p:cNvPr>
          <p:cNvSpPr/>
          <p:nvPr/>
        </p:nvSpPr>
        <p:spPr>
          <a:xfrm>
            <a:off x="257622" y="3405126"/>
            <a:ext cx="8568877" cy="1856396"/>
          </a:xfrm>
          <a:prstGeom prst="rect">
            <a:avLst/>
          </a:prstGeom>
          <a:solidFill>
            <a:schemeClr val="bg1"/>
          </a:solidFill>
          <a:ln w="15875">
            <a:solidFill>
              <a:srgbClr val="1A353E"/>
            </a:solidFill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▶ 월요일 </a:t>
            </a:r>
            <a:r>
              <a:rPr lang="en-US" altLang="ko-KR" sz="14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/</a:t>
            </a:r>
            <a:r>
              <a:rPr lang="ko-KR" altLang="en-US" sz="14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 일요일 앱 사용자 수 급락 </a:t>
            </a:r>
            <a:endParaRPr lang="en-US" altLang="ko-KR" sz="1400" dirty="0">
              <a:latin typeface="티웨이_날다" panose="02000300000000000000" pitchFamily="2" charset="-127"/>
              <a:ea typeface="티웨이_날다" panose="02000300000000000000" pitchFamily="2" charset="-127"/>
            </a:endParaRPr>
          </a:p>
          <a:p>
            <a:endParaRPr lang="en-US" altLang="ko-KR" sz="1400" dirty="0">
              <a:latin typeface="티웨이_날다" panose="02000300000000000000" pitchFamily="2" charset="-127"/>
              <a:ea typeface="티웨이_날다" panose="02000300000000000000" pitchFamily="2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FE8ED4F4-8B71-38D9-9D40-38F95AB77722}"/>
              </a:ext>
            </a:extLst>
          </p:cNvPr>
          <p:cNvSpPr/>
          <p:nvPr/>
        </p:nvSpPr>
        <p:spPr>
          <a:xfrm>
            <a:off x="412141" y="3272865"/>
            <a:ext cx="2610459" cy="264522"/>
          </a:xfrm>
          <a:prstGeom prst="roundRect">
            <a:avLst>
              <a:gd name="adj" fmla="val 50000"/>
            </a:avLst>
          </a:prstGeom>
          <a:solidFill>
            <a:srgbClr val="1A353E"/>
          </a:solidFill>
          <a:ln>
            <a:solidFill>
              <a:srgbClr val="1A35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행정동명에 따른 </a:t>
            </a:r>
            <a:r>
              <a:rPr lang="en-US" altLang="ko-KR" sz="1200" dirty="0" err="1">
                <a:latin typeface="티웨이_날다" panose="02000300000000000000" pitchFamily="2" charset="-127"/>
                <a:ea typeface="티웨이_날다" panose="02000300000000000000" pitchFamily="2" charset="-127"/>
              </a:rPr>
              <a:t>count_cust</a:t>
            </a:r>
            <a:r>
              <a:rPr lang="ko-KR" altLang="en-US" sz="12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의 합계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6F6A9D16-453D-F5A7-EBAC-CC74C1BF1CC0}"/>
              </a:ext>
            </a:extLst>
          </p:cNvPr>
          <p:cNvCxnSpPr>
            <a:cxnSpLocks/>
          </p:cNvCxnSpPr>
          <p:nvPr/>
        </p:nvCxnSpPr>
        <p:spPr>
          <a:xfrm>
            <a:off x="267604" y="4080175"/>
            <a:ext cx="8557988" cy="0"/>
          </a:xfrm>
          <a:prstGeom prst="line">
            <a:avLst/>
          </a:prstGeom>
          <a:ln w="25400">
            <a:solidFill>
              <a:srgbClr val="1A353E">
                <a:alpha val="68000"/>
              </a:srgb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6C40B9CD-F75E-650D-CC0A-03791FA084FE}"/>
              </a:ext>
            </a:extLst>
          </p:cNvPr>
          <p:cNvCxnSpPr>
            <a:cxnSpLocks/>
          </p:cNvCxnSpPr>
          <p:nvPr/>
        </p:nvCxnSpPr>
        <p:spPr>
          <a:xfrm>
            <a:off x="257622" y="4688533"/>
            <a:ext cx="8568877" cy="0"/>
          </a:xfrm>
          <a:prstGeom prst="line">
            <a:avLst/>
          </a:prstGeom>
          <a:ln w="25400">
            <a:solidFill>
              <a:srgbClr val="1A353E">
                <a:alpha val="68000"/>
              </a:srgb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99E0A09-AEF0-5C18-D5B9-9719E57F3E6E}"/>
              </a:ext>
            </a:extLst>
          </p:cNvPr>
          <p:cNvSpPr txBox="1"/>
          <p:nvPr/>
        </p:nvSpPr>
        <p:spPr>
          <a:xfrm>
            <a:off x="412141" y="3642000"/>
            <a:ext cx="7858911" cy="2970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300" kern="100" dirty="0"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상위</a:t>
            </a:r>
            <a:r>
              <a:rPr lang="en-US" altLang="ko-KR" sz="1300" kern="100" dirty="0"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 </a:t>
            </a:r>
            <a:r>
              <a:rPr lang="ko-KR" altLang="en-US" sz="1300" kern="100" dirty="0"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그룹 </a:t>
            </a:r>
            <a:r>
              <a:rPr lang="en-US" altLang="ko-KR" sz="1300" kern="100" dirty="0"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: </a:t>
            </a:r>
            <a:r>
              <a:rPr lang="ko-KR" altLang="ko-KR" sz="1300" kern="100" dirty="0"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죽전</a:t>
            </a:r>
            <a:r>
              <a:rPr lang="en-US" altLang="ko-KR" sz="1300" kern="100" dirty="0"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1</a:t>
            </a:r>
            <a:r>
              <a:rPr lang="ko-KR" altLang="ko-KR" sz="1300" kern="100" dirty="0"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동</a:t>
            </a:r>
            <a:r>
              <a:rPr lang="en-US" altLang="ko-KR" sz="1300" kern="100" dirty="0"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, </a:t>
            </a:r>
            <a:r>
              <a:rPr lang="ko-KR" altLang="ko-KR" sz="1300" kern="100" dirty="0"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성복동</a:t>
            </a:r>
            <a:r>
              <a:rPr lang="en-US" altLang="ko-KR" sz="1300" kern="100" dirty="0"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, </a:t>
            </a:r>
            <a:r>
              <a:rPr lang="ko-KR" altLang="ko-KR" sz="1300" kern="100" dirty="0" err="1"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모현읍</a:t>
            </a:r>
            <a:r>
              <a:rPr lang="en-US" altLang="ko-KR" sz="1300" kern="100" dirty="0"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, </a:t>
            </a:r>
            <a:r>
              <a:rPr lang="ko-KR" altLang="ko-KR" sz="1300" kern="100" dirty="0"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역삼동</a:t>
            </a:r>
            <a:r>
              <a:rPr lang="en-US" altLang="ko-KR" sz="1300" kern="100" dirty="0"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, </a:t>
            </a:r>
            <a:r>
              <a:rPr lang="ko-KR" altLang="ko-KR" sz="1300" kern="100" dirty="0" err="1"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동천동</a:t>
            </a:r>
            <a:r>
              <a:rPr lang="en-US" altLang="ko-KR" sz="1300" kern="100" dirty="0"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, </a:t>
            </a:r>
            <a:r>
              <a:rPr lang="ko-KR" altLang="ko-KR" sz="1300" kern="100" dirty="0" err="1"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서농동</a:t>
            </a:r>
            <a:r>
              <a:rPr lang="en-US" altLang="ko-KR" sz="1300" kern="100" dirty="0"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, </a:t>
            </a:r>
            <a:r>
              <a:rPr lang="ko-KR" altLang="ko-KR" sz="1300" kern="100" dirty="0" err="1"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구갈동</a:t>
            </a:r>
            <a:r>
              <a:rPr lang="en-US" altLang="ko-KR" sz="1300" kern="100" dirty="0"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, </a:t>
            </a:r>
            <a:r>
              <a:rPr lang="ko-KR" altLang="ko-KR" sz="1300" kern="100" dirty="0"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상현</a:t>
            </a:r>
            <a:r>
              <a:rPr lang="en-US" altLang="ko-KR" sz="1300" kern="100" dirty="0"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1</a:t>
            </a:r>
            <a:r>
              <a:rPr lang="ko-KR" altLang="ko-KR" sz="1300" kern="100" dirty="0"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동</a:t>
            </a:r>
            <a:r>
              <a:rPr lang="en-US" altLang="ko-KR" sz="1300" kern="100" dirty="0"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, </a:t>
            </a:r>
            <a:r>
              <a:rPr lang="ko-KR" altLang="ko-KR" sz="1300" kern="100" dirty="0" err="1"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포곡읍</a:t>
            </a:r>
            <a:r>
              <a:rPr lang="en-US" altLang="ko-KR" sz="1300" kern="100" dirty="0"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, </a:t>
            </a:r>
            <a:r>
              <a:rPr lang="ko-KR" altLang="ko-KR" sz="1300" kern="100" dirty="0"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신봉동</a:t>
            </a:r>
            <a:r>
              <a:rPr lang="en-US" altLang="ko-KR" sz="1300" kern="100" dirty="0"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, </a:t>
            </a:r>
            <a:r>
              <a:rPr lang="ko-KR" altLang="ko-KR" sz="1300" kern="100" dirty="0"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신갈동</a:t>
            </a:r>
            <a:r>
              <a:rPr lang="en-US" altLang="ko-KR" sz="1300" kern="100" dirty="0"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, </a:t>
            </a:r>
            <a:r>
              <a:rPr lang="ko-KR" altLang="ko-KR" sz="1300" kern="100" dirty="0" err="1"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풍덕천</a:t>
            </a:r>
            <a:r>
              <a:rPr lang="en-US" altLang="ko-KR" sz="1300" kern="100" dirty="0"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2</a:t>
            </a:r>
            <a:r>
              <a:rPr lang="ko-KR" altLang="ko-KR" sz="1300" kern="100" dirty="0"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동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567EA1F-1711-78E2-D70F-52FB6E3DED77}"/>
              </a:ext>
            </a:extLst>
          </p:cNvPr>
          <p:cNvSpPr txBox="1"/>
          <p:nvPr/>
        </p:nvSpPr>
        <p:spPr>
          <a:xfrm>
            <a:off x="412141" y="4234645"/>
            <a:ext cx="8002541" cy="2970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1300" kern="100" dirty="0"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중위</a:t>
            </a:r>
            <a:r>
              <a:rPr lang="en-US" altLang="ko-KR" sz="1300" kern="100" dirty="0"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 </a:t>
            </a:r>
            <a:r>
              <a:rPr lang="ko-KR" altLang="en-US" sz="1300" kern="100" dirty="0"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그룹 </a:t>
            </a:r>
            <a:r>
              <a:rPr lang="en-US" altLang="ko-KR" sz="1300" kern="100" dirty="0"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: </a:t>
            </a:r>
            <a:r>
              <a:rPr lang="ko-KR" altLang="ko-KR" sz="1300" kern="100" dirty="0" err="1"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보라동</a:t>
            </a:r>
            <a:r>
              <a:rPr lang="en-US" altLang="ko-KR" sz="1300" kern="100" dirty="0"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, </a:t>
            </a:r>
            <a:r>
              <a:rPr lang="ko-KR" altLang="ko-KR" sz="1300" kern="100" dirty="0" err="1"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유림동</a:t>
            </a:r>
            <a:r>
              <a:rPr lang="en-US" altLang="ko-KR" sz="1300" kern="100" dirty="0"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, </a:t>
            </a:r>
            <a:r>
              <a:rPr lang="ko-KR" altLang="ko-KR" sz="1300" kern="100" dirty="0" err="1"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마북동</a:t>
            </a:r>
            <a:r>
              <a:rPr lang="en-US" altLang="ko-KR" sz="1300" kern="100" dirty="0"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, </a:t>
            </a:r>
            <a:r>
              <a:rPr lang="ko-KR" altLang="ko-KR" sz="1300" kern="100" dirty="0" err="1"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풍덕천</a:t>
            </a:r>
            <a:r>
              <a:rPr lang="en-US" altLang="ko-KR" sz="1300" kern="100" dirty="0"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1</a:t>
            </a:r>
            <a:r>
              <a:rPr lang="ko-KR" altLang="ko-KR" sz="1300" kern="100" dirty="0"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동</a:t>
            </a:r>
            <a:r>
              <a:rPr lang="en-US" altLang="ko-KR" sz="1300" kern="100" dirty="0"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, </a:t>
            </a:r>
            <a:r>
              <a:rPr lang="ko-KR" altLang="ko-KR" sz="1300" kern="100" dirty="0"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구성동</a:t>
            </a:r>
            <a:r>
              <a:rPr lang="en-US" altLang="ko-KR" sz="1300" kern="100" dirty="0"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, </a:t>
            </a:r>
            <a:r>
              <a:rPr lang="ko-KR" altLang="ko-KR" sz="1300" kern="100" dirty="0" err="1"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보정동</a:t>
            </a:r>
            <a:r>
              <a:rPr lang="en-US" altLang="ko-KR" sz="1300" kern="100" dirty="0"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, </a:t>
            </a:r>
            <a:r>
              <a:rPr lang="ko-KR" altLang="ko-KR" sz="1300" kern="100" dirty="0"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양지면</a:t>
            </a:r>
            <a:r>
              <a:rPr lang="en-US" altLang="ko-KR" sz="1300" kern="100" dirty="0"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, </a:t>
            </a:r>
            <a:r>
              <a:rPr lang="ko-KR" altLang="ko-KR" sz="1300" kern="100" dirty="0"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중앙동</a:t>
            </a:r>
            <a:r>
              <a:rPr lang="en-US" altLang="ko-KR" sz="1300" kern="100" dirty="0"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, </a:t>
            </a:r>
            <a:r>
              <a:rPr lang="ko-KR" altLang="ko-KR" sz="1300" kern="100" dirty="0"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동백</a:t>
            </a:r>
            <a:r>
              <a:rPr lang="en-US" altLang="ko-KR" sz="1300" kern="100" dirty="0"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1</a:t>
            </a:r>
            <a:r>
              <a:rPr lang="ko-KR" altLang="ko-KR" sz="1300" kern="100" dirty="0"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동</a:t>
            </a:r>
            <a:r>
              <a:rPr lang="en-US" altLang="ko-KR" sz="1300" kern="100" dirty="0"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, </a:t>
            </a:r>
            <a:r>
              <a:rPr lang="ko-KR" altLang="ko-KR" sz="1300" kern="100" dirty="0"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상현</a:t>
            </a:r>
            <a:r>
              <a:rPr lang="en-US" altLang="ko-KR" sz="1300" kern="100" dirty="0"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2</a:t>
            </a:r>
            <a:r>
              <a:rPr lang="ko-KR" altLang="ko-KR" sz="1300" kern="100" dirty="0"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동</a:t>
            </a:r>
            <a:r>
              <a:rPr lang="en-US" altLang="ko-KR" sz="1300" kern="100" dirty="0"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, </a:t>
            </a:r>
            <a:r>
              <a:rPr lang="ko-KR" altLang="ko-KR" sz="1300" kern="100" dirty="0"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상하동</a:t>
            </a:r>
            <a:r>
              <a:rPr lang="en-US" altLang="ko-KR" sz="1300" kern="100" dirty="0"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, </a:t>
            </a:r>
            <a:r>
              <a:rPr lang="ko-KR" altLang="ko-KR" sz="1300" kern="100" dirty="0"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동백</a:t>
            </a:r>
            <a:r>
              <a:rPr lang="en-US" altLang="ko-KR" sz="1300" kern="100" dirty="0"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2</a:t>
            </a:r>
            <a:r>
              <a:rPr lang="ko-KR" altLang="ko-KR" sz="1300" kern="100" dirty="0"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동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53A0E19-A815-53ED-6254-CB7F808ACBA7}"/>
              </a:ext>
            </a:extLst>
          </p:cNvPr>
          <p:cNvSpPr txBox="1"/>
          <p:nvPr/>
        </p:nvSpPr>
        <p:spPr>
          <a:xfrm>
            <a:off x="417559" y="4820764"/>
            <a:ext cx="8002541" cy="2954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1300" kern="100" dirty="0"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하위</a:t>
            </a:r>
            <a:r>
              <a:rPr lang="en-US" altLang="ko-KR" sz="1300" kern="100" dirty="0"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 </a:t>
            </a:r>
            <a:r>
              <a:rPr lang="ko-KR" altLang="en-US" sz="1300" kern="100" dirty="0"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그룹 </a:t>
            </a:r>
            <a:r>
              <a:rPr lang="en-US" altLang="ko-KR" sz="1300" kern="100" dirty="0"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: </a:t>
            </a:r>
            <a:r>
              <a:rPr lang="ko-KR" altLang="ko-KR" sz="1300" kern="100" dirty="0"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영덕</a:t>
            </a:r>
            <a:r>
              <a:rPr lang="en-US" altLang="ko-KR" sz="1300" kern="100" dirty="0"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1</a:t>
            </a:r>
            <a:r>
              <a:rPr lang="ko-KR" altLang="ko-KR" sz="1300" kern="100" dirty="0"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동</a:t>
            </a:r>
            <a:r>
              <a:rPr lang="en-US" altLang="ko-KR" sz="1300" kern="100" dirty="0"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, </a:t>
            </a:r>
            <a:r>
              <a:rPr lang="ko-KR" altLang="ko-KR" sz="1300" kern="100" dirty="0" err="1"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기흥동</a:t>
            </a:r>
            <a:r>
              <a:rPr lang="en-US" altLang="ko-KR" sz="1300" kern="100" dirty="0"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, </a:t>
            </a:r>
            <a:r>
              <a:rPr lang="ko-KR" altLang="ko-KR" sz="1300" kern="100" dirty="0" err="1"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남사읍</a:t>
            </a:r>
            <a:r>
              <a:rPr lang="en-US" altLang="ko-KR" sz="1300" kern="100" dirty="0"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, </a:t>
            </a:r>
            <a:r>
              <a:rPr lang="ko-KR" altLang="ko-KR" sz="1300" kern="100" dirty="0" err="1"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이동읍</a:t>
            </a:r>
            <a:r>
              <a:rPr lang="en-US" altLang="ko-KR" sz="1300" kern="100" dirty="0"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, </a:t>
            </a:r>
            <a:r>
              <a:rPr lang="ko-KR" altLang="ko-KR" sz="1300" kern="100" dirty="0"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동백</a:t>
            </a:r>
            <a:r>
              <a:rPr lang="en-US" altLang="ko-KR" sz="1300" kern="100" dirty="0"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3</a:t>
            </a:r>
            <a:r>
              <a:rPr lang="ko-KR" altLang="ko-KR" sz="1300" kern="100" dirty="0"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동</a:t>
            </a:r>
            <a:r>
              <a:rPr lang="en-US" altLang="ko-KR" sz="1300" kern="100" dirty="0"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, </a:t>
            </a:r>
            <a:r>
              <a:rPr lang="ko-KR" altLang="ko-KR" sz="1300" kern="100" dirty="0"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죽전</a:t>
            </a:r>
            <a:r>
              <a:rPr lang="en-US" altLang="ko-KR" sz="1300" kern="100" dirty="0"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2</a:t>
            </a:r>
            <a:r>
              <a:rPr lang="ko-KR" altLang="ko-KR" sz="1300" kern="100" dirty="0"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동</a:t>
            </a:r>
            <a:r>
              <a:rPr lang="en-US" altLang="ko-KR" sz="1300" kern="100" dirty="0"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, </a:t>
            </a:r>
            <a:r>
              <a:rPr lang="ko-KR" altLang="ko-KR" sz="1300" kern="100" dirty="0"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영덕</a:t>
            </a:r>
            <a:r>
              <a:rPr lang="en-US" altLang="ko-KR" sz="1300" kern="100" dirty="0"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2</a:t>
            </a:r>
            <a:r>
              <a:rPr lang="ko-KR" altLang="ko-KR" sz="1300" kern="100" dirty="0"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동</a:t>
            </a:r>
            <a:r>
              <a:rPr lang="en-US" altLang="ko-KR" sz="1300" kern="100" dirty="0"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, </a:t>
            </a:r>
            <a:r>
              <a:rPr lang="ko-KR" altLang="ko-KR" sz="1300" kern="100" dirty="0" err="1"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상갈동</a:t>
            </a:r>
            <a:r>
              <a:rPr lang="en-US" altLang="ko-KR" sz="1300" kern="100" dirty="0"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, </a:t>
            </a:r>
            <a:r>
              <a:rPr lang="ko-KR" altLang="ko-KR" sz="1300" kern="100" dirty="0" err="1"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원삼면</a:t>
            </a:r>
            <a:r>
              <a:rPr lang="en-US" altLang="ko-KR" sz="1300" kern="100" dirty="0"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, </a:t>
            </a:r>
            <a:r>
              <a:rPr lang="ko-KR" altLang="ko-KR" sz="1300" kern="100" dirty="0"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백암면</a:t>
            </a:r>
            <a:r>
              <a:rPr lang="en-US" altLang="ko-KR" sz="1300" kern="100" dirty="0"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, </a:t>
            </a:r>
            <a:r>
              <a:rPr lang="ko-KR" altLang="ko-KR" sz="1300" kern="100" dirty="0"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동부동</a:t>
            </a:r>
          </a:p>
        </p:txBody>
      </p:sp>
    </p:spTree>
    <p:extLst>
      <p:ext uri="{BB962C8B-B14F-4D97-AF65-F5344CB8AC3E}">
        <p14:creationId xmlns:p14="http://schemas.microsoft.com/office/powerpoint/2010/main" val="28251673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3F9B0710-FB6B-471B-BD58-66A44FD93825}"/>
              </a:ext>
            </a:extLst>
          </p:cNvPr>
          <p:cNvGrpSpPr/>
          <p:nvPr/>
        </p:nvGrpSpPr>
        <p:grpSpPr>
          <a:xfrm>
            <a:off x="281218" y="2354981"/>
            <a:ext cx="8556162" cy="1886161"/>
            <a:chOff x="342002" y="1981881"/>
            <a:chExt cx="8556162" cy="1886161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790D41FB-E85C-9672-284E-732F286C7E8E}"/>
                </a:ext>
              </a:extLst>
            </p:cNvPr>
            <p:cNvGrpSpPr/>
            <p:nvPr/>
          </p:nvGrpSpPr>
          <p:grpSpPr>
            <a:xfrm>
              <a:off x="342002" y="1981882"/>
              <a:ext cx="2777670" cy="1886160"/>
              <a:chOff x="371930" y="1981881"/>
              <a:chExt cx="2777670" cy="1812403"/>
            </a:xfrm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FA232063-C747-C67C-B9C9-94B97BA0D4E7}"/>
                  </a:ext>
                </a:extLst>
              </p:cNvPr>
              <p:cNvSpPr/>
              <p:nvPr/>
            </p:nvSpPr>
            <p:spPr>
              <a:xfrm>
                <a:off x="371930" y="2159836"/>
                <a:ext cx="2777670" cy="1634448"/>
              </a:xfrm>
              <a:prstGeom prst="rect">
                <a:avLst/>
              </a:prstGeom>
              <a:solidFill>
                <a:schemeClr val="bg1"/>
              </a:solidFill>
              <a:ln w="15875">
                <a:solidFill>
                  <a:srgbClr val="1A353E"/>
                </a:solidFill>
              </a:ln>
              <a:effectLst>
                <a:outerShdw blurRad="50800" dist="38100" dir="2700000" sx="101000" sy="101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>
                    <a:solidFill>
                      <a:schemeClr val="tx1"/>
                    </a:solidFill>
                    <a:latin typeface="티웨이_날다" panose="02000300000000000000" pitchFamily="2" charset="-127"/>
                    <a:ea typeface="티웨이_날다" panose="02000300000000000000" pitchFamily="2" charset="-127"/>
                  </a:rPr>
                  <a:t>데이터에 라벨 </a:t>
                </a:r>
                <a:r>
                  <a:rPr lang="en-US" altLang="ko-KR" sz="1400" dirty="0">
                    <a:solidFill>
                      <a:schemeClr val="tx1"/>
                    </a:solidFill>
                    <a:latin typeface="티웨이_날다" panose="02000300000000000000" pitchFamily="2" charset="-127"/>
                    <a:ea typeface="티웨이_날다" panose="02000300000000000000" pitchFamily="2" charset="-127"/>
                  </a:rPr>
                  <a:t>X</a:t>
                </a:r>
              </a:p>
              <a:p>
                <a:pPr algn="ctr"/>
                <a:r>
                  <a:rPr lang="ko-KR" altLang="en-US" sz="1400" dirty="0">
                    <a:solidFill>
                      <a:srgbClr val="00ABBF"/>
                    </a:solidFill>
                    <a:latin typeface="티웨이_날다" panose="02000300000000000000" pitchFamily="2" charset="-127"/>
                    <a:ea typeface="티웨이_날다" panose="02000300000000000000" pitchFamily="2" charset="-127"/>
                  </a:rPr>
                  <a:t>유사도</a:t>
                </a:r>
                <a:r>
                  <a:rPr lang="ko-KR" altLang="en-US" sz="1400" dirty="0">
                    <a:solidFill>
                      <a:schemeClr val="tx1"/>
                    </a:solidFill>
                    <a:latin typeface="티웨이_날다" panose="02000300000000000000" pitchFamily="2" charset="-127"/>
                    <a:ea typeface="티웨이_날다" panose="02000300000000000000" pitchFamily="2" charset="-127"/>
                  </a:rPr>
                  <a:t>를 바탕으로 개별 데이터를</a:t>
                </a:r>
                <a:endParaRPr lang="en-US" altLang="ko-KR" sz="1400" dirty="0">
                  <a:solidFill>
                    <a:schemeClr val="tx1"/>
                  </a:solidFill>
                  <a:latin typeface="티웨이_날다" panose="02000300000000000000" pitchFamily="2" charset="-127"/>
                  <a:ea typeface="티웨이_날다" panose="02000300000000000000" pitchFamily="2" charset="-127"/>
                </a:endParaRPr>
              </a:p>
              <a:p>
                <a:pPr algn="ctr"/>
                <a:r>
                  <a:rPr lang="ko-KR" altLang="en-US" sz="1400" dirty="0">
                    <a:solidFill>
                      <a:srgbClr val="00ABBF"/>
                    </a:solidFill>
                    <a:latin typeface="티웨이_날다" panose="02000300000000000000" pitchFamily="2" charset="-127"/>
                    <a:ea typeface="티웨이_날다" panose="02000300000000000000" pitchFamily="2" charset="-127"/>
                  </a:rPr>
                  <a:t>그룹에 할당</a:t>
                </a:r>
                <a:r>
                  <a:rPr lang="ko-KR" altLang="en-US" sz="1400" dirty="0">
                    <a:solidFill>
                      <a:schemeClr val="tx1"/>
                    </a:solidFill>
                    <a:latin typeface="티웨이_날다" panose="02000300000000000000" pitchFamily="2" charset="-127"/>
                    <a:ea typeface="티웨이_날다" panose="02000300000000000000" pitchFamily="2" charset="-127"/>
                  </a:rPr>
                  <a:t>하는 </a:t>
                </a:r>
                <a:r>
                  <a:rPr lang="ko-KR" altLang="en-US" sz="1400" dirty="0">
                    <a:solidFill>
                      <a:srgbClr val="00ABBF"/>
                    </a:solidFill>
                    <a:latin typeface="티웨이_날다" panose="02000300000000000000" pitchFamily="2" charset="-127"/>
                    <a:ea typeface="티웨이_날다" panose="02000300000000000000" pitchFamily="2" charset="-127"/>
                  </a:rPr>
                  <a:t>비지도 학습</a:t>
                </a:r>
              </a:p>
            </p:txBody>
          </p:sp>
          <p:sp>
            <p:nvSpPr>
              <p:cNvPr id="8" name="사각형: 둥근 모서리 7">
                <a:extLst>
                  <a:ext uri="{FF2B5EF4-FFF2-40B4-BE49-F238E27FC236}">
                    <a16:creationId xmlns:a16="http://schemas.microsoft.com/office/drawing/2014/main" id="{760BDA36-D750-F56C-0E51-3393C0288616}"/>
                  </a:ext>
                </a:extLst>
              </p:cNvPr>
              <p:cNvSpPr/>
              <p:nvPr/>
            </p:nvSpPr>
            <p:spPr>
              <a:xfrm>
                <a:off x="595086" y="1981881"/>
                <a:ext cx="2331358" cy="355911"/>
              </a:xfrm>
              <a:prstGeom prst="roundRect">
                <a:avLst>
                  <a:gd name="adj" fmla="val 50000"/>
                </a:avLst>
              </a:prstGeom>
              <a:solidFill>
                <a:srgbClr val="1A353E"/>
              </a:solidFill>
              <a:ln>
                <a:solidFill>
                  <a:srgbClr val="1A353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dirty="0">
                    <a:solidFill>
                      <a:schemeClr val="bg1"/>
                    </a:solidFill>
                    <a:latin typeface="티웨이_날다" panose="02000300000000000000" pitchFamily="2" charset="-127"/>
                    <a:ea typeface="티웨이_날다" panose="02000300000000000000" pitchFamily="2" charset="-127"/>
                  </a:rPr>
                  <a:t>비지도 학습 알고리즘</a:t>
                </a:r>
              </a:p>
            </p:txBody>
          </p:sp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F5C91958-E20D-8871-642E-BAFA64446129}"/>
                </a:ext>
              </a:extLst>
            </p:cNvPr>
            <p:cNvGrpSpPr/>
            <p:nvPr/>
          </p:nvGrpSpPr>
          <p:grpSpPr>
            <a:xfrm>
              <a:off x="3231249" y="1981882"/>
              <a:ext cx="2777669" cy="1878917"/>
              <a:chOff x="3449303" y="1981881"/>
              <a:chExt cx="2777669" cy="1878917"/>
            </a:xfrm>
          </p:grpSpPr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5A873960-1DA6-AB48-F095-8A3AF04FDEF3}"/>
                  </a:ext>
                </a:extLst>
              </p:cNvPr>
              <p:cNvSpPr/>
              <p:nvPr/>
            </p:nvSpPr>
            <p:spPr>
              <a:xfrm>
                <a:off x="3449303" y="2159835"/>
                <a:ext cx="2777669" cy="1700963"/>
              </a:xfrm>
              <a:prstGeom prst="rect">
                <a:avLst/>
              </a:prstGeom>
              <a:solidFill>
                <a:schemeClr val="bg1"/>
              </a:solidFill>
              <a:ln w="15875">
                <a:solidFill>
                  <a:srgbClr val="1A353E"/>
                </a:solidFill>
              </a:ln>
              <a:effectLst>
                <a:outerShdw blurRad="50800" dist="38100" dir="2700000" sx="101000" sy="101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>
                    <a:solidFill>
                      <a:schemeClr val="tx1"/>
                    </a:solidFill>
                    <a:latin typeface="티웨이_날다" panose="02000300000000000000" pitchFamily="2" charset="-127"/>
                    <a:ea typeface="티웨이_날다" panose="02000300000000000000" pitchFamily="2" charset="-127"/>
                  </a:rPr>
                  <a:t>사전에 </a:t>
                </a:r>
                <a:endParaRPr lang="en-US" altLang="ko-KR" sz="1400" dirty="0">
                  <a:solidFill>
                    <a:schemeClr val="tx1"/>
                  </a:solidFill>
                  <a:latin typeface="티웨이_날다" panose="02000300000000000000" pitchFamily="2" charset="-127"/>
                  <a:ea typeface="티웨이_날다" panose="02000300000000000000" pitchFamily="2" charset="-127"/>
                </a:endParaRPr>
              </a:p>
              <a:p>
                <a:pPr algn="ctr"/>
                <a:r>
                  <a:rPr lang="ko-KR" altLang="en-US" sz="1400" dirty="0">
                    <a:solidFill>
                      <a:srgbClr val="00ABBF"/>
                    </a:solidFill>
                    <a:latin typeface="티웨이_날다" panose="02000300000000000000" pitchFamily="2" charset="-127"/>
                    <a:ea typeface="티웨이_날다" panose="02000300000000000000" pitchFamily="2" charset="-127"/>
                  </a:rPr>
                  <a:t>클러스터 개수</a:t>
                </a:r>
                <a:r>
                  <a:rPr lang="ko-KR" altLang="en-US" sz="1400" dirty="0">
                    <a:solidFill>
                      <a:schemeClr val="tx1"/>
                    </a:solidFill>
                    <a:latin typeface="티웨이_날다" panose="02000300000000000000" pitchFamily="2" charset="-127"/>
                    <a:ea typeface="티웨이_날다" panose="02000300000000000000" pitchFamily="2" charset="-127"/>
                  </a:rPr>
                  <a:t>와</a:t>
                </a:r>
                <a:endParaRPr lang="en-US" altLang="ko-KR" sz="1400" dirty="0">
                  <a:solidFill>
                    <a:schemeClr val="tx1"/>
                  </a:solidFill>
                  <a:latin typeface="티웨이_날다" panose="02000300000000000000" pitchFamily="2" charset="-127"/>
                  <a:ea typeface="티웨이_날다" panose="02000300000000000000" pitchFamily="2" charset="-127"/>
                </a:endParaRPr>
              </a:p>
              <a:p>
                <a:pPr algn="ctr"/>
                <a:r>
                  <a:rPr lang="ko-KR" altLang="en-US" sz="1400" dirty="0">
                    <a:solidFill>
                      <a:schemeClr val="tx1"/>
                    </a:solidFill>
                    <a:latin typeface="티웨이_날다" panose="02000300000000000000" pitchFamily="2" charset="-127"/>
                    <a:ea typeface="티웨이_날다" panose="02000300000000000000" pitchFamily="2" charset="-127"/>
                  </a:rPr>
                  <a:t>각 그룹의 </a:t>
                </a:r>
                <a:r>
                  <a:rPr lang="ko-KR" altLang="en-US" sz="1400" dirty="0">
                    <a:solidFill>
                      <a:srgbClr val="00ABBF"/>
                    </a:solidFill>
                    <a:latin typeface="티웨이_날다" panose="02000300000000000000" pitchFamily="2" charset="-127"/>
                    <a:ea typeface="티웨이_날다" panose="02000300000000000000" pitchFamily="2" charset="-127"/>
                  </a:rPr>
                  <a:t>초기 중심점</a:t>
                </a:r>
                <a:r>
                  <a:rPr lang="ko-KR" altLang="en-US" sz="1400" dirty="0">
                    <a:solidFill>
                      <a:schemeClr val="tx1"/>
                    </a:solidFill>
                    <a:latin typeface="티웨이_날다" panose="02000300000000000000" pitchFamily="2" charset="-127"/>
                    <a:ea typeface="티웨이_날다" panose="02000300000000000000" pitchFamily="2" charset="-127"/>
                  </a:rPr>
                  <a:t> 지정</a:t>
                </a:r>
              </a:p>
            </p:txBody>
          </p:sp>
          <p:sp>
            <p:nvSpPr>
              <p:cNvPr id="9" name="사각형: 둥근 모서리 8">
                <a:extLst>
                  <a:ext uri="{FF2B5EF4-FFF2-40B4-BE49-F238E27FC236}">
                    <a16:creationId xmlns:a16="http://schemas.microsoft.com/office/drawing/2014/main" id="{B2A22D2F-8C1D-0FEB-96E7-E9950AB03090}"/>
                  </a:ext>
                </a:extLst>
              </p:cNvPr>
              <p:cNvSpPr/>
              <p:nvPr/>
            </p:nvSpPr>
            <p:spPr>
              <a:xfrm>
                <a:off x="3672459" y="1981881"/>
                <a:ext cx="2331358" cy="355911"/>
              </a:xfrm>
              <a:prstGeom prst="roundRect">
                <a:avLst>
                  <a:gd name="adj" fmla="val 50000"/>
                </a:avLst>
              </a:prstGeom>
              <a:solidFill>
                <a:srgbClr val="1A353E"/>
              </a:solidFill>
              <a:ln>
                <a:solidFill>
                  <a:srgbClr val="1A353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dirty="0">
                    <a:solidFill>
                      <a:schemeClr val="bg1"/>
                    </a:solidFill>
                    <a:latin typeface="티웨이_날다" panose="02000300000000000000" pitchFamily="2" charset="-127"/>
                    <a:ea typeface="티웨이_날다" panose="02000300000000000000" pitchFamily="2" charset="-127"/>
                  </a:rPr>
                  <a:t>자동 그룹화 </a:t>
                </a:r>
                <a:r>
                  <a:rPr lang="en-US" altLang="ko-KR" sz="1600" dirty="0">
                    <a:solidFill>
                      <a:schemeClr val="bg1"/>
                    </a:solidFill>
                    <a:latin typeface="티웨이_날다" panose="02000300000000000000" pitchFamily="2" charset="-127"/>
                    <a:ea typeface="티웨이_날다" panose="02000300000000000000" pitchFamily="2" charset="-127"/>
                  </a:rPr>
                  <a:t>X</a:t>
                </a:r>
                <a:endParaRPr lang="ko-KR" altLang="en-US" sz="1600" dirty="0">
                  <a:solidFill>
                    <a:schemeClr val="bg1"/>
                  </a:solidFill>
                  <a:latin typeface="티웨이_날다" panose="02000300000000000000" pitchFamily="2" charset="-127"/>
                  <a:ea typeface="티웨이_날다" panose="02000300000000000000" pitchFamily="2" charset="-127"/>
                </a:endParaRPr>
              </a:p>
            </p:txBody>
          </p:sp>
        </p:grp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717BA311-D42A-3134-A343-03634E47E1A2}"/>
                </a:ext>
              </a:extLst>
            </p:cNvPr>
            <p:cNvGrpSpPr/>
            <p:nvPr/>
          </p:nvGrpSpPr>
          <p:grpSpPr>
            <a:xfrm>
              <a:off x="6120495" y="1981881"/>
              <a:ext cx="2777669" cy="1878918"/>
              <a:chOff x="4087169" y="4259761"/>
              <a:chExt cx="2777669" cy="1878918"/>
            </a:xfrm>
          </p:grpSpPr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0693156E-3516-37A4-D5D8-4EDFEDB59337}"/>
                  </a:ext>
                </a:extLst>
              </p:cNvPr>
              <p:cNvSpPr/>
              <p:nvPr/>
            </p:nvSpPr>
            <p:spPr>
              <a:xfrm>
                <a:off x="4087169" y="4437716"/>
                <a:ext cx="2777669" cy="1700963"/>
              </a:xfrm>
              <a:prstGeom prst="rect">
                <a:avLst/>
              </a:prstGeom>
              <a:solidFill>
                <a:schemeClr val="bg1"/>
              </a:solidFill>
              <a:ln w="15875">
                <a:solidFill>
                  <a:srgbClr val="1A353E"/>
                </a:solidFill>
              </a:ln>
              <a:effectLst>
                <a:outerShdw blurRad="50800" dist="38100" dir="2700000" sx="101000" sy="101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>
                    <a:solidFill>
                      <a:schemeClr val="tx1"/>
                    </a:solidFill>
                    <a:latin typeface="티웨이_날다" panose="02000300000000000000" pitchFamily="2" charset="-127"/>
                    <a:ea typeface="티웨이_날다" panose="02000300000000000000" pitchFamily="2" charset="-127"/>
                  </a:rPr>
                  <a:t>그룹의 중심점과 </a:t>
                </a:r>
                <a:endParaRPr lang="en-US" altLang="ko-KR" sz="1400" dirty="0">
                  <a:solidFill>
                    <a:schemeClr val="tx1"/>
                  </a:solidFill>
                  <a:latin typeface="티웨이_날다" panose="02000300000000000000" pitchFamily="2" charset="-127"/>
                  <a:ea typeface="티웨이_날다" panose="02000300000000000000" pitchFamily="2" charset="-127"/>
                </a:endParaRPr>
              </a:p>
              <a:p>
                <a:pPr algn="ctr"/>
                <a:r>
                  <a:rPr lang="ko-KR" altLang="en-US" sz="1400" dirty="0">
                    <a:solidFill>
                      <a:srgbClr val="00ABBF"/>
                    </a:solidFill>
                    <a:latin typeface="티웨이_날다" panose="02000300000000000000" pitchFamily="2" charset="-127"/>
                    <a:ea typeface="티웨이_날다" panose="02000300000000000000" pitchFamily="2" charset="-127"/>
                  </a:rPr>
                  <a:t>같은 그룹으로 할당</a:t>
                </a:r>
                <a:r>
                  <a:rPr lang="ko-KR" altLang="en-US" sz="1400" dirty="0">
                    <a:solidFill>
                      <a:schemeClr val="tx1"/>
                    </a:solidFill>
                    <a:latin typeface="티웨이_날다" panose="02000300000000000000" pitchFamily="2" charset="-127"/>
                    <a:ea typeface="티웨이_날다" panose="02000300000000000000" pitchFamily="2" charset="-127"/>
                  </a:rPr>
                  <a:t> 및</a:t>
                </a:r>
                <a:endParaRPr lang="en-US" altLang="ko-KR" sz="1400" dirty="0">
                  <a:solidFill>
                    <a:schemeClr val="tx1"/>
                  </a:solidFill>
                  <a:latin typeface="티웨이_날다" panose="02000300000000000000" pitchFamily="2" charset="-127"/>
                  <a:ea typeface="티웨이_날다" panose="02000300000000000000" pitchFamily="2" charset="-127"/>
                </a:endParaRPr>
              </a:p>
              <a:p>
                <a:pPr algn="ctr"/>
                <a:r>
                  <a:rPr lang="ko-KR" altLang="en-US" sz="1400" dirty="0">
                    <a:solidFill>
                      <a:schemeClr val="tx1"/>
                    </a:solidFill>
                    <a:latin typeface="티웨이_날다" panose="02000300000000000000" pitchFamily="2" charset="-127"/>
                    <a:ea typeface="티웨이_날다" panose="02000300000000000000" pitchFamily="2" charset="-127"/>
                  </a:rPr>
                  <a:t>해당 작업 </a:t>
                </a:r>
                <a:r>
                  <a:rPr lang="ko-KR" altLang="en-US" sz="1400" dirty="0">
                    <a:solidFill>
                      <a:srgbClr val="00ABBF"/>
                    </a:solidFill>
                    <a:latin typeface="티웨이_날다" panose="02000300000000000000" pitchFamily="2" charset="-127"/>
                    <a:ea typeface="티웨이_날다" panose="02000300000000000000" pitchFamily="2" charset="-127"/>
                  </a:rPr>
                  <a:t>반복</a:t>
                </a:r>
              </a:p>
            </p:txBody>
          </p:sp>
          <p:sp>
            <p:nvSpPr>
              <p:cNvPr id="12" name="사각형: 둥근 모서리 11">
                <a:extLst>
                  <a:ext uri="{FF2B5EF4-FFF2-40B4-BE49-F238E27FC236}">
                    <a16:creationId xmlns:a16="http://schemas.microsoft.com/office/drawing/2014/main" id="{23FBA3A1-2131-C483-E3B2-9DD7A78703AF}"/>
                  </a:ext>
                </a:extLst>
              </p:cNvPr>
              <p:cNvSpPr/>
              <p:nvPr/>
            </p:nvSpPr>
            <p:spPr>
              <a:xfrm>
                <a:off x="4310325" y="4259761"/>
                <a:ext cx="2331358" cy="355911"/>
              </a:xfrm>
              <a:prstGeom prst="roundRect">
                <a:avLst>
                  <a:gd name="adj" fmla="val 50000"/>
                </a:avLst>
              </a:prstGeom>
              <a:solidFill>
                <a:srgbClr val="1A353E"/>
              </a:solidFill>
              <a:ln>
                <a:solidFill>
                  <a:srgbClr val="1A353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dirty="0">
                    <a:solidFill>
                      <a:schemeClr val="bg1"/>
                    </a:solidFill>
                    <a:latin typeface="티웨이_날다" panose="02000300000000000000" pitchFamily="2" charset="-127"/>
                    <a:ea typeface="티웨이_날다" panose="02000300000000000000" pitchFamily="2" charset="-127"/>
                  </a:rPr>
                  <a:t>그룹 할당 알고리즘</a:t>
                </a:r>
              </a:p>
            </p:txBody>
          </p:sp>
        </p:grp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6E9337CD-2E30-937D-0723-ACF8738B6833}"/>
              </a:ext>
            </a:extLst>
          </p:cNvPr>
          <p:cNvSpPr/>
          <p:nvPr/>
        </p:nvSpPr>
        <p:spPr>
          <a:xfrm>
            <a:off x="-201169" y="-210172"/>
            <a:ext cx="9546336" cy="604315"/>
          </a:xfrm>
          <a:prstGeom prst="rect">
            <a:avLst/>
          </a:prstGeom>
          <a:solidFill>
            <a:srgbClr val="31C7BB">
              <a:alpha val="75000"/>
            </a:srgbClr>
          </a:solidFill>
          <a:ln w="31750">
            <a:solidFill>
              <a:srgbClr val="1A35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DBDF96F-7CC6-FC36-8135-4544BC9969C8}"/>
              </a:ext>
            </a:extLst>
          </p:cNvPr>
          <p:cNvSpPr txBox="1"/>
          <p:nvPr/>
        </p:nvSpPr>
        <p:spPr>
          <a:xfrm>
            <a:off x="5321300" y="-19111"/>
            <a:ext cx="3822700" cy="340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분석 배경 </a:t>
            </a:r>
            <a:r>
              <a:rPr lang="en-US" altLang="ko-KR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|</a:t>
            </a:r>
            <a:r>
              <a:rPr lang="en-US" altLang="ko-KR" sz="10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ko-KR" altLang="en-US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분석 방법 및 배경 </a:t>
            </a:r>
            <a:r>
              <a:rPr lang="en-US" altLang="ko-KR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| </a:t>
            </a:r>
            <a:r>
              <a:rPr lang="ko-KR" altLang="en-US" sz="12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분석 내용</a:t>
            </a:r>
            <a:r>
              <a:rPr lang="ko-KR" altLang="en-US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| </a:t>
            </a:r>
            <a:r>
              <a:rPr lang="ko-KR" altLang="en-US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분석결과 활용 </a:t>
            </a:r>
            <a:r>
              <a:rPr lang="en-US" altLang="ko-KR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| </a:t>
            </a:r>
            <a:r>
              <a:rPr lang="ko-KR" altLang="en-US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부록</a:t>
            </a:r>
            <a:endParaRPr lang="ko-KR" altLang="en-US" sz="1000" dirty="0">
              <a:solidFill>
                <a:schemeClr val="bg1"/>
              </a:solidFill>
              <a:latin typeface="티웨이_날다" panose="02000300000000000000" pitchFamily="2" charset="-127"/>
              <a:ea typeface="티웨이_날다" panose="02000300000000000000" pitchFamily="2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6686132-89AE-7409-49C5-252AF546FCEB}"/>
              </a:ext>
            </a:extLst>
          </p:cNvPr>
          <p:cNvSpPr/>
          <p:nvPr/>
        </p:nvSpPr>
        <p:spPr>
          <a:xfrm>
            <a:off x="-280416" y="5341703"/>
            <a:ext cx="9546336" cy="522649"/>
          </a:xfrm>
          <a:prstGeom prst="rect">
            <a:avLst/>
          </a:prstGeom>
          <a:solidFill>
            <a:srgbClr val="31C7BB">
              <a:alpha val="75000"/>
            </a:srgbClr>
          </a:solidFill>
          <a:ln w="31750">
            <a:solidFill>
              <a:srgbClr val="1A35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735AEF2-A7AD-5661-495B-6EAC8122531A}"/>
              </a:ext>
            </a:extLst>
          </p:cNvPr>
          <p:cNvSpPr txBox="1"/>
          <p:nvPr/>
        </p:nvSpPr>
        <p:spPr>
          <a:xfrm>
            <a:off x="6163564" y="5364141"/>
            <a:ext cx="2980436" cy="278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9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# </a:t>
            </a:r>
            <a:r>
              <a:rPr lang="ko-KR" altLang="en-US" sz="9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용인시 전기차 </a:t>
            </a:r>
            <a:r>
              <a:rPr lang="ko-KR" altLang="en-US" sz="9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완속</a:t>
            </a:r>
            <a:r>
              <a:rPr lang="ko-KR" altLang="en-US" sz="9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 충전소</a:t>
            </a:r>
            <a:r>
              <a:rPr lang="en-US" altLang="ko-KR" sz="9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ko-KR" altLang="en-US" sz="9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입지 선정 모델 개발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4331021-18F6-DF80-6AE3-F1BD8FA41669}"/>
              </a:ext>
            </a:extLst>
          </p:cNvPr>
          <p:cNvSpPr txBox="1"/>
          <p:nvPr/>
        </p:nvSpPr>
        <p:spPr>
          <a:xfrm>
            <a:off x="188682" y="656639"/>
            <a:ext cx="4883562" cy="5893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rgbClr val="1A353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#</a:t>
            </a:r>
            <a:r>
              <a:rPr lang="ko-KR" altLang="en-US" sz="2400" b="1" dirty="0">
                <a:solidFill>
                  <a:srgbClr val="1A353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 활용 모델 </a:t>
            </a:r>
            <a:r>
              <a:rPr lang="en-US" altLang="ko-KR" sz="2400" b="1" dirty="0">
                <a:solidFill>
                  <a:srgbClr val="1A353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: K –</a:t>
            </a:r>
            <a:r>
              <a:rPr lang="ko-KR" altLang="en-US" sz="2400" b="1" dirty="0">
                <a:solidFill>
                  <a:srgbClr val="1A353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 평균 알고리즘 모델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8A09DBD-E004-E4C5-BB5B-82FB12DE0B24}"/>
              </a:ext>
            </a:extLst>
          </p:cNvPr>
          <p:cNvSpPr txBox="1"/>
          <p:nvPr/>
        </p:nvSpPr>
        <p:spPr>
          <a:xfrm>
            <a:off x="188682" y="1793679"/>
            <a:ext cx="32049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rgbClr val="1A353E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※ K –</a:t>
            </a:r>
            <a:r>
              <a:rPr lang="ko-KR" altLang="en-US" sz="1800" dirty="0">
                <a:solidFill>
                  <a:srgbClr val="1A353E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 평균 알고리즘 모델이란</a:t>
            </a:r>
            <a:r>
              <a:rPr lang="en-US" altLang="ko-KR" sz="1800" dirty="0">
                <a:solidFill>
                  <a:srgbClr val="1A353E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461355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3F9B0710-FB6B-471B-BD58-66A44FD93825}"/>
              </a:ext>
            </a:extLst>
          </p:cNvPr>
          <p:cNvGrpSpPr/>
          <p:nvPr/>
        </p:nvGrpSpPr>
        <p:grpSpPr>
          <a:xfrm>
            <a:off x="496208" y="2329024"/>
            <a:ext cx="8151582" cy="1929686"/>
            <a:chOff x="342002" y="1938356"/>
            <a:chExt cx="8151582" cy="1929686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790D41FB-E85C-9672-284E-732F286C7E8E}"/>
                </a:ext>
              </a:extLst>
            </p:cNvPr>
            <p:cNvGrpSpPr/>
            <p:nvPr/>
          </p:nvGrpSpPr>
          <p:grpSpPr>
            <a:xfrm>
              <a:off x="342002" y="1981882"/>
              <a:ext cx="2777670" cy="1886160"/>
              <a:chOff x="371930" y="1981881"/>
              <a:chExt cx="2777670" cy="1812403"/>
            </a:xfrm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FA232063-C747-C67C-B9C9-94B97BA0D4E7}"/>
                  </a:ext>
                </a:extLst>
              </p:cNvPr>
              <p:cNvSpPr/>
              <p:nvPr/>
            </p:nvSpPr>
            <p:spPr>
              <a:xfrm>
                <a:off x="371930" y="2159836"/>
                <a:ext cx="2777670" cy="1634448"/>
              </a:xfrm>
              <a:prstGeom prst="rect">
                <a:avLst/>
              </a:prstGeom>
              <a:solidFill>
                <a:schemeClr val="bg1"/>
              </a:solidFill>
              <a:ln w="15875">
                <a:solidFill>
                  <a:srgbClr val="1A353E"/>
                </a:solidFill>
              </a:ln>
              <a:effectLst>
                <a:outerShdw blurRad="50800" dist="38100" dir="2700000" sx="101000" sy="101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>
                    <a:solidFill>
                      <a:srgbClr val="00ABBF"/>
                    </a:solidFill>
                    <a:latin typeface="티웨이_날다" panose="02000300000000000000" pitchFamily="2" charset="-127"/>
                    <a:ea typeface="티웨이_날다" panose="02000300000000000000" pitchFamily="2" charset="-127"/>
                  </a:rPr>
                  <a:t>행정동 별</a:t>
                </a:r>
                <a:r>
                  <a:rPr lang="ko-KR" altLang="en-US" sz="1400" dirty="0">
                    <a:solidFill>
                      <a:schemeClr val="tx1"/>
                    </a:solidFill>
                    <a:latin typeface="티웨이_날다" panose="02000300000000000000" pitchFamily="2" charset="-127"/>
                    <a:ea typeface="티웨이_날다" panose="02000300000000000000" pitchFamily="2" charset="-127"/>
                  </a:rPr>
                  <a:t>로 클러스터를 나누어</a:t>
                </a:r>
                <a:endParaRPr lang="en-US" altLang="ko-KR" sz="1400" dirty="0">
                  <a:solidFill>
                    <a:schemeClr val="tx1"/>
                  </a:solidFill>
                  <a:latin typeface="티웨이_날다" panose="02000300000000000000" pitchFamily="2" charset="-127"/>
                  <a:ea typeface="티웨이_날다" panose="02000300000000000000" pitchFamily="2" charset="-127"/>
                </a:endParaRPr>
              </a:p>
              <a:p>
                <a:pPr algn="ctr"/>
                <a:r>
                  <a:rPr lang="ko-KR" altLang="en-US" sz="1400" dirty="0">
                    <a:solidFill>
                      <a:schemeClr val="tx1"/>
                    </a:solidFill>
                    <a:latin typeface="티웨이_날다" panose="02000300000000000000" pitchFamily="2" charset="-127"/>
                    <a:ea typeface="티웨이_날다" panose="02000300000000000000" pitchFamily="2" charset="-127"/>
                  </a:rPr>
                  <a:t>알고리즘이 선별한 </a:t>
                </a:r>
                <a:r>
                  <a:rPr lang="ko-KR" altLang="en-US" sz="1400" dirty="0">
                    <a:solidFill>
                      <a:srgbClr val="00ABBF"/>
                    </a:solidFill>
                    <a:latin typeface="티웨이_날다" panose="02000300000000000000" pitchFamily="2" charset="-127"/>
                    <a:ea typeface="티웨이_날다" panose="02000300000000000000" pitchFamily="2" charset="-127"/>
                  </a:rPr>
                  <a:t>중심점</a:t>
                </a:r>
                <a:r>
                  <a:rPr lang="ko-KR" altLang="en-US" sz="1400" dirty="0">
                    <a:solidFill>
                      <a:schemeClr val="tx1"/>
                    </a:solidFill>
                    <a:latin typeface="티웨이_날다" panose="02000300000000000000" pitchFamily="2" charset="-127"/>
                    <a:ea typeface="티웨이_날다" panose="02000300000000000000" pitchFamily="2" charset="-127"/>
                  </a:rPr>
                  <a:t>을</a:t>
                </a:r>
                <a:endParaRPr lang="en-US" altLang="ko-KR" sz="1400" dirty="0">
                  <a:solidFill>
                    <a:schemeClr val="tx1"/>
                  </a:solidFill>
                  <a:latin typeface="티웨이_날다" panose="02000300000000000000" pitchFamily="2" charset="-127"/>
                  <a:ea typeface="티웨이_날다" panose="02000300000000000000" pitchFamily="2" charset="-127"/>
                </a:endParaRPr>
              </a:p>
              <a:p>
                <a:pPr algn="ctr"/>
                <a:r>
                  <a:rPr lang="ko-KR" altLang="en-US" sz="1400" dirty="0">
                    <a:solidFill>
                      <a:schemeClr val="tx1"/>
                    </a:solidFill>
                    <a:latin typeface="티웨이_날다" panose="02000300000000000000" pitchFamily="2" charset="-127"/>
                    <a:ea typeface="티웨이_날다" panose="02000300000000000000" pitchFamily="2" charset="-127"/>
                  </a:rPr>
                  <a:t>바탕으로 입지 선정을 하고자 함</a:t>
                </a:r>
              </a:p>
            </p:txBody>
          </p:sp>
          <p:sp>
            <p:nvSpPr>
              <p:cNvPr id="8" name="사각형: 둥근 모서리 7">
                <a:extLst>
                  <a:ext uri="{FF2B5EF4-FFF2-40B4-BE49-F238E27FC236}">
                    <a16:creationId xmlns:a16="http://schemas.microsoft.com/office/drawing/2014/main" id="{760BDA36-D750-F56C-0E51-3393C0288616}"/>
                  </a:ext>
                </a:extLst>
              </p:cNvPr>
              <p:cNvSpPr/>
              <p:nvPr/>
            </p:nvSpPr>
            <p:spPr>
              <a:xfrm>
                <a:off x="595086" y="1981881"/>
                <a:ext cx="2331358" cy="355911"/>
              </a:xfrm>
              <a:prstGeom prst="roundRect">
                <a:avLst>
                  <a:gd name="adj" fmla="val 50000"/>
                </a:avLst>
              </a:prstGeom>
              <a:solidFill>
                <a:srgbClr val="1A353E"/>
              </a:solidFill>
              <a:ln>
                <a:solidFill>
                  <a:srgbClr val="1A353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dirty="0">
                    <a:solidFill>
                      <a:schemeClr val="bg1"/>
                    </a:solidFill>
                    <a:latin typeface="티웨이_날다" panose="02000300000000000000" pitchFamily="2" charset="-127"/>
                    <a:ea typeface="티웨이_날다" panose="02000300000000000000" pitchFamily="2" charset="-127"/>
                  </a:rPr>
                  <a:t>선정 이유</a:t>
                </a:r>
              </a:p>
            </p:txBody>
          </p:sp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F5C91958-E20D-8871-642E-BAFA64446129}"/>
                </a:ext>
              </a:extLst>
            </p:cNvPr>
            <p:cNvGrpSpPr/>
            <p:nvPr/>
          </p:nvGrpSpPr>
          <p:grpSpPr>
            <a:xfrm>
              <a:off x="3231249" y="1938356"/>
              <a:ext cx="5262335" cy="1922443"/>
              <a:chOff x="3449303" y="1938355"/>
              <a:chExt cx="5262335" cy="1922443"/>
            </a:xfrm>
          </p:grpSpPr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5A873960-1DA6-AB48-F095-8A3AF04FDEF3}"/>
                  </a:ext>
                </a:extLst>
              </p:cNvPr>
              <p:cNvSpPr/>
              <p:nvPr/>
            </p:nvSpPr>
            <p:spPr>
              <a:xfrm>
                <a:off x="3449303" y="2159835"/>
                <a:ext cx="5262335" cy="1700963"/>
              </a:xfrm>
              <a:prstGeom prst="rect">
                <a:avLst/>
              </a:prstGeom>
              <a:solidFill>
                <a:schemeClr val="bg1"/>
              </a:solidFill>
              <a:ln w="15875">
                <a:solidFill>
                  <a:srgbClr val="1A353E"/>
                </a:solidFill>
              </a:ln>
              <a:effectLst>
                <a:outerShdw blurRad="50800" dist="38100" dir="2700000" sx="101000" sy="101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 err="1">
                    <a:solidFill>
                      <a:schemeClr val="tx1"/>
                    </a:solidFill>
                    <a:latin typeface="티웨이_날다" panose="02000300000000000000" pitchFamily="2" charset="-127"/>
                    <a:ea typeface="티웨이_날다" panose="02000300000000000000" pitchFamily="2" charset="-127"/>
                  </a:rPr>
                  <a:t>행정동별로</a:t>
                </a:r>
                <a:r>
                  <a:rPr lang="ko-KR" altLang="en-US" sz="1400" dirty="0">
                    <a:solidFill>
                      <a:schemeClr val="tx1"/>
                    </a:solidFill>
                    <a:latin typeface="티웨이_날다" panose="02000300000000000000" pitchFamily="2" charset="-127"/>
                    <a:ea typeface="티웨이_날다" panose="02000300000000000000" pitchFamily="2" charset="-127"/>
                  </a:rPr>
                  <a:t> </a:t>
                </a:r>
                <a:r>
                  <a:rPr lang="en-US" altLang="ko-KR" sz="1400" dirty="0" err="1">
                    <a:solidFill>
                      <a:srgbClr val="00ABBF"/>
                    </a:solidFill>
                    <a:latin typeface="티웨이_날다" panose="02000300000000000000" pitchFamily="2" charset="-127"/>
                    <a:ea typeface="티웨이_날다" panose="02000300000000000000" pitchFamily="2" charset="-127"/>
                  </a:rPr>
                  <a:t>count_cust</a:t>
                </a:r>
                <a:r>
                  <a:rPr lang="en-US" altLang="ko-KR" sz="1400" dirty="0">
                    <a:solidFill>
                      <a:srgbClr val="00ABBF"/>
                    </a:solidFill>
                    <a:latin typeface="티웨이_날다" panose="02000300000000000000" pitchFamily="2" charset="-127"/>
                    <a:ea typeface="티웨이_날다" panose="02000300000000000000" pitchFamily="2" charset="-127"/>
                  </a:rPr>
                  <a:t> </a:t>
                </a:r>
                <a:r>
                  <a:rPr lang="ko-KR" altLang="en-US" sz="1400" dirty="0">
                    <a:solidFill>
                      <a:srgbClr val="00ABBF"/>
                    </a:solidFill>
                    <a:latin typeface="티웨이_날다" panose="02000300000000000000" pitchFamily="2" charset="-127"/>
                    <a:ea typeface="티웨이_날다" panose="02000300000000000000" pitchFamily="2" charset="-127"/>
                  </a:rPr>
                  <a:t>크기</a:t>
                </a:r>
                <a:r>
                  <a:rPr lang="ko-KR" altLang="en-US" sz="1400" dirty="0">
                    <a:solidFill>
                      <a:schemeClr val="tx1"/>
                    </a:solidFill>
                    <a:latin typeface="티웨이_날다" panose="02000300000000000000" pitchFamily="2" charset="-127"/>
                    <a:ea typeface="티웨이_날다" panose="02000300000000000000" pitchFamily="2" charset="-127"/>
                  </a:rPr>
                  <a:t>에 따라</a:t>
                </a:r>
                <a:br>
                  <a:rPr lang="en-US" altLang="ko-KR" sz="1400" dirty="0">
                    <a:solidFill>
                      <a:schemeClr val="tx1"/>
                    </a:solidFill>
                    <a:latin typeface="티웨이_날다" panose="02000300000000000000" pitchFamily="2" charset="-127"/>
                    <a:ea typeface="티웨이_날다" panose="02000300000000000000" pitchFamily="2" charset="-127"/>
                  </a:rPr>
                </a:br>
                <a:r>
                  <a:rPr lang="ko-KR" altLang="en-US" sz="1400" dirty="0">
                    <a:solidFill>
                      <a:schemeClr val="tx1"/>
                    </a:solidFill>
                    <a:latin typeface="티웨이_날다" panose="02000300000000000000" pitchFamily="2" charset="-127"/>
                    <a:ea typeface="티웨이_날다" panose="02000300000000000000" pitchFamily="2" charset="-127"/>
                  </a:rPr>
                  <a:t>색깔 및 크기가 달라지는 </a:t>
                </a:r>
                <a:r>
                  <a:rPr lang="ko-KR" altLang="en-US" sz="1400" dirty="0" err="1">
                    <a:solidFill>
                      <a:schemeClr val="tx1"/>
                    </a:solidFill>
                    <a:latin typeface="티웨이_날다" panose="02000300000000000000" pitchFamily="2" charset="-127"/>
                    <a:ea typeface="티웨이_날다" panose="02000300000000000000" pitchFamily="2" charset="-127"/>
                  </a:rPr>
                  <a:t>산점도와</a:t>
                </a:r>
                <a:r>
                  <a:rPr lang="ko-KR" altLang="en-US" sz="1400" dirty="0">
                    <a:solidFill>
                      <a:schemeClr val="tx1"/>
                    </a:solidFill>
                    <a:latin typeface="티웨이_날다" panose="02000300000000000000" pitchFamily="2" charset="-127"/>
                    <a:ea typeface="티웨이_날다" panose="02000300000000000000" pitchFamily="2" charset="-127"/>
                  </a:rPr>
                  <a:t> 비교하여</a:t>
                </a:r>
                <a:r>
                  <a:rPr lang="en-US" altLang="ko-KR" sz="1400" dirty="0">
                    <a:solidFill>
                      <a:schemeClr val="tx1"/>
                    </a:solidFill>
                    <a:latin typeface="티웨이_날다" panose="02000300000000000000" pitchFamily="2" charset="-127"/>
                    <a:ea typeface="티웨이_날다" panose="02000300000000000000" pitchFamily="2" charset="-127"/>
                  </a:rPr>
                  <a:t> </a:t>
                </a:r>
                <a:r>
                  <a:rPr lang="ko-KR" altLang="en-US" sz="1400" dirty="0">
                    <a:solidFill>
                      <a:srgbClr val="00ABBF"/>
                    </a:solidFill>
                    <a:latin typeface="티웨이_날다" panose="02000300000000000000" pitchFamily="2" charset="-127"/>
                    <a:ea typeface="티웨이_날다" panose="02000300000000000000" pitchFamily="2" charset="-127"/>
                  </a:rPr>
                  <a:t>클러스터 개수</a:t>
                </a:r>
                <a:r>
                  <a:rPr lang="ko-KR" altLang="en-US" sz="1400" dirty="0">
                    <a:solidFill>
                      <a:schemeClr val="tx1"/>
                    </a:solidFill>
                    <a:latin typeface="티웨이_날다" panose="02000300000000000000" pitchFamily="2" charset="-127"/>
                    <a:ea typeface="티웨이_날다" panose="02000300000000000000" pitchFamily="2" charset="-127"/>
                  </a:rPr>
                  <a:t> 선정</a:t>
                </a:r>
                <a:endParaRPr lang="en-US" altLang="ko-KR" sz="1400" dirty="0">
                  <a:solidFill>
                    <a:schemeClr val="tx1"/>
                  </a:solidFill>
                  <a:latin typeface="티웨이_날다" panose="02000300000000000000" pitchFamily="2" charset="-127"/>
                  <a:ea typeface="티웨이_날다" panose="02000300000000000000" pitchFamily="2" charset="-127"/>
                </a:endParaRPr>
              </a:p>
              <a:p>
                <a:pPr algn="ctr"/>
                <a:endParaRPr lang="en-US" altLang="ko-KR" sz="1400" dirty="0">
                  <a:solidFill>
                    <a:schemeClr val="tx1"/>
                  </a:solidFill>
                  <a:latin typeface="티웨이_날다" panose="02000300000000000000" pitchFamily="2" charset="-127"/>
                  <a:ea typeface="티웨이_날다" panose="02000300000000000000" pitchFamily="2" charset="-127"/>
                </a:endParaRPr>
              </a:p>
              <a:p>
                <a:pPr algn="ctr"/>
                <a:r>
                  <a:rPr lang="ko-KR" altLang="en-US" sz="1400" dirty="0">
                    <a:solidFill>
                      <a:srgbClr val="00ABBF"/>
                    </a:solidFill>
                    <a:latin typeface="티웨이_날다" panose="02000300000000000000" pitchFamily="2" charset="-127"/>
                    <a:ea typeface="티웨이_날다" panose="02000300000000000000" pitchFamily="2" charset="-127"/>
                  </a:rPr>
                  <a:t>중심점</a:t>
                </a:r>
                <a:r>
                  <a:rPr lang="ko-KR" altLang="en-US" sz="1400" dirty="0">
                    <a:solidFill>
                      <a:schemeClr val="tx1"/>
                    </a:solidFill>
                    <a:latin typeface="티웨이_날다" panose="02000300000000000000" pitchFamily="2" charset="-127"/>
                    <a:ea typeface="티웨이_날다" panose="02000300000000000000" pitchFamily="2" charset="-127"/>
                  </a:rPr>
                  <a:t>의 </a:t>
                </a:r>
                <a:r>
                  <a:rPr lang="ko-KR" altLang="en-US" sz="1400" dirty="0">
                    <a:solidFill>
                      <a:srgbClr val="00ABBF"/>
                    </a:solidFill>
                    <a:latin typeface="티웨이_날다" panose="02000300000000000000" pitchFamily="2" charset="-127"/>
                    <a:ea typeface="티웨이_날다" panose="02000300000000000000" pitchFamily="2" charset="-127"/>
                  </a:rPr>
                  <a:t>좌표</a:t>
                </a:r>
                <a:r>
                  <a:rPr lang="ko-KR" altLang="en-US" sz="1400" dirty="0">
                    <a:solidFill>
                      <a:schemeClr val="tx1"/>
                    </a:solidFill>
                    <a:latin typeface="티웨이_날다" panose="02000300000000000000" pitchFamily="2" charset="-127"/>
                    <a:ea typeface="티웨이_날다" panose="02000300000000000000" pitchFamily="2" charset="-127"/>
                  </a:rPr>
                  <a:t>와 </a:t>
                </a:r>
                <a:r>
                  <a:rPr lang="ko-KR" altLang="en-US" sz="1400" dirty="0">
                    <a:solidFill>
                      <a:srgbClr val="00ABBF"/>
                    </a:solidFill>
                    <a:latin typeface="티웨이_날다" panose="02000300000000000000" pitchFamily="2" charset="-127"/>
                    <a:ea typeface="티웨이_날다" panose="02000300000000000000" pitchFamily="2" charset="-127"/>
                  </a:rPr>
                  <a:t>실제 지도</a:t>
                </a:r>
                <a:r>
                  <a:rPr lang="ko-KR" altLang="en-US" sz="1400" dirty="0">
                    <a:solidFill>
                      <a:schemeClr val="tx1"/>
                    </a:solidFill>
                    <a:latin typeface="티웨이_날다" panose="02000300000000000000" pitchFamily="2" charset="-127"/>
                    <a:ea typeface="티웨이_날다" panose="02000300000000000000" pitchFamily="2" charset="-127"/>
                  </a:rPr>
                  <a:t>를 </a:t>
                </a:r>
                <a:r>
                  <a:rPr lang="ko-KR" altLang="en-US" sz="1400" dirty="0">
                    <a:solidFill>
                      <a:srgbClr val="00ABBF"/>
                    </a:solidFill>
                    <a:latin typeface="티웨이_날다" panose="02000300000000000000" pitchFamily="2" charset="-127"/>
                    <a:ea typeface="티웨이_날다" panose="02000300000000000000" pitchFamily="2" charset="-127"/>
                  </a:rPr>
                  <a:t>비교</a:t>
                </a:r>
                <a:r>
                  <a:rPr lang="ko-KR" altLang="en-US" sz="1400" dirty="0">
                    <a:solidFill>
                      <a:schemeClr val="tx1"/>
                    </a:solidFill>
                    <a:latin typeface="티웨이_날다" panose="02000300000000000000" pitchFamily="2" charset="-127"/>
                    <a:ea typeface="티웨이_날다" panose="02000300000000000000" pitchFamily="2" charset="-127"/>
                  </a:rPr>
                  <a:t>하여 적절한 입지 추천</a:t>
                </a:r>
                <a:endParaRPr lang="en-US" altLang="ko-KR" sz="1400" dirty="0">
                  <a:solidFill>
                    <a:schemeClr val="tx1"/>
                  </a:solidFill>
                  <a:latin typeface="티웨이_날다" panose="02000300000000000000" pitchFamily="2" charset="-127"/>
                  <a:ea typeface="티웨이_날다" panose="02000300000000000000" pitchFamily="2" charset="-127"/>
                </a:endParaRPr>
              </a:p>
            </p:txBody>
          </p:sp>
          <p:sp>
            <p:nvSpPr>
              <p:cNvPr id="9" name="사각형: 둥근 모서리 8">
                <a:extLst>
                  <a:ext uri="{FF2B5EF4-FFF2-40B4-BE49-F238E27FC236}">
                    <a16:creationId xmlns:a16="http://schemas.microsoft.com/office/drawing/2014/main" id="{B2A22D2F-8C1D-0FEB-96E7-E9950AB03090}"/>
                  </a:ext>
                </a:extLst>
              </p:cNvPr>
              <p:cNvSpPr/>
              <p:nvPr/>
            </p:nvSpPr>
            <p:spPr>
              <a:xfrm>
                <a:off x="4914791" y="1938355"/>
                <a:ext cx="2331358" cy="355911"/>
              </a:xfrm>
              <a:prstGeom prst="roundRect">
                <a:avLst>
                  <a:gd name="adj" fmla="val 50000"/>
                </a:avLst>
              </a:prstGeom>
              <a:solidFill>
                <a:srgbClr val="1A353E"/>
              </a:solidFill>
              <a:ln>
                <a:solidFill>
                  <a:srgbClr val="1A353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dirty="0">
                    <a:solidFill>
                      <a:schemeClr val="bg1"/>
                    </a:solidFill>
                    <a:latin typeface="티웨이_날다" panose="02000300000000000000" pitchFamily="2" charset="-127"/>
                    <a:ea typeface="티웨이_날다" panose="02000300000000000000" pitchFamily="2" charset="-127"/>
                  </a:rPr>
                  <a:t>활용법</a:t>
                </a:r>
              </a:p>
            </p:txBody>
          </p:sp>
        </p:grp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6E9337CD-2E30-937D-0723-ACF8738B6833}"/>
              </a:ext>
            </a:extLst>
          </p:cNvPr>
          <p:cNvSpPr/>
          <p:nvPr/>
        </p:nvSpPr>
        <p:spPr>
          <a:xfrm>
            <a:off x="-201169" y="-210172"/>
            <a:ext cx="9546336" cy="604315"/>
          </a:xfrm>
          <a:prstGeom prst="rect">
            <a:avLst/>
          </a:prstGeom>
          <a:solidFill>
            <a:srgbClr val="31C7BB">
              <a:alpha val="75000"/>
            </a:srgbClr>
          </a:solidFill>
          <a:ln w="31750">
            <a:solidFill>
              <a:srgbClr val="1A35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DBDF96F-7CC6-FC36-8135-4544BC9969C8}"/>
              </a:ext>
            </a:extLst>
          </p:cNvPr>
          <p:cNvSpPr txBox="1"/>
          <p:nvPr/>
        </p:nvSpPr>
        <p:spPr>
          <a:xfrm>
            <a:off x="5321300" y="-19111"/>
            <a:ext cx="3822700" cy="340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분석 배경 </a:t>
            </a:r>
            <a:r>
              <a:rPr lang="en-US" altLang="ko-KR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|</a:t>
            </a:r>
            <a:r>
              <a:rPr lang="en-US" altLang="ko-KR" sz="10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ko-KR" altLang="en-US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분석 방법 및 배경 </a:t>
            </a:r>
            <a:r>
              <a:rPr lang="en-US" altLang="ko-KR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| </a:t>
            </a:r>
            <a:r>
              <a:rPr lang="ko-KR" altLang="en-US" sz="12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분석 내용</a:t>
            </a:r>
            <a:r>
              <a:rPr lang="ko-KR" altLang="en-US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| </a:t>
            </a:r>
            <a:r>
              <a:rPr lang="ko-KR" altLang="en-US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분석결과 활용 </a:t>
            </a:r>
            <a:r>
              <a:rPr lang="en-US" altLang="ko-KR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| </a:t>
            </a:r>
            <a:r>
              <a:rPr lang="ko-KR" altLang="en-US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부록</a:t>
            </a:r>
            <a:endParaRPr lang="ko-KR" altLang="en-US" sz="1000" dirty="0">
              <a:solidFill>
                <a:schemeClr val="bg1"/>
              </a:solidFill>
              <a:latin typeface="티웨이_날다" panose="02000300000000000000" pitchFamily="2" charset="-127"/>
              <a:ea typeface="티웨이_날다" panose="02000300000000000000" pitchFamily="2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6686132-89AE-7409-49C5-252AF546FCEB}"/>
              </a:ext>
            </a:extLst>
          </p:cNvPr>
          <p:cNvSpPr/>
          <p:nvPr/>
        </p:nvSpPr>
        <p:spPr>
          <a:xfrm>
            <a:off x="-280416" y="5341703"/>
            <a:ext cx="9546336" cy="522649"/>
          </a:xfrm>
          <a:prstGeom prst="rect">
            <a:avLst/>
          </a:prstGeom>
          <a:solidFill>
            <a:srgbClr val="31C7BB">
              <a:alpha val="75000"/>
            </a:srgbClr>
          </a:solidFill>
          <a:ln w="31750">
            <a:solidFill>
              <a:srgbClr val="1A35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735AEF2-A7AD-5661-495B-6EAC8122531A}"/>
              </a:ext>
            </a:extLst>
          </p:cNvPr>
          <p:cNvSpPr txBox="1"/>
          <p:nvPr/>
        </p:nvSpPr>
        <p:spPr>
          <a:xfrm>
            <a:off x="6163564" y="5364141"/>
            <a:ext cx="2980436" cy="278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9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# </a:t>
            </a:r>
            <a:r>
              <a:rPr lang="ko-KR" altLang="en-US" sz="9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용인시 전기차 </a:t>
            </a:r>
            <a:r>
              <a:rPr lang="ko-KR" altLang="en-US" sz="9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완속</a:t>
            </a:r>
            <a:r>
              <a:rPr lang="ko-KR" altLang="en-US" sz="9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 충전소</a:t>
            </a:r>
            <a:r>
              <a:rPr lang="en-US" altLang="ko-KR" sz="9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ko-KR" altLang="en-US" sz="9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입지 선정 모델 개발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4331021-18F6-DF80-6AE3-F1BD8FA41669}"/>
              </a:ext>
            </a:extLst>
          </p:cNvPr>
          <p:cNvSpPr txBox="1"/>
          <p:nvPr/>
        </p:nvSpPr>
        <p:spPr>
          <a:xfrm>
            <a:off x="188682" y="656639"/>
            <a:ext cx="4883562" cy="5893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rgbClr val="1A353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#</a:t>
            </a:r>
            <a:r>
              <a:rPr lang="ko-KR" altLang="en-US" sz="2400" b="1" dirty="0">
                <a:solidFill>
                  <a:srgbClr val="1A353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 활용 모델 </a:t>
            </a:r>
            <a:r>
              <a:rPr lang="en-US" altLang="ko-KR" sz="2400" b="1" dirty="0">
                <a:solidFill>
                  <a:srgbClr val="1A353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: K –</a:t>
            </a:r>
            <a:r>
              <a:rPr lang="ko-KR" altLang="en-US" sz="2400" b="1" dirty="0">
                <a:solidFill>
                  <a:srgbClr val="1A353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 평균 알고리즘 모델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FECCB25-BDDC-2094-20FF-DDD64263D4B5}"/>
              </a:ext>
            </a:extLst>
          </p:cNvPr>
          <p:cNvSpPr txBox="1"/>
          <p:nvPr/>
        </p:nvSpPr>
        <p:spPr>
          <a:xfrm>
            <a:off x="188682" y="1793679"/>
            <a:ext cx="32049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rgbClr val="1A353E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※ K –</a:t>
            </a:r>
            <a:r>
              <a:rPr lang="ko-KR" altLang="en-US" sz="1800" dirty="0">
                <a:solidFill>
                  <a:srgbClr val="1A353E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 평균 알고리즘 모델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937178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6C64ACDD-21E0-2E98-004F-0DDFE8341A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82" y="1716110"/>
            <a:ext cx="2643774" cy="2808376"/>
          </a:xfrm>
          <a:prstGeom prst="rect">
            <a:avLst/>
          </a:prstGeom>
          <a:noFill/>
          <a:ln w="15875">
            <a:solidFill>
              <a:srgbClr val="1A353E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9F6336D7-5535-BA5F-7123-701AE6A7C1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6970" y="1716110"/>
            <a:ext cx="2643774" cy="2808376"/>
          </a:xfrm>
          <a:prstGeom prst="rect">
            <a:avLst/>
          </a:prstGeom>
          <a:noFill/>
          <a:ln w="15875">
            <a:solidFill>
              <a:srgbClr val="1A353E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7A5CCEC9-2A2E-EE4C-99EA-AEA70516A125}"/>
              </a:ext>
            </a:extLst>
          </p:cNvPr>
          <p:cNvSpPr/>
          <p:nvPr/>
        </p:nvSpPr>
        <p:spPr>
          <a:xfrm>
            <a:off x="-201169" y="-210172"/>
            <a:ext cx="9546336" cy="604315"/>
          </a:xfrm>
          <a:prstGeom prst="rect">
            <a:avLst/>
          </a:prstGeom>
          <a:solidFill>
            <a:srgbClr val="31C7BB">
              <a:alpha val="75000"/>
            </a:srgbClr>
          </a:solidFill>
          <a:ln w="31750">
            <a:solidFill>
              <a:srgbClr val="1A35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A0C3A4-5141-0064-C382-76E23B83D5BA}"/>
              </a:ext>
            </a:extLst>
          </p:cNvPr>
          <p:cNvSpPr txBox="1"/>
          <p:nvPr/>
        </p:nvSpPr>
        <p:spPr>
          <a:xfrm>
            <a:off x="5321300" y="-19111"/>
            <a:ext cx="3822700" cy="340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분석 배경 </a:t>
            </a:r>
            <a:r>
              <a:rPr lang="en-US" altLang="ko-KR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|</a:t>
            </a:r>
            <a:r>
              <a:rPr lang="en-US" altLang="ko-KR" sz="10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ko-KR" altLang="en-US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분석 방법 및 배경 </a:t>
            </a:r>
            <a:r>
              <a:rPr lang="en-US" altLang="ko-KR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| </a:t>
            </a:r>
            <a:r>
              <a:rPr lang="ko-KR" altLang="en-US" sz="12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분석 내용</a:t>
            </a:r>
            <a:r>
              <a:rPr lang="ko-KR" altLang="en-US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| </a:t>
            </a:r>
            <a:r>
              <a:rPr lang="ko-KR" altLang="en-US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분석결과 활용 </a:t>
            </a:r>
            <a:r>
              <a:rPr lang="en-US" altLang="ko-KR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| </a:t>
            </a:r>
            <a:r>
              <a:rPr lang="ko-KR" altLang="en-US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부록</a:t>
            </a:r>
            <a:endParaRPr lang="ko-KR" altLang="en-US" sz="1000" dirty="0">
              <a:solidFill>
                <a:schemeClr val="bg1"/>
              </a:solidFill>
              <a:latin typeface="티웨이_날다" panose="02000300000000000000" pitchFamily="2" charset="-127"/>
              <a:ea typeface="티웨이_날다" panose="02000300000000000000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5B4F2C8-4ABF-CF82-F3A6-781ACAF81EC8}"/>
              </a:ext>
            </a:extLst>
          </p:cNvPr>
          <p:cNvSpPr/>
          <p:nvPr/>
        </p:nvSpPr>
        <p:spPr>
          <a:xfrm>
            <a:off x="-280416" y="5341703"/>
            <a:ext cx="9546336" cy="522649"/>
          </a:xfrm>
          <a:prstGeom prst="rect">
            <a:avLst/>
          </a:prstGeom>
          <a:solidFill>
            <a:srgbClr val="31C7BB">
              <a:alpha val="75000"/>
            </a:srgbClr>
          </a:solidFill>
          <a:ln w="31750">
            <a:solidFill>
              <a:srgbClr val="1A35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7B7B9C-23A0-3BE8-ACE4-97BD7108EC32}"/>
              </a:ext>
            </a:extLst>
          </p:cNvPr>
          <p:cNvSpPr txBox="1"/>
          <p:nvPr/>
        </p:nvSpPr>
        <p:spPr>
          <a:xfrm>
            <a:off x="6163564" y="5364141"/>
            <a:ext cx="2980436" cy="278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9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# </a:t>
            </a:r>
            <a:r>
              <a:rPr lang="ko-KR" altLang="en-US" sz="9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용인시 전기차 </a:t>
            </a:r>
            <a:r>
              <a:rPr lang="ko-KR" altLang="en-US" sz="9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완속</a:t>
            </a:r>
            <a:r>
              <a:rPr lang="ko-KR" altLang="en-US" sz="9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 충전소</a:t>
            </a:r>
            <a:r>
              <a:rPr lang="en-US" altLang="ko-KR" sz="9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ko-KR" altLang="en-US" sz="9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입지 선정 모델 개발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5D0CC33-1137-8819-688F-1B4B9B6852E1}"/>
              </a:ext>
            </a:extLst>
          </p:cNvPr>
          <p:cNvSpPr/>
          <p:nvPr/>
        </p:nvSpPr>
        <p:spPr>
          <a:xfrm>
            <a:off x="5771494" y="652956"/>
            <a:ext cx="3067706" cy="4521382"/>
          </a:xfrm>
          <a:prstGeom prst="rect">
            <a:avLst/>
          </a:prstGeom>
          <a:solidFill>
            <a:schemeClr val="bg1"/>
          </a:solidFill>
          <a:ln w="15875">
            <a:solidFill>
              <a:srgbClr val="1A353E"/>
            </a:solidFill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▶ 월요일 </a:t>
            </a:r>
            <a:r>
              <a:rPr lang="en-US" altLang="ko-KR" sz="14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/</a:t>
            </a:r>
            <a:r>
              <a:rPr lang="ko-KR" altLang="en-US" sz="14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 일요일 앱 사용자 수 급락 </a:t>
            </a:r>
            <a:endParaRPr lang="en-US" altLang="ko-KR" sz="1400" dirty="0">
              <a:latin typeface="티웨이_날다" panose="02000300000000000000" pitchFamily="2" charset="-127"/>
              <a:ea typeface="티웨이_날다" panose="02000300000000000000" pitchFamily="2" charset="-127"/>
            </a:endParaRPr>
          </a:p>
          <a:p>
            <a:endParaRPr lang="en-US" altLang="ko-KR" sz="1400" dirty="0">
              <a:latin typeface="티웨이_날다" panose="02000300000000000000" pitchFamily="2" charset="-127"/>
              <a:ea typeface="티웨이_날다" panose="02000300000000000000" pitchFamily="2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50200BC0-924B-7439-8EAF-C467018FBF12}"/>
              </a:ext>
            </a:extLst>
          </p:cNvPr>
          <p:cNvSpPr/>
          <p:nvPr/>
        </p:nvSpPr>
        <p:spPr>
          <a:xfrm>
            <a:off x="6370151" y="512813"/>
            <a:ext cx="1870392" cy="299896"/>
          </a:xfrm>
          <a:prstGeom prst="roundRect">
            <a:avLst>
              <a:gd name="adj" fmla="val 50000"/>
            </a:avLst>
          </a:prstGeom>
          <a:solidFill>
            <a:srgbClr val="1A353E"/>
          </a:solidFill>
          <a:ln>
            <a:solidFill>
              <a:srgbClr val="1A35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입지 추천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2CD003-DB4B-1D29-D92D-33EB6F63F80B}"/>
              </a:ext>
            </a:extLst>
          </p:cNvPr>
          <p:cNvSpPr txBox="1"/>
          <p:nvPr/>
        </p:nvSpPr>
        <p:spPr>
          <a:xfrm>
            <a:off x="5854801" y="1138969"/>
            <a:ext cx="2901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 dirty="0" err="1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산점도와</a:t>
            </a:r>
            <a:r>
              <a:rPr lang="ko-KR" altLang="en-US" sz="1200" dirty="0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 비교하여 선정한 클러스터 개수</a:t>
            </a:r>
            <a:br>
              <a:rPr lang="en-US" altLang="ko-KR" sz="1200" dirty="0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</a:br>
            <a:r>
              <a:rPr lang="en-US" altLang="ko-KR" sz="1200" dirty="0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: 21</a:t>
            </a:r>
            <a:r>
              <a:rPr lang="ko-KR" altLang="en-US" sz="1200" dirty="0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개 </a:t>
            </a:r>
            <a:endParaRPr lang="en-US" altLang="ko-KR" sz="1200" dirty="0">
              <a:latin typeface="티웨이_날다" panose="02000300000000000000" pitchFamily="2" charset="-127"/>
              <a:ea typeface="티웨이_날다" panose="02000300000000000000" pitchFamily="2" charset="-127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3A7B379-A818-2697-78A6-AA9C19C082DD}"/>
              </a:ext>
            </a:extLst>
          </p:cNvPr>
          <p:cNvSpPr txBox="1"/>
          <p:nvPr/>
        </p:nvSpPr>
        <p:spPr>
          <a:xfrm>
            <a:off x="5854801" y="1716110"/>
            <a:ext cx="2901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 dirty="0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21</a:t>
            </a:r>
            <a:r>
              <a:rPr lang="ko-KR" altLang="en-US" sz="1200" dirty="0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개 중 예시로 </a:t>
            </a:r>
            <a:r>
              <a:rPr lang="en-US" altLang="ko-KR" sz="1200" dirty="0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3</a:t>
            </a:r>
            <a:r>
              <a:rPr lang="ko-KR" altLang="en-US" sz="1200" dirty="0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개 중심점과 입지 추천</a:t>
            </a:r>
            <a:br>
              <a:rPr lang="en-US" altLang="ko-KR" sz="1200" dirty="0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</a:br>
            <a:r>
              <a:rPr lang="en-US" altLang="ko-KR" sz="1200" dirty="0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: </a:t>
            </a:r>
            <a:r>
              <a:rPr lang="ko-KR" altLang="en-US" sz="1200" dirty="0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나머지 중심점은 별첨 문서에 기록</a:t>
            </a:r>
            <a:endParaRPr lang="en-US" altLang="ko-KR" sz="1200" dirty="0">
              <a:latin typeface="티웨이_날다" panose="02000300000000000000" pitchFamily="2" charset="-127"/>
              <a:ea typeface="티웨이_날다" panose="02000300000000000000" pitchFamily="2" charset="-127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688F52A-A7F7-7FF6-1B3F-F77805DBC9D1}"/>
              </a:ext>
            </a:extLst>
          </p:cNvPr>
          <p:cNvSpPr txBox="1"/>
          <p:nvPr/>
        </p:nvSpPr>
        <p:spPr>
          <a:xfrm>
            <a:off x="6054227" y="2345140"/>
            <a:ext cx="290109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[127.11840187  37.28031858]</a:t>
            </a:r>
            <a:b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</a:b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경기도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용인시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ko-KR" altLang="ko-KR" sz="1050" kern="0" dirty="0" err="1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기흥구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ko-KR" altLang="ko-KR" sz="1050" kern="0" dirty="0" err="1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구갈동</a:t>
            </a: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 298-4</a:t>
            </a:r>
            <a:b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</a:b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▶ </a:t>
            </a:r>
            <a:r>
              <a:rPr lang="ko-KR" altLang="en-US" sz="1050" kern="0" dirty="0">
                <a:solidFill>
                  <a:srgbClr val="21212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입지 추천</a:t>
            </a:r>
            <a:br>
              <a:rPr lang="en-US" altLang="ko-KR" sz="1050" kern="0" dirty="0">
                <a:solidFill>
                  <a:srgbClr val="21212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</a:br>
            <a:r>
              <a:rPr lang="ko-KR" altLang="en-US" sz="1050" kern="0" dirty="0">
                <a:solidFill>
                  <a:srgbClr val="21212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en-US" altLang="ko-KR" sz="1050" kern="0" dirty="0">
                <a:solidFill>
                  <a:srgbClr val="21212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: </a:t>
            </a:r>
            <a:r>
              <a:rPr lang="ko-KR" altLang="en-US" sz="1050" kern="0" dirty="0">
                <a:solidFill>
                  <a:srgbClr val="21212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기흥 </a:t>
            </a:r>
            <a:r>
              <a:rPr lang="en-US" altLang="ko-KR" sz="1050" kern="0" dirty="0">
                <a:solidFill>
                  <a:srgbClr val="21212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ICT </a:t>
            </a:r>
            <a:r>
              <a:rPr lang="ko-KR" altLang="en-US" sz="1050" kern="0" dirty="0">
                <a:solidFill>
                  <a:srgbClr val="21212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밸리 도시첨단산업단지 부근</a:t>
            </a: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endParaRPr lang="en-US" altLang="ko-KR" sz="1050" dirty="0">
              <a:latin typeface="티웨이_날다" panose="02000300000000000000" pitchFamily="2" charset="-127"/>
              <a:ea typeface="티웨이_날다" panose="02000300000000000000" pitchFamily="2" charset="-127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027511E-D751-DB2E-0C8A-6AF8A44BCBB8}"/>
              </a:ext>
            </a:extLst>
          </p:cNvPr>
          <p:cNvSpPr txBox="1"/>
          <p:nvPr/>
        </p:nvSpPr>
        <p:spPr>
          <a:xfrm>
            <a:off x="6054226" y="3247092"/>
            <a:ext cx="290109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[127.12885116  37.27114644]</a:t>
            </a:r>
            <a:b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</a:b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경기도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용인시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ko-KR" altLang="ko-KR" sz="1050" kern="0" dirty="0" err="1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기흥구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ko-KR" altLang="ko-KR" sz="1050" kern="0" dirty="0" err="1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구갈동</a:t>
            </a: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 636</a:t>
            </a:r>
            <a:b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</a:b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▶ </a:t>
            </a:r>
            <a:r>
              <a:rPr lang="ko-KR" altLang="en-US" sz="1050" kern="0" dirty="0">
                <a:solidFill>
                  <a:srgbClr val="21212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입지 추천</a:t>
            </a:r>
            <a:br>
              <a:rPr lang="en-US" altLang="ko-KR" sz="1050" kern="0" dirty="0">
                <a:solidFill>
                  <a:srgbClr val="21212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</a:br>
            <a:r>
              <a:rPr lang="ko-KR" altLang="en-US" sz="1050" kern="0" dirty="0">
                <a:solidFill>
                  <a:srgbClr val="21212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en-US" altLang="ko-KR" sz="1050" kern="0" dirty="0">
                <a:solidFill>
                  <a:srgbClr val="21212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: </a:t>
            </a:r>
            <a:r>
              <a:rPr lang="ko-KR" altLang="ko-KR" sz="1050" kern="0" dirty="0" err="1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코오롱하늘채</a:t>
            </a: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5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단지아파트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부근</a:t>
            </a:r>
            <a:endParaRPr lang="en-US" altLang="ko-KR" sz="1050" dirty="0">
              <a:latin typeface="티웨이_날다" panose="02000300000000000000" pitchFamily="2" charset="-127"/>
              <a:ea typeface="티웨이_날다" panose="02000300000000000000" pitchFamily="2" charset="-127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5A44D58-D195-DCE5-49D7-2568A2C1757B}"/>
              </a:ext>
            </a:extLst>
          </p:cNvPr>
          <p:cNvSpPr txBox="1"/>
          <p:nvPr/>
        </p:nvSpPr>
        <p:spPr>
          <a:xfrm>
            <a:off x="6054226" y="4149044"/>
            <a:ext cx="290109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[127.12885116  37.27114644]</a:t>
            </a:r>
            <a:b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</a:b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경기도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용인시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ko-KR" altLang="ko-KR" sz="1050" kern="0" dirty="0" err="1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기흥구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ko-KR" altLang="ko-KR" sz="1050" kern="0" dirty="0" err="1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구갈동</a:t>
            </a: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 636</a:t>
            </a:r>
            <a:b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</a:b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▶ </a:t>
            </a:r>
            <a:r>
              <a:rPr lang="ko-KR" altLang="en-US" sz="1050" kern="0" dirty="0">
                <a:solidFill>
                  <a:srgbClr val="21212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입지 추천</a:t>
            </a:r>
            <a:br>
              <a:rPr lang="en-US" altLang="ko-KR" sz="1050" kern="0" dirty="0">
                <a:solidFill>
                  <a:srgbClr val="21212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</a:br>
            <a:r>
              <a:rPr lang="ko-KR" altLang="en-US" sz="1050" kern="0" dirty="0">
                <a:solidFill>
                  <a:srgbClr val="21212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en-US" altLang="ko-KR" sz="1050" kern="0" dirty="0">
                <a:solidFill>
                  <a:srgbClr val="21212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: </a:t>
            </a:r>
            <a:r>
              <a:rPr lang="ko-KR" altLang="ko-KR" sz="1050" kern="0" dirty="0" err="1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코오롱하늘채</a:t>
            </a: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5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단지아파트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부근</a:t>
            </a:r>
            <a:endParaRPr lang="en-US" altLang="ko-KR" sz="1050" dirty="0">
              <a:latin typeface="티웨이_날다" panose="02000300000000000000" pitchFamily="2" charset="-127"/>
              <a:ea typeface="티웨이_날다" panose="02000300000000000000" pitchFamily="2" charset="-127"/>
              <a:cs typeface="Times New Roman" panose="020206030504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761D1D2-711D-C31C-0BE9-E6EA5F69B399}"/>
              </a:ext>
            </a:extLst>
          </p:cNvPr>
          <p:cNvSpPr txBox="1"/>
          <p:nvPr/>
        </p:nvSpPr>
        <p:spPr>
          <a:xfrm>
            <a:off x="188682" y="465734"/>
            <a:ext cx="5132618" cy="5893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rgbClr val="1A353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#</a:t>
            </a:r>
            <a:r>
              <a:rPr lang="ko-KR" altLang="en-US" sz="2400" b="1" dirty="0">
                <a:solidFill>
                  <a:srgbClr val="1A353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ko-KR" altLang="en-US" sz="2400" b="1" dirty="0" err="1">
                <a:solidFill>
                  <a:srgbClr val="1A353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산점도</a:t>
            </a:r>
            <a:r>
              <a:rPr lang="ko-KR" altLang="en-US" sz="2400" b="1" dirty="0">
                <a:solidFill>
                  <a:srgbClr val="1A353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en-US" altLang="ko-KR" sz="2400" b="1" dirty="0">
                <a:solidFill>
                  <a:srgbClr val="1A353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↔ K-</a:t>
            </a:r>
            <a:r>
              <a:rPr lang="ko-KR" altLang="en-US" sz="2400" b="1" dirty="0">
                <a:solidFill>
                  <a:srgbClr val="1A353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평균 알고리즘 모델 비교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EEE22BC-7858-A71E-5B1A-FD855AB103B6}"/>
              </a:ext>
            </a:extLst>
          </p:cNvPr>
          <p:cNvSpPr txBox="1"/>
          <p:nvPr/>
        </p:nvSpPr>
        <p:spPr>
          <a:xfrm>
            <a:off x="2219027" y="1294456"/>
            <a:ext cx="121778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- </a:t>
            </a:r>
            <a:r>
              <a:rPr lang="ko-KR" altLang="en-US" sz="1600" dirty="0" err="1">
                <a:latin typeface="티웨이_날다" panose="02000300000000000000" pitchFamily="2" charset="-127"/>
                <a:ea typeface="티웨이_날다" panose="02000300000000000000" pitchFamily="2" charset="-127"/>
              </a:rPr>
              <a:t>구갈동</a:t>
            </a:r>
            <a:r>
              <a:rPr lang="ko-KR" altLang="en-US" sz="16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en-US" altLang="ko-KR" sz="16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-</a:t>
            </a:r>
            <a:endParaRPr lang="ko-KR" altLang="en-US" sz="1600" dirty="0">
              <a:latin typeface="티웨이_날다" panose="02000300000000000000" pitchFamily="2" charset="-127"/>
              <a:ea typeface="티웨이_날다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429260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EF38F993-AF40-75D2-21AF-E39D09A213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143" y="1716110"/>
            <a:ext cx="2643777" cy="2808379"/>
          </a:xfrm>
          <a:prstGeom prst="rect">
            <a:avLst/>
          </a:prstGeom>
          <a:noFill/>
          <a:ln w="15875">
            <a:solidFill>
              <a:srgbClr val="1A353E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A15DA52D-2108-9435-19C4-9560B0F0AE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0514" y="1716110"/>
            <a:ext cx="2643774" cy="2808379"/>
          </a:xfrm>
          <a:prstGeom prst="rect">
            <a:avLst/>
          </a:prstGeom>
          <a:noFill/>
          <a:ln w="15875">
            <a:solidFill>
              <a:srgbClr val="1A353E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4796171-A287-60E5-F135-9FFF3FF1EF43}"/>
              </a:ext>
            </a:extLst>
          </p:cNvPr>
          <p:cNvSpPr/>
          <p:nvPr/>
        </p:nvSpPr>
        <p:spPr>
          <a:xfrm>
            <a:off x="-201169" y="-210172"/>
            <a:ext cx="9546336" cy="604315"/>
          </a:xfrm>
          <a:prstGeom prst="rect">
            <a:avLst/>
          </a:prstGeom>
          <a:solidFill>
            <a:srgbClr val="31C7BB">
              <a:alpha val="75000"/>
            </a:srgbClr>
          </a:solidFill>
          <a:ln w="31750">
            <a:solidFill>
              <a:srgbClr val="1A35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AE01A86-EB79-2E6F-3D65-75699D4385BA}"/>
              </a:ext>
            </a:extLst>
          </p:cNvPr>
          <p:cNvSpPr txBox="1"/>
          <p:nvPr/>
        </p:nvSpPr>
        <p:spPr>
          <a:xfrm>
            <a:off x="5321300" y="-19111"/>
            <a:ext cx="3822700" cy="340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분석 배경 </a:t>
            </a:r>
            <a:r>
              <a:rPr lang="en-US" altLang="ko-KR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|</a:t>
            </a:r>
            <a:r>
              <a:rPr lang="en-US" altLang="ko-KR" sz="10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ko-KR" altLang="en-US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분석 방법 및 배경 </a:t>
            </a:r>
            <a:r>
              <a:rPr lang="en-US" altLang="ko-KR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| </a:t>
            </a:r>
            <a:r>
              <a:rPr lang="ko-KR" altLang="en-US" sz="12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분석 내용</a:t>
            </a:r>
            <a:r>
              <a:rPr lang="ko-KR" altLang="en-US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| </a:t>
            </a:r>
            <a:r>
              <a:rPr lang="ko-KR" altLang="en-US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분석결과 활용 </a:t>
            </a:r>
            <a:r>
              <a:rPr lang="en-US" altLang="ko-KR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| </a:t>
            </a:r>
            <a:r>
              <a:rPr lang="ko-KR" altLang="en-US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부록</a:t>
            </a:r>
            <a:endParaRPr lang="ko-KR" altLang="en-US" sz="1000" dirty="0">
              <a:solidFill>
                <a:schemeClr val="bg1"/>
              </a:solidFill>
              <a:latin typeface="티웨이_날다" panose="02000300000000000000" pitchFamily="2" charset="-127"/>
              <a:ea typeface="티웨이_날다" panose="02000300000000000000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5084D42-9590-B8F8-E16A-E7ECA6B58E51}"/>
              </a:ext>
            </a:extLst>
          </p:cNvPr>
          <p:cNvSpPr/>
          <p:nvPr/>
        </p:nvSpPr>
        <p:spPr>
          <a:xfrm>
            <a:off x="-280416" y="5341703"/>
            <a:ext cx="9546336" cy="522649"/>
          </a:xfrm>
          <a:prstGeom prst="rect">
            <a:avLst/>
          </a:prstGeom>
          <a:solidFill>
            <a:srgbClr val="31C7BB">
              <a:alpha val="75000"/>
            </a:srgbClr>
          </a:solidFill>
          <a:ln w="31750">
            <a:solidFill>
              <a:srgbClr val="1A35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07A125-C79D-6955-3B96-2F7C002CFAF3}"/>
              </a:ext>
            </a:extLst>
          </p:cNvPr>
          <p:cNvSpPr txBox="1"/>
          <p:nvPr/>
        </p:nvSpPr>
        <p:spPr>
          <a:xfrm>
            <a:off x="6163564" y="5364141"/>
            <a:ext cx="2980436" cy="278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9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# </a:t>
            </a:r>
            <a:r>
              <a:rPr lang="ko-KR" altLang="en-US" sz="9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용인시 전기차 </a:t>
            </a:r>
            <a:r>
              <a:rPr lang="ko-KR" altLang="en-US" sz="9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완속</a:t>
            </a:r>
            <a:r>
              <a:rPr lang="ko-KR" altLang="en-US" sz="9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 충전소</a:t>
            </a:r>
            <a:r>
              <a:rPr lang="en-US" altLang="ko-KR" sz="9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ko-KR" altLang="en-US" sz="9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입지 선정 모델 개발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1A0706-2B07-761A-8281-1F6CD9EAA6EA}"/>
              </a:ext>
            </a:extLst>
          </p:cNvPr>
          <p:cNvSpPr txBox="1"/>
          <p:nvPr/>
        </p:nvSpPr>
        <p:spPr>
          <a:xfrm>
            <a:off x="188682" y="465734"/>
            <a:ext cx="5132618" cy="5893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rgbClr val="1A353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#</a:t>
            </a:r>
            <a:r>
              <a:rPr lang="ko-KR" altLang="en-US" sz="2400" b="1" dirty="0">
                <a:solidFill>
                  <a:srgbClr val="1A353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ko-KR" altLang="en-US" sz="2400" b="1" dirty="0" err="1">
                <a:solidFill>
                  <a:srgbClr val="1A353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산점도</a:t>
            </a:r>
            <a:r>
              <a:rPr lang="ko-KR" altLang="en-US" sz="2400" b="1" dirty="0">
                <a:solidFill>
                  <a:srgbClr val="1A353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en-US" altLang="ko-KR" sz="2400" b="1" dirty="0">
                <a:solidFill>
                  <a:srgbClr val="1A353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↔ K-</a:t>
            </a:r>
            <a:r>
              <a:rPr lang="ko-KR" altLang="en-US" sz="2400" b="1" dirty="0">
                <a:solidFill>
                  <a:srgbClr val="1A353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평균 알고리즘 모델 비교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12EF4A0-3B1B-9605-028A-072CE7305E2D}"/>
              </a:ext>
            </a:extLst>
          </p:cNvPr>
          <p:cNvSpPr/>
          <p:nvPr/>
        </p:nvSpPr>
        <p:spPr>
          <a:xfrm>
            <a:off x="5771494" y="652956"/>
            <a:ext cx="3067706" cy="4521382"/>
          </a:xfrm>
          <a:prstGeom prst="rect">
            <a:avLst/>
          </a:prstGeom>
          <a:solidFill>
            <a:schemeClr val="bg1"/>
          </a:solidFill>
          <a:ln w="15875">
            <a:solidFill>
              <a:srgbClr val="1A353E"/>
            </a:solidFill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▶ 월요일 </a:t>
            </a:r>
            <a:r>
              <a:rPr lang="en-US" altLang="ko-KR" sz="14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/</a:t>
            </a:r>
            <a:r>
              <a:rPr lang="ko-KR" altLang="en-US" sz="14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 일요일 앱 사용자 수 급락 </a:t>
            </a:r>
            <a:endParaRPr lang="en-US" altLang="ko-KR" sz="1400" dirty="0">
              <a:latin typeface="티웨이_날다" panose="02000300000000000000" pitchFamily="2" charset="-127"/>
              <a:ea typeface="티웨이_날다" panose="02000300000000000000" pitchFamily="2" charset="-127"/>
            </a:endParaRPr>
          </a:p>
          <a:p>
            <a:endParaRPr lang="en-US" altLang="ko-KR" sz="1400" dirty="0">
              <a:latin typeface="티웨이_날다" panose="02000300000000000000" pitchFamily="2" charset="-127"/>
              <a:ea typeface="티웨이_날다" panose="02000300000000000000" pitchFamily="2" charset="-127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DF462D47-950F-2786-5A90-FE4AAF9DA50A}"/>
              </a:ext>
            </a:extLst>
          </p:cNvPr>
          <p:cNvSpPr/>
          <p:nvPr/>
        </p:nvSpPr>
        <p:spPr>
          <a:xfrm>
            <a:off x="6370151" y="512813"/>
            <a:ext cx="1870392" cy="299896"/>
          </a:xfrm>
          <a:prstGeom prst="roundRect">
            <a:avLst>
              <a:gd name="adj" fmla="val 50000"/>
            </a:avLst>
          </a:prstGeom>
          <a:solidFill>
            <a:srgbClr val="1A353E"/>
          </a:solidFill>
          <a:ln>
            <a:solidFill>
              <a:srgbClr val="1A35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입지 추천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68EB8E9-7E7D-8A02-4C47-58B6C550531E}"/>
              </a:ext>
            </a:extLst>
          </p:cNvPr>
          <p:cNvSpPr txBox="1"/>
          <p:nvPr/>
        </p:nvSpPr>
        <p:spPr>
          <a:xfrm>
            <a:off x="5854801" y="1138969"/>
            <a:ext cx="2901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 dirty="0" err="1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산점도와</a:t>
            </a:r>
            <a:r>
              <a:rPr lang="ko-KR" altLang="en-US" sz="1200" dirty="0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 비교하여 선정한 클러스터 개수</a:t>
            </a:r>
            <a:br>
              <a:rPr lang="en-US" altLang="ko-KR" sz="1200" dirty="0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</a:br>
            <a:r>
              <a:rPr lang="en-US" altLang="ko-KR" sz="1200" dirty="0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: 15</a:t>
            </a:r>
            <a:r>
              <a:rPr lang="ko-KR" altLang="en-US" sz="1200" dirty="0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개 </a:t>
            </a:r>
            <a:endParaRPr lang="en-US" altLang="ko-KR" sz="1200" dirty="0">
              <a:latin typeface="티웨이_날다" panose="02000300000000000000" pitchFamily="2" charset="-127"/>
              <a:ea typeface="티웨이_날다" panose="02000300000000000000" pitchFamily="2" charset="-127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70132D7-F88E-E596-46DF-DFBC3798F028}"/>
              </a:ext>
            </a:extLst>
          </p:cNvPr>
          <p:cNvSpPr txBox="1"/>
          <p:nvPr/>
        </p:nvSpPr>
        <p:spPr>
          <a:xfrm>
            <a:off x="5854801" y="1716110"/>
            <a:ext cx="2901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 dirty="0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15</a:t>
            </a:r>
            <a:r>
              <a:rPr lang="ko-KR" altLang="en-US" sz="1200" dirty="0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개 중 예시로 </a:t>
            </a:r>
            <a:r>
              <a:rPr lang="en-US" altLang="ko-KR" sz="1200" dirty="0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3</a:t>
            </a:r>
            <a:r>
              <a:rPr lang="ko-KR" altLang="en-US" sz="1200" dirty="0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개 중심점과 입지 추천</a:t>
            </a:r>
            <a:br>
              <a:rPr lang="en-US" altLang="ko-KR" sz="1200" dirty="0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</a:br>
            <a:r>
              <a:rPr lang="en-US" altLang="ko-KR" sz="1200" dirty="0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: </a:t>
            </a:r>
            <a:r>
              <a:rPr lang="ko-KR" altLang="en-US" sz="1200" dirty="0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나머지 중심점은 별첨 문서에 기록</a:t>
            </a:r>
            <a:endParaRPr lang="en-US" altLang="ko-KR" sz="1200" dirty="0">
              <a:latin typeface="티웨이_날다" panose="02000300000000000000" pitchFamily="2" charset="-127"/>
              <a:ea typeface="티웨이_날다" panose="02000300000000000000" pitchFamily="2" charset="-127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AD0A11C-1AB2-D854-AE06-75DB55FCB34F}"/>
              </a:ext>
            </a:extLst>
          </p:cNvPr>
          <p:cNvSpPr txBox="1"/>
          <p:nvPr/>
        </p:nvSpPr>
        <p:spPr>
          <a:xfrm>
            <a:off x="6058766" y="2345140"/>
            <a:ext cx="290109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[127.12270056  37.29677469]</a:t>
            </a:r>
            <a:b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</a:b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경기도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용인시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ko-KR" altLang="ko-KR" sz="1050" kern="0" dirty="0" err="1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기흥구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ko-KR" altLang="ko-KR" sz="1050" kern="0" dirty="0" err="1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언남동</a:t>
            </a: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 290-6 </a:t>
            </a:r>
            <a:b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</a:b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▶ </a:t>
            </a:r>
            <a:r>
              <a:rPr lang="ko-KR" altLang="en-US" sz="1050" kern="0" dirty="0">
                <a:solidFill>
                  <a:srgbClr val="21212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입지 추천</a:t>
            </a:r>
            <a:br>
              <a:rPr lang="en-US" altLang="ko-KR" sz="1050" kern="0" dirty="0">
                <a:solidFill>
                  <a:srgbClr val="21212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</a:br>
            <a:r>
              <a:rPr lang="ko-KR" altLang="en-US" sz="1050" kern="0" dirty="0">
                <a:solidFill>
                  <a:srgbClr val="21212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en-US" altLang="ko-KR" sz="1050" kern="0" dirty="0">
                <a:solidFill>
                  <a:srgbClr val="21212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: 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구성동주민센터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부근</a:t>
            </a:r>
            <a:endParaRPr lang="en-US" altLang="ko-KR" sz="1050" dirty="0">
              <a:latin typeface="티웨이_날다" panose="02000300000000000000" pitchFamily="2" charset="-127"/>
              <a:ea typeface="티웨이_날다" panose="02000300000000000000" pitchFamily="2" charset="-127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EBF48B9-CE3F-15BA-A95C-84AD7EF7CE66}"/>
              </a:ext>
            </a:extLst>
          </p:cNvPr>
          <p:cNvSpPr txBox="1"/>
          <p:nvPr/>
        </p:nvSpPr>
        <p:spPr>
          <a:xfrm>
            <a:off x="6058765" y="3247092"/>
            <a:ext cx="290109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[127.15230201  37.29612138]</a:t>
            </a:r>
            <a:b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</a:b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경기도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용인시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ko-KR" altLang="ko-KR" sz="1050" kern="0" dirty="0" err="1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기흥구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구성동</a:t>
            </a: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 324-2</a:t>
            </a:r>
            <a:b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</a:b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▶ </a:t>
            </a:r>
            <a:r>
              <a:rPr lang="ko-KR" altLang="en-US" sz="1050" kern="0" dirty="0">
                <a:solidFill>
                  <a:srgbClr val="21212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입지 추천</a:t>
            </a:r>
            <a:br>
              <a:rPr lang="en-US" altLang="ko-KR" sz="1050" kern="0" dirty="0">
                <a:solidFill>
                  <a:srgbClr val="21212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</a:br>
            <a:r>
              <a:rPr lang="ko-KR" altLang="en-US" sz="1050" kern="0" dirty="0">
                <a:solidFill>
                  <a:srgbClr val="21212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en-US" altLang="ko-KR" sz="1050" kern="0" dirty="0">
                <a:solidFill>
                  <a:srgbClr val="21212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: </a:t>
            </a:r>
            <a:r>
              <a:rPr lang="ko-KR" altLang="ko-KR" sz="1050" kern="0" dirty="0" err="1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구성더포레스트아파트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부근</a:t>
            </a:r>
            <a:endParaRPr lang="en-US" altLang="ko-KR" sz="1050" dirty="0">
              <a:latin typeface="티웨이_날다" panose="02000300000000000000" pitchFamily="2" charset="-127"/>
              <a:ea typeface="티웨이_날다" panose="02000300000000000000" pitchFamily="2" charset="-127"/>
              <a:cs typeface="Times New Roman" panose="020206030504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4AF17FA-8D04-7553-3BC1-BD1DC490DC83}"/>
              </a:ext>
            </a:extLst>
          </p:cNvPr>
          <p:cNvSpPr txBox="1"/>
          <p:nvPr/>
        </p:nvSpPr>
        <p:spPr>
          <a:xfrm>
            <a:off x="6058765" y="4149044"/>
            <a:ext cx="290109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[127.14374368  37.28869612]</a:t>
            </a:r>
            <a:b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</a:b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경기도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용인시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ko-KR" altLang="ko-KR" sz="1050" kern="0" dirty="0" err="1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기흥구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ko-KR" altLang="ko-KR" sz="1050" kern="0" dirty="0" err="1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청덕동</a:t>
            </a: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 412-2</a:t>
            </a:r>
            <a:b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</a:b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▶ </a:t>
            </a:r>
            <a:r>
              <a:rPr lang="ko-KR" altLang="en-US" sz="1050" kern="0" dirty="0">
                <a:solidFill>
                  <a:srgbClr val="21212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입지 추천</a:t>
            </a:r>
            <a:br>
              <a:rPr lang="en-US" altLang="ko-KR" sz="1050" kern="0" dirty="0">
                <a:solidFill>
                  <a:srgbClr val="21212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</a:br>
            <a:r>
              <a:rPr lang="ko-KR" altLang="en-US" sz="1050" kern="0" dirty="0">
                <a:solidFill>
                  <a:srgbClr val="21212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en-US" altLang="ko-KR" sz="1050" kern="0" dirty="0">
                <a:solidFill>
                  <a:srgbClr val="21212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: </a:t>
            </a:r>
            <a:r>
              <a:rPr lang="ko-KR" altLang="ko-KR" sz="1050" kern="0" dirty="0" err="1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광도와이드빌아파트</a:t>
            </a:r>
            <a:endParaRPr lang="en-US" altLang="ko-KR" sz="1050" dirty="0">
              <a:latin typeface="티웨이_날다" panose="02000300000000000000" pitchFamily="2" charset="-127"/>
              <a:ea typeface="티웨이_날다" panose="02000300000000000000" pitchFamily="2" charset="-127"/>
              <a:cs typeface="Times New Roman" panose="020206030504050203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DACD897-E039-4D7C-4F28-A15B96D9386D}"/>
              </a:ext>
            </a:extLst>
          </p:cNvPr>
          <p:cNvSpPr txBox="1"/>
          <p:nvPr/>
        </p:nvSpPr>
        <p:spPr>
          <a:xfrm>
            <a:off x="2219027" y="1294456"/>
            <a:ext cx="121778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- </a:t>
            </a:r>
            <a:r>
              <a:rPr lang="ko-KR" altLang="en-US" sz="16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구성동 </a:t>
            </a:r>
            <a:r>
              <a:rPr lang="en-US" altLang="ko-KR" sz="16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-</a:t>
            </a:r>
            <a:endParaRPr lang="ko-KR" altLang="en-US" sz="1600" dirty="0">
              <a:latin typeface="티웨이_날다" panose="02000300000000000000" pitchFamily="2" charset="-127"/>
              <a:ea typeface="티웨이_날다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381106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7DA7A931-1638-4CA8-33C9-BC90CBA674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0514" y="1716109"/>
            <a:ext cx="2643775" cy="2808379"/>
          </a:xfrm>
          <a:prstGeom prst="rect">
            <a:avLst/>
          </a:prstGeom>
          <a:noFill/>
          <a:ln w="15875">
            <a:solidFill>
              <a:srgbClr val="1A353E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286C46B0-12B7-6AF0-E978-6003E62FC3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312" y="1716111"/>
            <a:ext cx="2643773" cy="2808378"/>
          </a:xfrm>
          <a:prstGeom prst="rect">
            <a:avLst/>
          </a:prstGeom>
          <a:noFill/>
          <a:ln w="15875">
            <a:solidFill>
              <a:srgbClr val="1A353E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D856AF8E-AD6E-64D0-17A8-F8B9FCCF5ED1}"/>
              </a:ext>
            </a:extLst>
          </p:cNvPr>
          <p:cNvSpPr/>
          <p:nvPr/>
        </p:nvSpPr>
        <p:spPr>
          <a:xfrm>
            <a:off x="-201169" y="-210172"/>
            <a:ext cx="9546336" cy="604315"/>
          </a:xfrm>
          <a:prstGeom prst="rect">
            <a:avLst/>
          </a:prstGeom>
          <a:solidFill>
            <a:srgbClr val="31C7BB">
              <a:alpha val="75000"/>
            </a:srgbClr>
          </a:solidFill>
          <a:ln w="31750">
            <a:solidFill>
              <a:srgbClr val="1A35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3F9346-9092-E3B6-1338-A7B61EB54B15}"/>
              </a:ext>
            </a:extLst>
          </p:cNvPr>
          <p:cNvSpPr txBox="1"/>
          <p:nvPr/>
        </p:nvSpPr>
        <p:spPr>
          <a:xfrm>
            <a:off x="5321300" y="-19111"/>
            <a:ext cx="3822700" cy="340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분석 배경 </a:t>
            </a:r>
            <a:r>
              <a:rPr lang="en-US" altLang="ko-KR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|</a:t>
            </a:r>
            <a:r>
              <a:rPr lang="en-US" altLang="ko-KR" sz="10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ko-KR" altLang="en-US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분석 방법 및 배경 </a:t>
            </a:r>
            <a:r>
              <a:rPr lang="en-US" altLang="ko-KR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| </a:t>
            </a:r>
            <a:r>
              <a:rPr lang="ko-KR" altLang="en-US" sz="12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분석 내용</a:t>
            </a:r>
            <a:r>
              <a:rPr lang="ko-KR" altLang="en-US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| </a:t>
            </a:r>
            <a:r>
              <a:rPr lang="ko-KR" altLang="en-US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분석결과 활용 </a:t>
            </a:r>
            <a:r>
              <a:rPr lang="en-US" altLang="ko-KR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| </a:t>
            </a:r>
            <a:r>
              <a:rPr lang="ko-KR" altLang="en-US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부록</a:t>
            </a:r>
            <a:endParaRPr lang="ko-KR" altLang="en-US" sz="1000" dirty="0">
              <a:solidFill>
                <a:schemeClr val="bg1"/>
              </a:solidFill>
              <a:latin typeface="티웨이_날다" panose="02000300000000000000" pitchFamily="2" charset="-127"/>
              <a:ea typeface="티웨이_날다" panose="02000300000000000000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37ABA5D-8176-2F1E-D224-5CD6CF2A6E76}"/>
              </a:ext>
            </a:extLst>
          </p:cNvPr>
          <p:cNvSpPr/>
          <p:nvPr/>
        </p:nvSpPr>
        <p:spPr>
          <a:xfrm>
            <a:off x="-280416" y="5341703"/>
            <a:ext cx="9546336" cy="522649"/>
          </a:xfrm>
          <a:prstGeom prst="rect">
            <a:avLst/>
          </a:prstGeom>
          <a:solidFill>
            <a:srgbClr val="31C7BB">
              <a:alpha val="75000"/>
            </a:srgbClr>
          </a:solidFill>
          <a:ln w="31750">
            <a:solidFill>
              <a:srgbClr val="1A35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1768B3-6A4D-DA25-2FEA-81E4FB69CF03}"/>
              </a:ext>
            </a:extLst>
          </p:cNvPr>
          <p:cNvSpPr txBox="1"/>
          <p:nvPr/>
        </p:nvSpPr>
        <p:spPr>
          <a:xfrm>
            <a:off x="6163564" y="5364141"/>
            <a:ext cx="2980436" cy="278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9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# </a:t>
            </a:r>
            <a:r>
              <a:rPr lang="ko-KR" altLang="en-US" sz="9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용인시 전기차 </a:t>
            </a:r>
            <a:r>
              <a:rPr lang="ko-KR" altLang="en-US" sz="9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완속</a:t>
            </a:r>
            <a:r>
              <a:rPr lang="ko-KR" altLang="en-US" sz="9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 충전소</a:t>
            </a:r>
            <a:r>
              <a:rPr lang="en-US" altLang="ko-KR" sz="9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ko-KR" altLang="en-US" sz="9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입지 선정 모델 개발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DD4841-54B1-20F1-47FC-A1B3E2C65AFA}"/>
              </a:ext>
            </a:extLst>
          </p:cNvPr>
          <p:cNvSpPr txBox="1"/>
          <p:nvPr/>
        </p:nvSpPr>
        <p:spPr>
          <a:xfrm>
            <a:off x="188682" y="465734"/>
            <a:ext cx="5132618" cy="5893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rgbClr val="1A353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#</a:t>
            </a:r>
            <a:r>
              <a:rPr lang="ko-KR" altLang="en-US" sz="2400" b="1" dirty="0">
                <a:solidFill>
                  <a:srgbClr val="1A353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ko-KR" altLang="en-US" sz="2400" b="1" dirty="0" err="1">
                <a:solidFill>
                  <a:srgbClr val="1A353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산점도</a:t>
            </a:r>
            <a:r>
              <a:rPr lang="ko-KR" altLang="en-US" sz="2400" b="1" dirty="0">
                <a:solidFill>
                  <a:srgbClr val="1A353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en-US" altLang="ko-KR" sz="2400" b="1" dirty="0">
                <a:solidFill>
                  <a:srgbClr val="1A353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↔ K-</a:t>
            </a:r>
            <a:r>
              <a:rPr lang="ko-KR" altLang="en-US" sz="2400" b="1" dirty="0">
                <a:solidFill>
                  <a:srgbClr val="1A353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평균 알고리즘 모델 비교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EEEECB6-2788-D484-34DE-CCD02E734B35}"/>
              </a:ext>
            </a:extLst>
          </p:cNvPr>
          <p:cNvSpPr txBox="1"/>
          <p:nvPr/>
        </p:nvSpPr>
        <p:spPr>
          <a:xfrm>
            <a:off x="2219027" y="1294456"/>
            <a:ext cx="121778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- </a:t>
            </a:r>
            <a:r>
              <a:rPr lang="ko-KR" altLang="en-US" sz="1600" dirty="0" err="1">
                <a:latin typeface="티웨이_날다" panose="02000300000000000000" pitchFamily="2" charset="-127"/>
                <a:ea typeface="티웨이_날다" panose="02000300000000000000" pitchFamily="2" charset="-127"/>
              </a:rPr>
              <a:t>기흥동</a:t>
            </a:r>
            <a:r>
              <a:rPr lang="ko-KR" altLang="en-US" sz="16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en-US" altLang="ko-KR" sz="16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-</a:t>
            </a:r>
            <a:endParaRPr lang="ko-KR" altLang="en-US" sz="1600" dirty="0">
              <a:latin typeface="티웨이_날다" panose="02000300000000000000" pitchFamily="2" charset="-127"/>
              <a:ea typeface="티웨이_날다" panose="02000300000000000000" pitchFamily="2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9BAE654-AF32-259D-BBE6-3DF5A58FCAAB}"/>
              </a:ext>
            </a:extLst>
          </p:cNvPr>
          <p:cNvSpPr/>
          <p:nvPr/>
        </p:nvSpPr>
        <p:spPr>
          <a:xfrm>
            <a:off x="5771494" y="652956"/>
            <a:ext cx="3067706" cy="4521382"/>
          </a:xfrm>
          <a:prstGeom prst="rect">
            <a:avLst/>
          </a:prstGeom>
          <a:solidFill>
            <a:schemeClr val="bg1"/>
          </a:solidFill>
          <a:ln w="15875">
            <a:solidFill>
              <a:srgbClr val="1A353E"/>
            </a:solidFill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▶ 월요일 </a:t>
            </a:r>
            <a:r>
              <a:rPr lang="en-US" altLang="ko-KR" sz="14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/</a:t>
            </a:r>
            <a:r>
              <a:rPr lang="ko-KR" altLang="en-US" sz="14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 일요일 앱 사용자 수 급락 </a:t>
            </a:r>
            <a:endParaRPr lang="en-US" altLang="ko-KR" sz="1400" dirty="0">
              <a:latin typeface="티웨이_날다" panose="02000300000000000000" pitchFamily="2" charset="-127"/>
              <a:ea typeface="티웨이_날다" panose="02000300000000000000" pitchFamily="2" charset="-127"/>
            </a:endParaRPr>
          </a:p>
          <a:p>
            <a:endParaRPr lang="en-US" altLang="ko-KR" sz="1400" dirty="0">
              <a:latin typeface="티웨이_날다" panose="02000300000000000000" pitchFamily="2" charset="-127"/>
              <a:ea typeface="티웨이_날다" panose="02000300000000000000" pitchFamily="2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F744A89C-27BD-11DD-49A2-7AB29FD3ADA7}"/>
              </a:ext>
            </a:extLst>
          </p:cNvPr>
          <p:cNvSpPr/>
          <p:nvPr/>
        </p:nvSpPr>
        <p:spPr>
          <a:xfrm>
            <a:off x="6370151" y="512813"/>
            <a:ext cx="1870392" cy="299896"/>
          </a:xfrm>
          <a:prstGeom prst="roundRect">
            <a:avLst>
              <a:gd name="adj" fmla="val 50000"/>
            </a:avLst>
          </a:prstGeom>
          <a:solidFill>
            <a:srgbClr val="1A353E"/>
          </a:solidFill>
          <a:ln>
            <a:solidFill>
              <a:srgbClr val="1A35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입지 추천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579E532-996B-5A78-DBA2-43E4A1547BBA}"/>
              </a:ext>
            </a:extLst>
          </p:cNvPr>
          <p:cNvSpPr txBox="1"/>
          <p:nvPr/>
        </p:nvSpPr>
        <p:spPr>
          <a:xfrm>
            <a:off x="5854801" y="1138969"/>
            <a:ext cx="2901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 dirty="0" err="1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산점도와</a:t>
            </a:r>
            <a:r>
              <a:rPr lang="ko-KR" altLang="en-US" sz="1200" dirty="0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 비교하여 선정한 클러스터 개수</a:t>
            </a:r>
            <a:br>
              <a:rPr lang="en-US" altLang="ko-KR" sz="1200" dirty="0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</a:br>
            <a:r>
              <a:rPr lang="en-US" altLang="ko-KR" sz="1200" dirty="0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: 15</a:t>
            </a:r>
            <a:r>
              <a:rPr lang="ko-KR" altLang="en-US" sz="1200" dirty="0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개 </a:t>
            </a:r>
            <a:endParaRPr lang="en-US" altLang="ko-KR" sz="1200" dirty="0">
              <a:latin typeface="티웨이_날다" panose="02000300000000000000" pitchFamily="2" charset="-127"/>
              <a:ea typeface="티웨이_날다" panose="02000300000000000000" pitchFamily="2" charset="-127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6ECF172-6B71-41DC-EDFA-994D6A9774A5}"/>
              </a:ext>
            </a:extLst>
          </p:cNvPr>
          <p:cNvSpPr txBox="1"/>
          <p:nvPr/>
        </p:nvSpPr>
        <p:spPr>
          <a:xfrm>
            <a:off x="5854801" y="1716110"/>
            <a:ext cx="2901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 dirty="0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15</a:t>
            </a:r>
            <a:r>
              <a:rPr lang="ko-KR" altLang="en-US" sz="1200" dirty="0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개 중 예시로 </a:t>
            </a:r>
            <a:r>
              <a:rPr lang="en-US" altLang="ko-KR" sz="1200" dirty="0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3</a:t>
            </a:r>
            <a:r>
              <a:rPr lang="ko-KR" altLang="en-US" sz="1200" dirty="0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개 중심점과 입지 추천</a:t>
            </a:r>
            <a:br>
              <a:rPr lang="en-US" altLang="ko-KR" sz="1200" dirty="0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</a:br>
            <a:r>
              <a:rPr lang="en-US" altLang="ko-KR" sz="1200" dirty="0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: </a:t>
            </a:r>
            <a:r>
              <a:rPr lang="ko-KR" altLang="en-US" sz="1200" dirty="0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나머지 중심점은 별첨 문서에 기록</a:t>
            </a:r>
            <a:endParaRPr lang="en-US" altLang="ko-KR" sz="1200" dirty="0">
              <a:latin typeface="티웨이_날다" panose="02000300000000000000" pitchFamily="2" charset="-127"/>
              <a:ea typeface="티웨이_날다" panose="02000300000000000000" pitchFamily="2" charset="-127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34CC8E-BA94-60F7-032F-87ED52D362CD}"/>
              </a:ext>
            </a:extLst>
          </p:cNvPr>
          <p:cNvSpPr txBox="1"/>
          <p:nvPr/>
        </p:nvSpPr>
        <p:spPr>
          <a:xfrm>
            <a:off x="6045348" y="2317918"/>
            <a:ext cx="290109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[127.114953    37.22209863]</a:t>
            </a:r>
            <a:b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</a:b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경기도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용인시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ko-KR" altLang="ko-KR" sz="1050" kern="0" dirty="0" err="1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기흥구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ko-KR" altLang="ko-KR" sz="1050" kern="0" dirty="0" err="1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고매동</a:t>
            </a: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 266-5</a:t>
            </a:r>
            <a:b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</a:b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▶ </a:t>
            </a:r>
            <a:r>
              <a:rPr lang="ko-KR" altLang="en-US" sz="1050" kern="0" dirty="0">
                <a:solidFill>
                  <a:srgbClr val="21212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입지 추천</a:t>
            </a:r>
            <a:br>
              <a:rPr lang="en-US" altLang="ko-KR" sz="1050" kern="0" dirty="0">
                <a:solidFill>
                  <a:srgbClr val="21212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</a:br>
            <a:r>
              <a:rPr lang="ko-KR" altLang="en-US" sz="1050" kern="0" dirty="0">
                <a:solidFill>
                  <a:srgbClr val="21212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en-US" altLang="ko-KR" sz="1050" kern="0" dirty="0">
                <a:solidFill>
                  <a:srgbClr val="21212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: </a:t>
            </a:r>
            <a:r>
              <a:rPr lang="ko-KR" altLang="ko-KR" sz="1050" kern="0" dirty="0" err="1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이케아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 </a:t>
            </a:r>
            <a:r>
              <a:rPr lang="ko-KR" altLang="ko-KR" sz="1050" kern="0" dirty="0" err="1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기흥점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 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부근</a:t>
            </a:r>
            <a:endParaRPr lang="ko-KR" altLang="ko-KR" sz="1050" kern="100" dirty="0">
              <a:effectLst/>
              <a:latin typeface="티웨이_날다" panose="02000300000000000000" pitchFamily="2" charset="-127"/>
              <a:ea typeface="티웨이_날다" panose="02000300000000000000" pitchFamily="2" charset="-127"/>
              <a:cs typeface="Times New Roman" panose="020206030504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F41964B-CB81-DFA5-947A-8EA8EE222D84}"/>
              </a:ext>
            </a:extLst>
          </p:cNvPr>
          <p:cNvSpPr txBox="1"/>
          <p:nvPr/>
        </p:nvSpPr>
        <p:spPr>
          <a:xfrm>
            <a:off x="6045347" y="3219870"/>
            <a:ext cx="290109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[127.10262088  37.24148707]</a:t>
            </a:r>
            <a:b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</a:b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경기도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용인시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ko-KR" altLang="ko-KR" sz="1050" kern="0" dirty="0" err="1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기흥구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ko-KR" altLang="ko-KR" sz="1050" kern="0" dirty="0" err="1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공세동</a:t>
            </a: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 394-7 </a:t>
            </a:r>
            <a:b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</a:b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▶ </a:t>
            </a:r>
            <a:r>
              <a:rPr lang="ko-KR" altLang="en-US" sz="1050" kern="0" dirty="0">
                <a:solidFill>
                  <a:srgbClr val="21212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입지 추천</a:t>
            </a:r>
            <a:br>
              <a:rPr lang="en-US" altLang="ko-KR" sz="1050" kern="0" dirty="0">
                <a:solidFill>
                  <a:srgbClr val="21212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</a:br>
            <a:r>
              <a:rPr lang="ko-KR" altLang="en-US" sz="1050" kern="0" dirty="0">
                <a:solidFill>
                  <a:srgbClr val="21212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en-US" altLang="ko-KR" sz="1050" kern="0" dirty="0">
                <a:solidFill>
                  <a:srgbClr val="21212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: 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호수청구아파트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 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부근</a:t>
            </a:r>
            <a:endParaRPr lang="ko-KR" altLang="ko-KR" sz="1050" kern="100" dirty="0">
              <a:effectLst/>
              <a:latin typeface="티웨이_날다" panose="02000300000000000000" pitchFamily="2" charset="-127"/>
              <a:ea typeface="티웨이_날다" panose="02000300000000000000" pitchFamily="2" charset="-127"/>
              <a:cs typeface="Times New Roman" panose="020206030504050203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80B8642-3A25-87C9-79D6-B37A53415786}"/>
              </a:ext>
            </a:extLst>
          </p:cNvPr>
          <p:cNvSpPr txBox="1"/>
          <p:nvPr/>
        </p:nvSpPr>
        <p:spPr>
          <a:xfrm>
            <a:off x="6045347" y="4121822"/>
            <a:ext cx="2901091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[127.11762152  37.23620998]</a:t>
            </a:r>
            <a:b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</a:b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경기도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용인시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ko-KR" altLang="ko-KR" sz="1050" kern="0" dirty="0" err="1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기흥구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ko-KR" altLang="ko-KR" sz="1050" kern="0" dirty="0" err="1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공세동</a:t>
            </a: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 155-7</a:t>
            </a:r>
            <a:b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</a:b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▶ </a:t>
            </a:r>
            <a:r>
              <a:rPr lang="ko-KR" altLang="en-US" sz="1050" kern="0" dirty="0">
                <a:solidFill>
                  <a:srgbClr val="21212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입지 추천</a:t>
            </a:r>
            <a:br>
              <a:rPr lang="en-US" altLang="ko-KR" sz="1050" kern="0" dirty="0">
                <a:solidFill>
                  <a:srgbClr val="21212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</a:br>
            <a:r>
              <a:rPr lang="ko-KR" altLang="en-US" sz="1050" kern="0" dirty="0">
                <a:solidFill>
                  <a:srgbClr val="21212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en-US" altLang="ko-KR" sz="1050" kern="0" dirty="0">
                <a:solidFill>
                  <a:srgbClr val="21212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: </a:t>
            </a:r>
            <a:r>
              <a:rPr lang="ko-KR" altLang="ko-KR" sz="1050" kern="0" dirty="0" err="1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해비치마을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 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타운하우스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 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부근</a:t>
            </a:r>
            <a:endParaRPr lang="ko-KR" altLang="ko-KR" sz="1050" kern="100" dirty="0">
              <a:effectLst/>
              <a:latin typeface="티웨이_날다" panose="02000300000000000000" pitchFamily="2" charset="-127"/>
              <a:ea typeface="티웨이_날다" panose="02000300000000000000" pitchFamily="2" charset="-127"/>
              <a:cs typeface="Times New Roman" panose="02020603050405020304" pitchFamily="18" charset="0"/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endParaRPr lang="en-US" altLang="ko-KR" sz="1050" dirty="0">
              <a:latin typeface="티웨이_날다" panose="02000300000000000000" pitchFamily="2" charset="-127"/>
              <a:ea typeface="티웨이_날다" panose="02000300000000000000" pitchFamily="2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95380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2" name="Picture 6">
            <a:extLst>
              <a:ext uri="{FF2B5EF4-FFF2-40B4-BE49-F238E27FC236}">
                <a16:creationId xmlns:a16="http://schemas.microsoft.com/office/drawing/2014/main" id="{1280CAC1-BBBD-39C3-F387-65E0A39963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312" y="1716108"/>
            <a:ext cx="2643773" cy="2808380"/>
          </a:xfrm>
          <a:prstGeom prst="rect">
            <a:avLst/>
          </a:prstGeom>
          <a:noFill/>
          <a:ln w="15875">
            <a:solidFill>
              <a:srgbClr val="1A353E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ED9A2B9A-C1F9-E1D5-8A62-0B340668FF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0431" y="1716108"/>
            <a:ext cx="2643773" cy="2808380"/>
          </a:xfrm>
          <a:prstGeom prst="rect">
            <a:avLst/>
          </a:prstGeom>
          <a:noFill/>
          <a:ln w="15875">
            <a:solidFill>
              <a:srgbClr val="1A353E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8737406-B973-F055-D209-63243FE379D6}"/>
              </a:ext>
            </a:extLst>
          </p:cNvPr>
          <p:cNvSpPr/>
          <p:nvPr/>
        </p:nvSpPr>
        <p:spPr>
          <a:xfrm>
            <a:off x="-201169" y="-210172"/>
            <a:ext cx="9546336" cy="604315"/>
          </a:xfrm>
          <a:prstGeom prst="rect">
            <a:avLst/>
          </a:prstGeom>
          <a:solidFill>
            <a:srgbClr val="31C7BB">
              <a:alpha val="75000"/>
            </a:srgbClr>
          </a:solidFill>
          <a:ln w="31750">
            <a:solidFill>
              <a:srgbClr val="1A35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60D372-DFA2-9498-BDE3-29870A035803}"/>
              </a:ext>
            </a:extLst>
          </p:cNvPr>
          <p:cNvSpPr txBox="1"/>
          <p:nvPr/>
        </p:nvSpPr>
        <p:spPr>
          <a:xfrm>
            <a:off x="5321300" y="-19111"/>
            <a:ext cx="3822700" cy="340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분석 배경 </a:t>
            </a:r>
            <a:r>
              <a:rPr lang="en-US" altLang="ko-KR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|</a:t>
            </a:r>
            <a:r>
              <a:rPr lang="en-US" altLang="ko-KR" sz="10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ko-KR" altLang="en-US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분석 방법 및 배경 </a:t>
            </a:r>
            <a:r>
              <a:rPr lang="en-US" altLang="ko-KR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| </a:t>
            </a:r>
            <a:r>
              <a:rPr lang="ko-KR" altLang="en-US" sz="12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분석 내용</a:t>
            </a:r>
            <a:r>
              <a:rPr lang="ko-KR" altLang="en-US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| </a:t>
            </a:r>
            <a:r>
              <a:rPr lang="ko-KR" altLang="en-US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분석결과 활용 </a:t>
            </a:r>
            <a:r>
              <a:rPr lang="en-US" altLang="ko-KR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| </a:t>
            </a:r>
            <a:r>
              <a:rPr lang="ko-KR" altLang="en-US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부록</a:t>
            </a:r>
            <a:endParaRPr lang="ko-KR" altLang="en-US" sz="1000" dirty="0">
              <a:solidFill>
                <a:schemeClr val="bg1"/>
              </a:solidFill>
              <a:latin typeface="티웨이_날다" panose="02000300000000000000" pitchFamily="2" charset="-127"/>
              <a:ea typeface="티웨이_날다" panose="02000300000000000000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B7859F5-15DA-7064-EE4E-AA9C4776F202}"/>
              </a:ext>
            </a:extLst>
          </p:cNvPr>
          <p:cNvSpPr/>
          <p:nvPr/>
        </p:nvSpPr>
        <p:spPr>
          <a:xfrm>
            <a:off x="-280416" y="5341703"/>
            <a:ext cx="9546336" cy="522649"/>
          </a:xfrm>
          <a:prstGeom prst="rect">
            <a:avLst/>
          </a:prstGeom>
          <a:solidFill>
            <a:srgbClr val="31C7BB">
              <a:alpha val="75000"/>
            </a:srgbClr>
          </a:solidFill>
          <a:ln w="31750">
            <a:solidFill>
              <a:srgbClr val="1A35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EAE549-1790-73CC-1E47-6740F5647D88}"/>
              </a:ext>
            </a:extLst>
          </p:cNvPr>
          <p:cNvSpPr txBox="1"/>
          <p:nvPr/>
        </p:nvSpPr>
        <p:spPr>
          <a:xfrm>
            <a:off x="6163564" y="5364141"/>
            <a:ext cx="2980436" cy="278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9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# </a:t>
            </a:r>
            <a:r>
              <a:rPr lang="ko-KR" altLang="en-US" sz="9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용인시 전기차 </a:t>
            </a:r>
            <a:r>
              <a:rPr lang="ko-KR" altLang="en-US" sz="9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완속</a:t>
            </a:r>
            <a:r>
              <a:rPr lang="ko-KR" altLang="en-US" sz="9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 충전소</a:t>
            </a:r>
            <a:r>
              <a:rPr lang="en-US" altLang="ko-KR" sz="9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ko-KR" altLang="en-US" sz="9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입지 선정 모델 개발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90A168-8BCF-0E46-944B-7952D2807303}"/>
              </a:ext>
            </a:extLst>
          </p:cNvPr>
          <p:cNvSpPr txBox="1"/>
          <p:nvPr/>
        </p:nvSpPr>
        <p:spPr>
          <a:xfrm>
            <a:off x="188682" y="465734"/>
            <a:ext cx="5132618" cy="5893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rgbClr val="1A353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#</a:t>
            </a:r>
            <a:r>
              <a:rPr lang="ko-KR" altLang="en-US" sz="2400" b="1" dirty="0">
                <a:solidFill>
                  <a:srgbClr val="1A353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ko-KR" altLang="en-US" sz="2400" b="1" dirty="0" err="1">
                <a:solidFill>
                  <a:srgbClr val="1A353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산점도</a:t>
            </a:r>
            <a:r>
              <a:rPr lang="ko-KR" altLang="en-US" sz="2400" b="1" dirty="0">
                <a:solidFill>
                  <a:srgbClr val="1A353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en-US" altLang="ko-KR" sz="2400" b="1" dirty="0">
                <a:solidFill>
                  <a:srgbClr val="1A353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↔ K-</a:t>
            </a:r>
            <a:r>
              <a:rPr lang="ko-KR" altLang="en-US" sz="2400" b="1" dirty="0">
                <a:solidFill>
                  <a:srgbClr val="1A353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평균 알고리즘 모델 비교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49512C6-493E-6341-7EB6-18508D475C26}"/>
              </a:ext>
            </a:extLst>
          </p:cNvPr>
          <p:cNvSpPr txBox="1"/>
          <p:nvPr/>
        </p:nvSpPr>
        <p:spPr>
          <a:xfrm>
            <a:off x="2219027" y="1294456"/>
            <a:ext cx="121778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- </a:t>
            </a:r>
            <a:r>
              <a:rPr lang="ko-KR" altLang="en-US" sz="1600" dirty="0" err="1">
                <a:latin typeface="티웨이_날다" panose="02000300000000000000" pitchFamily="2" charset="-127"/>
                <a:ea typeface="티웨이_날다" panose="02000300000000000000" pitchFamily="2" charset="-127"/>
              </a:rPr>
              <a:t>남사읍</a:t>
            </a:r>
            <a:r>
              <a:rPr lang="ko-KR" altLang="en-US" sz="16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en-US" altLang="ko-KR" sz="16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-</a:t>
            </a:r>
            <a:endParaRPr lang="ko-KR" altLang="en-US" sz="1600" dirty="0">
              <a:latin typeface="티웨이_날다" panose="02000300000000000000" pitchFamily="2" charset="-127"/>
              <a:ea typeface="티웨이_날다" panose="02000300000000000000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CA5F149-858D-B2A6-079D-5191378E34E6}"/>
              </a:ext>
            </a:extLst>
          </p:cNvPr>
          <p:cNvSpPr/>
          <p:nvPr/>
        </p:nvSpPr>
        <p:spPr>
          <a:xfrm>
            <a:off x="5771494" y="652956"/>
            <a:ext cx="3067706" cy="4521382"/>
          </a:xfrm>
          <a:prstGeom prst="rect">
            <a:avLst/>
          </a:prstGeom>
          <a:solidFill>
            <a:schemeClr val="bg1"/>
          </a:solidFill>
          <a:ln w="15875">
            <a:solidFill>
              <a:srgbClr val="1A353E"/>
            </a:solidFill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▶ 월요일 </a:t>
            </a:r>
            <a:r>
              <a:rPr lang="en-US" altLang="ko-KR" sz="14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/</a:t>
            </a:r>
            <a:r>
              <a:rPr lang="ko-KR" altLang="en-US" sz="14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 일요일 앱 사용자 수 급락 </a:t>
            </a:r>
            <a:endParaRPr lang="en-US" altLang="ko-KR" sz="1400" dirty="0">
              <a:latin typeface="티웨이_날다" panose="02000300000000000000" pitchFamily="2" charset="-127"/>
              <a:ea typeface="티웨이_날다" panose="02000300000000000000" pitchFamily="2" charset="-127"/>
            </a:endParaRPr>
          </a:p>
          <a:p>
            <a:endParaRPr lang="en-US" altLang="ko-KR" sz="1400" dirty="0">
              <a:latin typeface="티웨이_날다" panose="02000300000000000000" pitchFamily="2" charset="-127"/>
              <a:ea typeface="티웨이_날다" panose="02000300000000000000" pitchFamily="2" charset="-127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88CC9373-E96F-8EDB-78A5-D01C525F5207}"/>
              </a:ext>
            </a:extLst>
          </p:cNvPr>
          <p:cNvSpPr/>
          <p:nvPr/>
        </p:nvSpPr>
        <p:spPr>
          <a:xfrm>
            <a:off x="6370151" y="512813"/>
            <a:ext cx="1870392" cy="299896"/>
          </a:xfrm>
          <a:prstGeom prst="roundRect">
            <a:avLst>
              <a:gd name="adj" fmla="val 50000"/>
            </a:avLst>
          </a:prstGeom>
          <a:solidFill>
            <a:srgbClr val="1A353E"/>
          </a:solidFill>
          <a:ln>
            <a:solidFill>
              <a:srgbClr val="1A35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입지 추천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084C7B5-C4C4-4A37-C9C2-B5D485C342A9}"/>
              </a:ext>
            </a:extLst>
          </p:cNvPr>
          <p:cNvSpPr txBox="1"/>
          <p:nvPr/>
        </p:nvSpPr>
        <p:spPr>
          <a:xfrm>
            <a:off x="5854801" y="1071522"/>
            <a:ext cx="2901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 dirty="0" err="1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산점도와</a:t>
            </a:r>
            <a:r>
              <a:rPr lang="ko-KR" altLang="en-US" sz="1200" dirty="0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 비교하여 선정한 클러스터 개수</a:t>
            </a:r>
            <a:br>
              <a:rPr lang="en-US" altLang="ko-KR" sz="1200" dirty="0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</a:br>
            <a:r>
              <a:rPr lang="en-US" altLang="ko-KR" sz="1200" dirty="0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: 15</a:t>
            </a:r>
            <a:r>
              <a:rPr lang="ko-KR" altLang="en-US" sz="1200" dirty="0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개 </a:t>
            </a:r>
            <a:endParaRPr lang="en-US" altLang="ko-KR" sz="1200" dirty="0">
              <a:latin typeface="티웨이_날다" panose="02000300000000000000" pitchFamily="2" charset="-127"/>
              <a:ea typeface="티웨이_날다" panose="02000300000000000000" pitchFamily="2" charset="-127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DFB3112-9BA0-565E-BD1E-BD394D47FE24}"/>
              </a:ext>
            </a:extLst>
          </p:cNvPr>
          <p:cNvSpPr txBox="1"/>
          <p:nvPr/>
        </p:nvSpPr>
        <p:spPr>
          <a:xfrm>
            <a:off x="5854801" y="1648663"/>
            <a:ext cx="2901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 dirty="0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15</a:t>
            </a:r>
            <a:r>
              <a:rPr lang="ko-KR" altLang="en-US" sz="1200" dirty="0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개 중 예시로 </a:t>
            </a:r>
            <a:r>
              <a:rPr lang="en-US" altLang="ko-KR" sz="1200" dirty="0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3</a:t>
            </a:r>
            <a:r>
              <a:rPr lang="ko-KR" altLang="en-US" sz="1200" dirty="0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개 중심점과 입지 추천</a:t>
            </a:r>
            <a:br>
              <a:rPr lang="en-US" altLang="ko-KR" sz="1200" dirty="0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</a:br>
            <a:r>
              <a:rPr lang="en-US" altLang="ko-KR" sz="1200" dirty="0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: </a:t>
            </a:r>
            <a:r>
              <a:rPr lang="ko-KR" altLang="en-US" sz="1200" dirty="0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나머지 중심점은 별첨 문서에 기록</a:t>
            </a:r>
            <a:endParaRPr lang="en-US" altLang="ko-KR" sz="1200" dirty="0">
              <a:latin typeface="티웨이_날다" panose="02000300000000000000" pitchFamily="2" charset="-127"/>
              <a:ea typeface="티웨이_날다" panose="02000300000000000000" pitchFamily="2" charset="-127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7A1C205-C69A-9EAD-75DA-A4C06F2931DA}"/>
              </a:ext>
            </a:extLst>
          </p:cNvPr>
          <p:cNvSpPr txBox="1"/>
          <p:nvPr/>
        </p:nvSpPr>
        <p:spPr>
          <a:xfrm>
            <a:off x="6050597" y="2290258"/>
            <a:ext cx="290109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[127.15884828  37.14122322]</a:t>
            </a:r>
            <a:b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</a:b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경기도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용인시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처인구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ko-KR" altLang="ko-KR" sz="1050" kern="0" dirty="0" err="1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남사면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ko-KR" altLang="ko-KR" sz="1050" kern="0" dirty="0" err="1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북리</a:t>
            </a: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 55-1 </a:t>
            </a:r>
            <a:b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</a:b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▶ </a:t>
            </a:r>
            <a:r>
              <a:rPr lang="ko-KR" altLang="en-US" sz="1050" kern="0" dirty="0">
                <a:solidFill>
                  <a:srgbClr val="21212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입지 추천</a:t>
            </a:r>
            <a:br>
              <a:rPr lang="en-US" altLang="ko-KR" sz="1050" kern="0" dirty="0">
                <a:solidFill>
                  <a:srgbClr val="21212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</a:br>
            <a:r>
              <a:rPr lang="ko-KR" altLang="en-US" sz="1050" kern="0" dirty="0">
                <a:solidFill>
                  <a:srgbClr val="21212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en-US" altLang="ko-KR" sz="1050" kern="0" dirty="0">
                <a:solidFill>
                  <a:srgbClr val="21212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: </a:t>
            </a:r>
            <a:r>
              <a:rPr lang="ko-KR" altLang="ko-KR" sz="1050" kern="0" dirty="0" err="1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현대리바트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 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주차장</a:t>
            </a:r>
            <a:endParaRPr lang="ko-KR" altLang="ko-KR" sz="1050" kern="100" dirty="0">
              <a:effectLst/>
              <a:latin typeface="티웨이_날다" panose="02000300000000000000" pitchFamily="2" charset="-127"/>
              <a:ea typeface="티웨이_날다" panose="02000300000000000000" pitchFamily="2" charset="-127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662DB20-E6F2-F5D2-7A4A-2AF66D5177E8}"/>
              </a:ext>
            </a:extLst>
          </p:cNvPr>
          <p:cNvSpPr txBox="1"/>
          <p:nvPr/>
        </p:nvSpPr>
        <p:spPr>
          <a:xfrm>
            <a:off x="6050596" y="3192210"/>
            <a:ext cx="29844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[127.14937981  37.09608401]</a:t>
            </a:r>
            <a:b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</a:b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경기도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용인시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처인구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ko-KR" altLang="ko-KR" sz="1050" kern="0" dirty="0" err="1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남사면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ko-KR" altLang="ko-KR" sz="1050" kern="0" dirty="0" err="1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원암리</a:t>
            </a: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 257</a:t>
            </a:r>
            <a:b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</a:b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▶ </a:t>
            </a:r>
            <a:r>
              <a:rPr lang="ko-KR" altLang="en-US" sz="1050" kern="0" dirty="0">
                <a:solidFill>
                  <a:srgbClr val="21212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입지 추천</a:t>
            </a:r>
            <a:br>
              <a:rPr lang="en-US" altLang="ko-KR" sz="1050" kern="0" dirty="0">
                <a:solidFill>
                  <a:srgbClr val="21212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</a:br>
            <a:r>
              <a:rPr lang="ko-KR" altLang="en-US" sz="1050" kern="0" dirty="0">
                <a:solidFill>
                  <a:srgbClr val="21212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en-US" altLang="ko-KR" sz="1050" kern="0" dirty="0">
                <a:solidFill>
                  <a:srgbClr val="21212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: 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그린프라자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주차장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부근</a:t>
            </a:r>
            <a:endParaRPr lang="ko-KR" altLang="ko-KR" sz="1050" kern="100" dirty="0">
              <a:effectLst/>
              <a:latin typeface="티웨이_날다" panose="02000300000000000000" pitchFamily="2" charset="-127"/>
              <a:ea typeface="티웨이_날다" panose="02000300000000000000" pitchFamily="2" charset="-127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65B0724-FD55-21AB-1136-5324581AFB4E}"/>
              </a:ext>
            </a:extLst>
          </p:cNvPr>
          <p:cNvSpPr txBox="1"/>
          <p:nvPr/>
        </p:nvSpPr>
        <p:spPr>
          <a:xfrm>
            <a:off x="6050596" y="4094162"/>
            <a:ext cx="2984400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[127.17129511  37.15585428]</a:t>
            </a:r>
            <a:b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</a:b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경기도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용인시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처인구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ko-KR" altLang="ko-KR" sz="1050" kern="0" dirty="0" err="1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남사읍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ko-KR" altLang="ko-KR" sz="1050" kern="0" dirty="0" err="1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아곡리</a:t>
            </a: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 681</a:t>
            </a:r>
            <a:b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</a:b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▶ </a:t>
            </a:r>
            <a:r>
              <a:rPr lang="ko-KR" altLang="en-US" sz="1050" kern="0" dirty="0">
                <a:solidFill>
                  <a:srgbClr val="21212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입지 추천</a:t>
            </a:r>
            <a:br>
              <a:rPr lang="en-US" altLang="ko-KR" sz="1050" kern="0" dirty="0">
                <a:solidFill>
                  <a:srgbClr val="21212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</a:br>
            <a:r>
              <a:rPr lang="ko-KR" altLang="en-US" sz="1050" kern="0" dirty="0">
                <a:solidFill>
                  <a:srgbClr val="21212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en-US" altLang="ko-KR" sz="1050" kern="0" dirty="0">
                <a:solidFill>
                  <a:srgbClr val="21212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: </a:t>
            </a: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e</a:t>
            </a:r>
            <a:r>
              <a:rPr lang="ko-KR" altLang="ko-KR" sz="1050" kern="0" dirty="0" err="1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편한세상한숲시티아파트</a:t>
            </a: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 </a:t>
            </a:r>
            <a:r>
              <a:rPr lang="ko-KR" altLang="en-US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내부</a:t>
            </a:r>
            <a:endParaRPr lang="ko-KR" altLang="ko-KR" sz="1050" kern="100" dirty="0">
              <a:effectLst/>
              <a:latin typeface="티웨이_날다" panose="02000300000000000000" pitchFamily="2" charset="-127"/>
              <a:ea typeface="티웨이_날다" panose="02000300000000000000" pitchFamily="2" charset="-127"/>
              <a:cs typeface="Times New Roman" panose="02020603050405020304" pitchFamily="18" charset="0"/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endParaRPr lang="en-US" altLang="ko-KR" sz="1050" dirty="0">
              <a:latin typeface="티웨이_날다" panose="02000300000000000000" pitchFamily="2" charset="-127"/>
              <a:ea typeface="티웨이_날다" panose="02000300000000000000" pitchFamily="2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13430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6EC39A90-FFDB-4263-97A3-F68CE43275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5591" y="1716110"/>
            <a:ext cx="2643773" cy="2808378"/>
          </a:xfrm>
          <a:prstGeom prst="rect">
            <a:avLst/>
          </a:prstGeom>
          <a:noFill/>
          <a:ln w="15875">
            <a:solidFill>
              <a:srgbClr val="1A353E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81802BE6-5483-3EE3-075F-60EE500FFB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312" y="1716111"/>
            <a:ext cx="2643772" cy="2808377"/>
          </a:xfrm>
          <a:prstGeom prst="rect">
            <a:avLst/>
          </a:prstGeom>
          <a:noFill/>
          <a:ln w="15875">
            <a:solidFill>
              <a:srgbClr val="1A353E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6D928EBB-EF34-7E71-0139-C3DA977C7B03}"/>
              </a:ext>
            </a:extLst>
          </p:cNvPr>
          <p:cNvSpPr/>
          <p:nvPr/>
        </p:nvSpPr>
        <p:spPr>
          <a:xfrm>
            <a:off x="-201169" y="-197472"/>
            <a:ext cx="9546336" cy="604315"/>
          </a:xfrm>
          <a:prstGeom prst="rect">
            <a:avLst/>
          </a:prstGeom>
          <a:solidFill>
            <a:srgbClr val="31C7BB">
              <a:alpha val="75000"/>
            </a:srgbClr>
          </a:solidFill>
          <a:ln w="31750">
            <a:solidFill>
              <a:srgbClr val="1A35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EE8BCF-726E-2B20-2F0A-C3B261065E0A}"/>
              </a:ext>
            </a:extLst>
          </p:cNvPr>
          <p:cNvSpPr txBox="1"/>
          <p:nvPr/>
        </p:nvSpPr>
        <p:spPr>
          <a:xfrm>
            <a:off x="5321300" y="-6411"/>
            <a:ext cx="3822700" cy="340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분석 배경 </a:t>
            </a:r>
            <a:r>
              <a:rPr lang="en-US" altLang="ko-KR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|</a:t>
            </a:r>
            <a:r>
              <a:rPr lang="en-US" altLang="ko-KR" sz="10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ko-KR" altLang="en-US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분석 방법 및 배경 </a:t>
            </a:r>
            <a:r>
              <a:rPr lang="en-US" altLang="ko-KR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| </a:t>
            </a:r>
            <a:r>
              <a:rPr lang="ko-KR" altLang="en-US" sz="12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분석 내용</a:t>
            </a:r>
            <a:r>
              <a:rPr lang="ko-KR" altLang="en-US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| </a:t>
            </a:r>
            <a:r>
              <a:rPr lang="ko-KR" altLang="en-US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분석결과 활용 </a:t>
            </a:r>
            <a:r>
              <a:rPr lang="en-US" altLang="ko-KR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| </a:t>
            </a:r>
            <a:r>
              <a:rPr lang="ko-KR" altLang="en-US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부록</a:t>
            </a:r>
            <a:endParaRPr lang="ko-KR" altLang="en-US" sz="1000" dirty="0">
              <a:solidFill>
                <a:schemeClr val="bg1"/>
              </a:solidFill>
              <a:latin typeface="티웨이_날다" panose="02000300000000000000" pitchFamily="2" charset="-127"/>
              <a:ea typeface="티웨이_날다" panose="02000300000000000000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11F38E5-EC5F-9172-951C-89FF7ACD3862}"/>
              </a:ext>
            </a:extLst>
          </p:cNvPr>
          <p:cNvSpPr/>
          <p:nvPr/>
        </p:nvSpPr>
        <p:spPr>
          <a:xfrm>
            <a:off x="-280416" y="5354403"/>
            <a:ext cx="9546336" cy="522649"/>
          </a:xfrm>
          <a:prstGeom prst="rect">
            <a:avLst/>
          </a:prstGeom>
          <a:solidFill>
            <a:srgbClr val="31C7BB">
              <a:alpha val="75000"/>
            </a:srgbClr>
          </a:solidFill>
          <a:ln w="31750">
            <a:solidFill>
              <a:srgbClr val="1A35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7030BA-9475-532F-DCF5-5FFBA12FB529}"/>
              </a:ext>
            </a:extLst>
          </p:cNvPr>
          <p:cNvSpPr txBox="1"/>
          <p:nvPr/>
        </p:nvSpPr>
        <p:spPr>
          <a:xfrm>
            <a:off x="6163564" y="5376841"/>
            <a:ext cx="2980436" cy="278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9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# </a:t>
            </a:r>
            <a:r>
              <a:rPr lang="ko-KR" altLang="en-US" sz="9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용인시 전기차 </a:t>
            </a:r>
            <a:r>
              <a:rPr lang="ko-KR" altLang="en-US" sz="9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완속</a:t>
            </a:r>
            <a:r>
              <a:rPr lang="ko-KR" altLang="en-US" sz="9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 충전소</a:t>
            </a:r>
            <a:r>
              <a:rPr lang="en-US" altLang="ko-KR" sz="9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ko-KR" altLang="en-US" sz="9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입지 선정 모델 개발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304AB9-C8C5-F6CC-F535-74E536BBBCB6}"/>
              </a:ext>
            </a:extLst>
          </p:cNvPr>
          <p:cNvSpPr txBox="1"/>
          <p:nvPr/>
        </p:nvSpPr>
        <p:spPr>
          <a:xfrm>
            <a:off x="188682" y="465734"/>
            <a:ext cx="5132618" cy="5893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rgbClr val="1A353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#</a:t>
            </a:r>
            <a:r>
              <a:rPr lang="ko-KR" altLang="en-US" sz="2400" b="1" dirty="0">
                <a:solidFill>
                  <a:srgbClr val="1A353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ko-KR" altLang="en-US" sz="2400" b="1" dirty="0" err="1">
                <a:solidFill>
                  <a:srgbClr val="1A353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산점도</a:t>
            </a:r>
            <a:r>
              <a:rPr lang="ko-KR" altLang="en-US" sz="2400" b="1" dirty="0">
                <a:solidFill>
                  <a:srgbClr val="1A353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en-US" altLang="ko-KR" sz="2400" b="1" dirty="0">
                <a:solidFill>
                  <a:srgbClr val="1A353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↔ K-</a:t>
            </a:r>
            <a:r>
              <a:rPr lang="ko-KR" altLang="en-US" sz="2400" b="1" dirty="0">
                <a:solidFill>
                  <a:srgbClr val="1A353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평균 알고리즘 모델 비교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A14D01-9368-260C-289C-C67C072E338B}"/>
              </a:ext>
            </a:extLst>
          </p:cNvPr>
          <p:cNvSpPr txBox="1"/>
          <p:nvPr/>
        </p:nvSpPr>
        <p:spPr>
          <a:xfrm>
            <a:off x="1867610" y="1294456"/>
            <a:ext cx="192062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- </a:t>
            </a:r>
            <a:r>
              <a:rPr lang="ko-KR" altLang="en-US" sz="16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동백</a:t>
            </a:r>
            <a:r>
              <a:rPr lang="en-US" altLang="ko-KR" sz="16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1</a:t>
            </a:r>
            <a:r>
              <a:rPr lang="ko-KR" altLang="en-US" sz="16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동 </a:t>
            </a:r>
            <a:r>
              <a:rPr lang="en-US" altLang="ko-KR" sz="16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-</a:t>
            </a:r>
            <a:endParaRPr lang="ko-KR" altLang="en-US" sz="1600" dirty="0">
              <a:latin typeface="티웨이_날다" panose="02000300000000000000" pitchFamily="2" charset="-127"/>
              <a:ea typeface="티웨이_날다" panose="02000300000000000000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0F9FEF7-CD68-0FEB-949C-6DBFFED399EE}"/>
              </a:ext>
            </a:extLst>
          </p:cNvPr>
          <p:cNvSpPr/>
          <p:nvPr/>
        </p:nvSpPr>
        <p:spPr>
          <a:xfrm>
            <a:off x="5771494" y="652956"/>
            <a:ext cx="3067706" cy="4521382"/>
          </a:xfrm>
          <a:prstGeom prst="rect">
            <a:avLst/>
          </a:prstGeom>
          <a:solidFill>
            <a:schemeClr val="bg1"/>
          </a:solidFill>
          <a:ln w="15875">
            <a:solidFill>
              <a:srgbClr val="1A353E"/>
            </a:solidFill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▶ 월요일 </a:t>
            </a:r>
            <a:r>
              <a:rPr lang="en-US" altLang="ko-KR" sz="14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/</a:t>
            </a:r>
            <a:r>
              <a:rPr lang="ko-KR" altLang="en-US" sz="14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 일요일 앱 사용자 수 급락 </a:t>
            </a:r>
            <a:endParaRPr lang="en-US" altLang="ko-KR" sz="1400" dirty="0">
              <a:latin typeface="티웨이_날다" panose="02000300000000000000" pitchFamily="2" charset="-127"/>
              <a:ea typeface="티웨이_날다" panose="02000300000000000000" pitchFamily="2" charset="-127"/>
            </a:endParaRPr>
          </a:p>
          <a:p>
            <a:endParaRPr lang="en-US" altLang="ko-KR" sz="1400" dirty="0">
              <a:latin typeface="티웨이_날다" panose="02000300000000000000" pitchFamily="2" charset="-127"/>
              <a:ea typeface="티웨이_날다" panose="02000300000000000000" pitchFamily="2" charset="-127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37A9142-279F-87E7-FD3A-12CBE58FE1EA}"/>
              </a:ext>
            </a:extLst>
          </p:cNvPr>
          <p:cNvSpPr/>
          <p:nvPr/>
        </p:nvSpPr>
        <p:spPr>
          <a:xfrm>
            <a:off x="6370151" y="512813"/>
            <a:ext cx="1870392" cy="299896"/>
          </a:xfrm>
          <a:prstGeom prst="roundRect">
            <a:avLst>
              <a:gd name="adj" fmla="val 50000"/>
            </a:avLst>
          </a:prstGeom>
          <a:solidFill>
            <a:srgbClr val="1A353E"/>
          </a:solidFill>
          <a:ln>
            <a:solidFill>
              <a:srgbClr val="1A35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입지 추천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4821659-CAEB-C577-3DAD-1AD896986D69}"/>
              </a:ext>
            </a:extLst>
          </p:cNvPr>
          <p:cNvSpPr txBox="1"/>
          <p:nvPr/>
        </p:nvSpPr>
        <p:spPr>
          <a:xfrm>
            <a:off x="5854801" y="1071522"/>
            <a:ext cx="2901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 dirty="0" err="1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산점도와</a:t>
            </a:r>
            <a:r>
              <a:rPr lang="ko-KR" altLang="en-US" sz="1200" dirty="0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 비교하여 선정한 클러스터 개수</a:t>
            </a:r>
            <a:br>
              <a:rPr lang="en-US" altLang="ko-KR" sz="1200" dirty="0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</a:br>
            <a:r>
              <a:rPr lang="en-US" altLang="ko-KR" sz="1200" dirty="0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: 35</a:t>
            </a:r>
            <a:r>
              <a:rPr lang="ko-KR" altLang="en-US" sz="1200" dirty="0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개 </a:t>
            </a:r>
            <a:endParaRPr lang="en-US" altLang="ko-KR" sz="1200" dirty="0">
              <a:latin typeface="티웨이_날다" panose="02000300000000000000" pitchFamily="2" charset="-127"/>
              <a:ea typeface="티웨이_날다" panose="02000300000000000000" pitchFamily="2" charset="-127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284774B-D179-0DAD-8BB3-E8A2B5D7D3A4}"/>
              </a:ext>
            </a:extLst>
          </p:cNvPr>
          <p:cNvSpPr txBox="1"/>
          <p:nvPr/>
        </p:nvSpPr>
        <p:spPr>
          <a:xfrm>
            <a:off x="5854801" y="1648663"/>
            <a:ext cx="2901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 dirty="0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35</a:t>
            </a:r>
            <a:r>
              <a:rPr lang="ko-KR" altLang="en-US" sz="1200" dirty="0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개 중 예시로 </a:t>
            </a:r>
            <a:r>
              <a:rPr lang="en-US" altLang="ko-KR" sz="1200" dirty="0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3</a:t>
            </a:r>
            <a:r>
              <a:rPr lang="ko-KR" altLang="en-US" sz="1200" dirty="0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개 중심점과 입지 추천</a:t>
            </a:r>
            <a:br>
              <a:rPr lang="en-US" altLang="ko-KR" sz="1200" dirty="0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</a:br>
            <a:r>
              <a:rPr lang="en-US" altLang="ko-KR" sz="1200" dirty="0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: </a:t>
            </a:r>
            <a:r>
              <a:rPr lang="ko-KR" altLang="en-US" sz="1200" dirty="0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나머지 중심점은 별첨 문서에 기록</a:t>
            </a:r>
            <a:endParaRPr lang="en-US" altLang="ko-KR" sz="1200" dirty="0">
              <a:latin typeface="티웨이_날다" panose="02000300000000000000" pitchFamily="2" charset="-127"/>
              <a:ea typeface="티웨이_날다" panose="02000300000000000000" pitchFamily="2" charset="-127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6250713-A18B-1CF9-37A0-AEEB08F2FCF6}"/>
              </a:ext>
            </a:extLst>
          </p:cNvPr>
          <p:cNvSpPr txBox="1"/>
          <p:nvPr/>
        </p:nvSpPr>
        <p:spPr>
          <a:xfrm>
            <a:off x="6050597" y="2250471"/>
            <a:ext cx="290109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[127.15452882  37.286826]</a:t>
            </a:r>
            <a:b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</a:b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경기도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용인시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ko-KR" altLang="ko-KR" sz="1050" kern="0" dirty="0" err="1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기흥구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ko-KR" altLang="ko-KR" sz="1050" kern="0" dirty="0" err="1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동백동</a:t>
            </a: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 575</a:t>
            </a:r>
            <a:b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</a:b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▶ </a:t>
            </a:r>
            <a:r>
              <a:rPr lang="ko-KR" altLang="en-US" sz="1050" kern="0" dirty="0">
                <a:solidFill>
                  <a:srgbClr val="21212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입지 추천</a:t>
            </a:r>
            <a:br>
              <a:rPr lang="en-US" altLang="ko-KR" sz="1050" kern="0" dirty="0">
                <a:solidFill>
                  <a:srgbClr val="21212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</a:br>
            <a:r>
              <a:rPr lang="ko-KR" altLang="en-US" sz="1050" kern="0" dirty="0">
                <a:solidFill>
                  <a:srgbClr val="21212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en-US" altLang="ko-KR" sz="1050" kern="0" dirty="0">
                <a:solidFill>
                  <a:srgbClr val="21212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: </a:t>
            </a:r>
            <a:r>
              <a:rPr lang="ko-KR" altLang="ko-KR" sz="1050" kern="0" dirty="0" err="1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호수마을어울림아파트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내부</a:t>
            </a:r>
            <a:endParaRPr lang="ko-KR" altLang="ko-KR" sz="1050" kern="100" dirty="0">
              <a:effectLst/>
              <a:latin typeface="티웨이_날다" panose="02000300000000000000" pitchFamily="2" charset="-127"/>
              <a:ea typeface="티웨이_날다" panose="02000300000000000000" pitchFamily="2" charset="-127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DDD4483-FFEE-B540-3F5B-B1DD1D356F32}"/>
              </a:ext>
            </a:extLst>
          </p:cNvPr>
          <p:cNvSpPr txBox="1"/>
          <p:nvPr/>
        </p:nvSpPr>
        <p:spPr>
          <a:xfrm>
            <a:off x="6050596" y="3152423"/>
            <a:ext cx="29844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[127.16291397  37.28464298]</a:t>
            </a:r>
            <a:b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</a:b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경기도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용인시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ko-KR" altLang="ko-KR" sz="1050" kern="0" dirty="0" err="1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기흥구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ko-KR" altLang="ko-KR" sz="1050" kern="0" dirty="0" err="1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동백동</a:t>
            </a: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 581</a:t>
            </a:r>
            <a:b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</a:b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▶ </a:t>
            </a:r>
            <a:r>
              <a:rPr lang="ko-KR" altLang="en-US" sz="1050" kern="0" dirty="0">
                <a:solidFill>
                  <a:srgbClr val="21212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입지 추천</a:t>
            </a:r>
            <a:br>
              <a:rPr lang="en-US" altLang="ko-KR" sz="1050" kern="0" dirty="0">
                <a:solidFill>
                  <a:srgbClr val="21212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</a:br>
            <a:r>
              <a:rPr lang="ko-KR" altLang="en-US" sz="1050" kern="0" dirty="0">
                <a:solidFill>
                  <a:srgbClr val="21212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en-US" altLang="ko-KR" sz="1050" kern="0" dirty="0">
                <a:solidFill>
                  <a:srgbClr val="21212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: </a:t>
            </a:r>
            <a:r>
              <a:rPr lang="ko-KR" altLang="ko-KR" sz="1050" kern="0" dirty="0" err="1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백현마을주공</a:t>
            </a: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7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단지아파트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내부</a:t>
            </a:r>
            <a:endParaRPr lang="ko-KR" altLang="ko-KR" sz="1050" kern="100" dirty="0">
              <a:effectLst/>
              <a:latin typeface="티웨이_날다" panose="02000300000000000000" pitchFamily="2" charset="-127"/>
              <a:ea typeface="티웨이_날다" panose="02000300000000000000" pitchFamily="2" charset="-127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1F47C70-20B5-3DCA-7D34-D2E59DDACC03}"/>
              </a:ext>
            </a:extLst>
          </p:cNvPr>
          <p:cNvSpPr txBox="1"/>
          <p:nvPr/>
        </p:nvSpPr>
        <p:spPr>
          <a:xfrm>
            <a:off x="6050596" y="4054375"/>
            <a:ext cx="2984400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[127.155347    37.27973326]</a:t>
            </a:r>
            <a:b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</a:b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경기도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용인시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ko-KR" altLang="ko-KR" sz="1050" kern="0" dirty="0" err="1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기흥구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ko-KR" altLang="ko-KR" sz="1050" kern="0" dirty="0" err="1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동백동</a:t>
            </a: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 653 </a:t>
            </a:r>
            <a:b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</a:b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▶ </a:t>
            </a:r>
            <a:r>
              <a:rPr lang="ko-KR" altLang="en-US" sz="1050" kern="0" dirty="0">
                <a:solidFill>
                  <a:srgbClr val="21212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입지 추천</a:t>
            </a:r>
            <a:br>
              <a:rPr lang="en-US" altLang="ko-KR" sz="1050" kern="0" dirty="0">
                <a:solidFill>
                  <a:srgbClr val="21212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</a:br>
            <a:r>
              <a:rPr lang="ko-KR" altLang="en-US" sz="1050" kern="0" dirty="0">
                <a:solidFill>
                  <a:srgbClr val="21212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en-US" altLang="ko-KR" sz="1050" kern="0" dirty="0">
                <a:solidFill>
                  <a:srgbClr val="21212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: </a:t>
            </a:r>
            <a:r>
              <a:rPr lang="ko-KR" altLang="ko-KR" sz="1050" kern="0" dirty="0" err="1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호수마을상록롯데캐슬아파트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내부</a:t>
            </a:r>
            <a:endParaRPr lang="ko-KR" altLang="ko-KR" sz="1050" kern="100" dirty="0">
              <a:effectLst/>
              <a:latin typeface="티웨이_날다" panose="02000300000000000000" pitchFamily="2" charset="-127"/>
              <a:ea typeface="티웨이_날다" panose="02000300000000000000" pitchFamily="2" charset="-127"/>
              <a:cs typeface="Times New Roman" panose="02020603050405020304" pitchFamily="18" charset="0"/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endParaRPr lang="en-US" altLang="ko-KR" sz="1050" dirty="0">
              <a:latin typeface="티웨이_날다" panose="02000300000000000000" pitchFamily="2" charset="-127"/>
              <a:ea typeface="티웨이_날다" panose="02000300000000000000" pitchFamily="2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42836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>
            <a:extLst>
              <a:ext uri="{FF2B5EF4-FFF2-40B4-BE49-F238E27FC236}">
                <a16:creationId xmlns:a16="http://schemas.microsoft.com/office/drawing/2014/main" id="{315D6E51-3230-5DC4-0FEC-EC08271A6E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305" y="1716110"/>
            <a:ext cx="2643772" cy="2808378"/>
          </a:xfrm>
          <a:prstGeom prst="rect">
            <a:avLst/>
          </a:prstGeom>
          <a:noFill/>
          <a:ln w="15875">
            <a:solidFill>
              <a:srgbClr val="1A353E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>
            <a:extLst>
              <a:ext uri="{FF2B5EF4-FFF2-40B4-BE49-F238E27FC236}">
                <a16:creationId xmlns:a16="http://schemas.microsoft.com/office/drawing/2014/main" id="{AF8D574F-FA74-AD10-5212-5E60082F15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5591" y="1716110"/>
            <a:ext cx="2643772" cy="2808378"/>
          </a:xfrm>
          <a:prstGeom prst="rect">
            <a:avLst/>
          </a:prstGeom>
          <a:noFill/>
          <a:ln w="15875">
            <a:solidFill>
              <a:srgbClr val="1A353E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9A4F96A9-91F0-E6CC-31EA-93728396D92D}"/>
              </a:ext>
            </a:extLst>
          </p:cNvPr>
          <p:cNvSpPr/>
          <p:nvPr/>
        </p:nvSpPr>
        <p:spPr>
          <a:xfrm>
            <a:off x="-201169" y="-210172"/>
            <a:ext cx="9546336" cy="604315"/>
          </a:xfrm>
          <a:prstGeom prst="rect">
            <a:avLst/>
          </a:prstGeom>
          <a:solidFill>
            <a:srgbClr val="31C7BB">
              <a:alpha val="75000"/>
            </a:srgbClr>
          </a:solidFill>
          <a:ln w="31750">
            <a:solidFill>
              <a:srgbClr val="1A35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5AA897-2855-9F49-ADED-B120129547DD}"/>
              </a:ext>
            </a:extLst>
          </p:cNvPr>
          <p:cNvSpPr txBox="1"/>
          <p:nvPr/>
        </p:nvSpPr>
        <p:spPr>
          <a:xfrm>
            <a:off x="5321300" y="-19111"/>
            <a:ext cx="3822700" cy="340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분석 배경 </a:t>
            </a:r>
            <a:r>
              <a:rPr lang="en-US" altLang="ko-KR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|</a:t>
            </a:r>
            <a:r>
              <a:rPr lang="en-US" altLang="ko-KR" sz="10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ko-KR" altLang="en-US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분석 방법 및 배경 </a:t>
            </a:r>
            <a:r>
              <a:rPr lang="en-US" altLang="ko-KR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| </a:t>
            </a:r>
            <a:r>
              <a:rPr lang="ko-KR" altLang="en-US" sz="12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분석 내용</a:t>
            </a:r>
            <a:r>
              <a:rPr lang="ko-KR" altLang="en-US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| </a:t>
            </a:r>
            <a:r>
              <a:rPr lang="ko-KR" altLang="en-US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분석결과 활용 </a:t>
            </a:r>
            <a:r>
              <a:rPr lang="en-US" altLang="ko-KR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| </a:t>
            </a:r>
            <a:r>
              <a:rPr lang="ko-KR" altLang="en-US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부록</a:t>
            </a:r>
            <a:endParaRPr lang="ko-KR" altLang="en-US" sz="1000" dirty="0">
              <a:solidFill>
                <a:schemeClr val="bg1"/>
              </a:solidFill>
              <a:latin typeface="티웨이_날다" panose="02000300000000000000" pitchFamily="2" charset="-127"/>
              <a:ea typeface="티웨이_날다" panose="02000300000000000000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4FB4B8E-2C27-55EA-EB73-A3E29791E5F0}"/>
              </a:ext>
            </a:extLst>
          </p:cNvPr>
          <p:cNvSpPr/>
          <p:nvPr/>
        </p:nvSpPr>
        <p:spPr>
          <a:xfrm>
            <a:off x="-280416" y="5341703"/>
            <a:ext cx="9546336" cy="522649"/>
          </a:xfrm>
          <a:prstGeom prst="rect">
            <a:avLst/>
          </a:prstGeom>
          <a:solidFill>
            <a:srgbClr val="31C7BB">
              <a:alpha val="75000"/>
            </a:srgbClr>
          </a:solidFill>
          <a:ln w="31750">
            <a:solidFill>
              <a:srgbClr val="1A35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730DEA-3F36-DDC8-EA5B-825DFC2FECA2}"/>
              </a:ext>
            </a:extLst>
          </p:cNvPr>
          <p:cNvSpPr txBox="1"/>
          <p:nvPr/>
        </p:nvSpPr>
        <p:spPr>
          <a:xfrm>
            <a:off x="6163564" y="5364141"/>
            <a:ext cx="2980436" cy="278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9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# </a:t>
            </a:r>
            <a:r>
              <a:rPr lang="ko-KR" altLang="en-US" sz="9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용인시 전기차 </a:t>
            </a:r>
            <a:r>
              <a:rPr lang="ko-KR" altLang="en-US" sz="9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완속</a:t>
            </a:r>
            <a:r>
              <a:rPr lang="ko-KR" altLang="en-US" sz="9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 충전소</a:t>
            </a:r>
            <a:r>
              <a:rPr lang="en-US" altLang="ko-KR" sz="9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ko-KR" altLang="en-US" sz="9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입지 선정 모델 개발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020699-A771-96D8-349A-FC160B0464F5}"/>
              </a:ext>
            </a:extLst>
          </p:cNvPr>
          <p:cNvSpPr txBox="1"/>
          <p:nvPr/>
        </p:nvSpPr>
        <p:spPr>
          <a:xfrm>
            <a:off x="188682" y="465734"/>
            <a:ext cx="5132618" cy="5893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rgbClr val="1A353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#</a:t>
            </a:r>
            <a:r>
              <a:rPr lang="ko-KR" altLang="en-US" sz="2400" b="1" dirty="0">
                <a:solidFill>
                  <a:srgbClr val="1A353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ko-KR" altLang="en-US" sz="2400" b="1" dirty="0" err="1">
                <a:solidFill>
                  <a:srgbClr val="1A353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산점도</a:t>
            </a:r>
            <a:r>
              <a:rPr lang="ko-KR" altLang="en-US" sz="2400" b="1" dirty="0">
                <a:solidFill>
                  <a:srgbClr val="1A353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en-US" altLang="ko-KR" sz="2400" b="1" dirty="0">
                <a:solidFill>
                  <a:srgbClr val="1A353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↔ K-</a:t>
            </a:r>
            <a:r>
              <a:rPr lang="ko-KR" altLang="en-US" sz="2400" b="1" dirty="0">
                <a:solidFill>
                  <a:srgbClr val="1A353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평균 알고리즘 모델 비교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9D481E-5EA5-E092-B9B7-F5105AD6CFF0}"/>
              </a:ext>
            </a:extLst>
          </p:cNvPr>
          <p:cNvSpPr txBox="1"/>
          <p:nvPr/>
        </p:nvSpPr>
        <p:spPr>
          <a:xfrm>
            <a:off x="1867610" y="1294456"/>
            <a:ext cx="192062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- </a:t>
            </a:r>
            <a:r>
              <a:rPr lang="ko-KR" altLang="en-US" sz="16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동백</a:t>
            </a:r>
            <a:r>
              <a:rPr lang="en-US" altLang="ko-KR" sz="16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2</a:t>
            </a:r>
            <a:r>
              <a:rPr lang="ko-KR" altLang="en-US" sz="16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동 </a:t>
            </a:r>
            <a:r>
              <a:rPr lang="en-US" altLang="ko-KR" sz="16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-</a:t>
            </a:r>
            <a:endParaRPr lang="ko-KR" altLang="en-US" sz="1600" dirty="0">
              <a:latin typeface="티웨이_날다" panose="02000300000000000000" pitchFamily="2" charset="-127"/>
              <a:ea typeface="티웨이_날다" panose="02000300000000000000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890F40C-AB6C-85D2-D754-46B3927F2463}"/>
              </a:ext>
            </a:extLst>
          </p:cNvPr>
          <p:cNvSpPr/>
          <p:nvPr/>
        </p:nvSpPr>
        <p:spPr>
          <a:xfrm>
            <a:off x="5771494" y="652956"/>
            <a:ext cx="3067706" cy="4521382"/>
          </a:xfrm>
          <a:prstGeom prst="rect">
            <a:avLst/>
          </a:prstGeom>
          <a:solidFill>
            <a:schemeClr val="bg1"/>
          </a:solidFill>
          <a:ln w="15875">
            <a:solidFill>
              <a:srgbClr val="1A353E"/>
            </a:solidFill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▶ 월요일 </a:t>
            </a:r>
            <a:r>
              <a:rPr lang="en-US" altLang="ko-KR" sz="14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/</a:t>
            </a:r>
            <a:r>
              <a:rPr lang="ko-KR" altLang="en-US" sz="14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 일요일 앱 사용자 수 급락 </a:t>
            </a:r>
            <a:endParaRPr lang="en-US" altLang="ko-KR" sz="1400" dirty="0">
              <a:latin typeface="티웨이_날다" panose="02000300000000000000" pitchFamily="2" charset="-127"/>
              <a:ea typeface="티웨이_날다" panose="02000300000000000000" pitchFamily="2" charset="-127"/>
            </a:endParaRPr>
          </a:p>
          <a:p>
            <a:endParaRPr lang="en-US" altLang="ko-KR" sz="1400" dirty="0">
              <a:latin typeface="티웨이_날다" panose="02000300000000000000" pitchFamily="2" charset="-127"/>
              <a:ea typeface="티웨이_날다" panose="020003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54069E4-76D5-AC5F-8800-925963AF3587}"/>
              </a:ext>
            </a:extLst>
          </p:cNvPr>
          <p:cNvSpPr txBox="1"/>
          <p:nvPr/>
        </p:nvSpPr>
        <p:spPr>
          <a:xfrm>
            <a:off x="5854801" y="1071522"/>
            <a:ext cx="2901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 dirty="0" err="1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산점도와</a:t>
            </a:r>
            <a:r>
              <a:rPr lang="ko-KR" altLang="en-US" sz="1200" dirty="0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 비교하여 선정한 클러스터 개수</a:t>
            </a:r>
            <a:br>
              <a:rPr lang="en-US" altLang="ko-KR" sz="1200" dirty="0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</a:br>
            <a:r>
              <a:rPr lang="en-US" altLang="ko-KR" sz="1200" dirty="0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: 32</a:t>
            </a:r>
            <a:r>
              <a:rPr lang="ko-KR" altLang="en-US" sz="1200" dirty="0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개 </a:t>
            </a:r>
            <a:endParaRPr lang="en-US" altLang="ko-KR" sz="1200" dirty="0">
              <a:latin typeface="티웨이_날다" panose="02000300000000000000" pitchFamily="2" charset="-127"/>
              <a:ea typeface="티웨이_날다" panose="02000300000000000000" pitchFamily="2" charset="-127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CAAC391-6F39-C5D9-B222-59018CC36C48}"/>
              </a:ext>
            </a:extLst>
          </p:cNvPr>
          <p:cNvSpPr txBox="1"/>
          <p:nvPr/>
        </p:nvSpPr>
        <p:spPr>
          <a:xfrm>
            <a:off x="5854801" y="1648663"/>
            <a:ext cx="2901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 dirty="0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32</a:t>
            </a:r>
            <a:r>
              <a:rPr lang="ko-KR" altLang="en-US" sz="1200" dirty="0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개 중 예시로 </a:t>
            </a:r>
            <a:r>
              <a:rPr lang="en-US" altLang="ko-KR" sz="1200" dirty="0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3</a:t>
            </a:r>
            <a:r>
              <a:rPr lang="ko-KR" altLang="en-US" sz="1200" dirty="0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개 중심점과 입지 추천</a:t>
            </a:r>
            <a:br>
              <a:rPr lang="en-US" altLang="ko-KR" sz="1200" dirty="0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</a:br>
            <a:r>
              <a:rPr lang="en-US" altLang="ko-KR" sz="1200" dirty="0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: </a:t>
            </a:r>
            <a:r>
              <a:rPr lang="ko-KR" altLang="en-US" sz="1200" dirty="0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나머지 중심점은 별첨 문서에 기록</a:t>
            </a:r>
            <a:endParaRPr lang="en-US" altLang="ko-KR" sz="1200" dirty="0">
              <a:latin typeface="티웨이_날다" panose="02000300000000000000" pitchFamily="2" charset="-127"/>
              <a:ea typeface="티웨이_날다" panose="02000300000000000000" pitchFamily="2" charset="-127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7FAD051-56D5-F69A-E91F-93012F6C8063}"/>
              </a:ext>
            </a:extLst>
          </p:cNvPr>
          <p:cNvSpPr txBox="1"/>
          <p:nvPr/>
        </p:nvSpPr>
        <p:spPr>
          <a:xfrm>
            <a:off x="6055604" y="2277693"/>
            <a:ext cx="290109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[127.16775415  37.25692116]</a:t>
            </a:r>
            <a:b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</a:b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경기도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용인시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ko-KR" altLang="ko-KR" sz="1050" kern="0" dirty="0" err="1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기흥구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중동</a:t>
            </a: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 1030</a:t>
            </a:r>
            <a:b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</a:b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▶ </a:t>
            </a:r>
            <a:r>
              <a:rPr lang="ko-KR" altLang="en-US" sz="1050" kern="0" dirty="0">
                <a:solidFill>
                  <a:srgbClr val="21212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입지 추천</a:t>
            </a:r>
            <a:br>
              <a:rPr lang="en-US" altLang="ko-KR" sz="1050" kern="0" dirty="0">
                <a:solidFill>
                  <a:srgbClr val="21212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</a:br>
            <a:r>
              <a:rPr lang="en-US" altLang="ko-KR" sz="1050" kern="0" dirty="0">
                <a:solidFill>
                  <a:srgbClr val="21212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: </a:t>
            </a:r>
            <a:r>
              <a:rPr lang="ko-KR" altLang="ko-KR" sz="1050" kern="0" dirty="0" err="1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대우프론티어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 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밸리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 </a:t>
            </a: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1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차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 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부근</a:t>
            </a:r>
            <a:endParaRPr lang="ko-KR" altLang="ko-KR" sz="1050" kern="100" dirty="0">
              <a:effectLst/>
              <a:latin typeface="티웨이_날다" panose="02000300000000000000" pitchFamily="2" charset="-127"/>
              <a:ea typeface="티웨이_날다" panose="02000300000000000000" pitchFamily="2" charset="-127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862B9E7-E1C8-5A1E-27EF-7538E5AE6A41}"/>
              </a:ext>
            </a:extLst>
          </p:cNvPr>
          <p:cNvSpPr txBox="1"/>
          <p:nvPr/>
        </p:nvSpPr>
        <p:spPr>
          <a:xfrm>
            <a:off x="6055603" y="3179645"/>
            <a:ext cx="29844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[127.15427927  37.26990616]</a:t>
            </a:r>
            <a:b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</a:b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경기도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용인시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ko-KR" altLang="ko-KR" sz="1050" kern="0" dirty="0" err="1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기흥구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중동</a:t>
            </a: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 853-1</a:t>
            </a:r>
            <a:b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</a:b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▶ </a:t>
            </a:r>
            <a:r>
              <a:rPr lang="ko-KR" altLang="en-US" sz="1050" kern="0" dirty="0">
                <a:solidFill>
                  <a:srgbClr val="21212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입지 추천</a:t>
            </a:r>
            <a:br>
              <a:rPr lang="en-US" altLang="ko-KR" sz="1050" kern="0" dirty="0">
                <a:solidFill>
                  <a:srgbClr val="21212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</a:br>
            <a:r>
              <a:rPr lang="ko-KR" altLang="en-US" sz="1050" kern="0" dirty="0">
                <a:solidFill>
                  <a:srgbClr val="21212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en-US" altLang="ko-KR" sz="1050" kern="0" dirty="0">
                <a:solidFill>
                  <a:srgbClr val="21212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: </a:t>
            </a:r>
            <a:r>
              <a:rPr lang="ko-KR" altLang="ko-KR" sz="1050" kern="0" dirty="0" err="1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우함빌딩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부근</a:t>
            </a:r>
            <a:endParaRPr lang="ko-KR" altLang="ko-KR" sz="1050" kern="100" dirty="0">
              <a:effectLst/>
              <a:latin typeface="티웨이_날다" panose="02000300000000000000" pitchFamily="2" charset="-127"/>
              <a:ea typeface="티웨이_날다" panose="02000300000000000000" pitchFamily="2" charset="-127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F4E83D2-0FFC-164B-AFCC-C8FEBCD938F1}"/>
              </a:ext>
            </a:extLst>
          </p:cNvPr>
          <p:cNvSpPr txBox="1"/>
          <p:nvPr/>
        </p:nvSpPr>
        <p:spPr>
          <a:xfrm>
            <a:off x="6055603" y="4081597"/>
            <a:ext cx="29844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[127.15713433  37.27690876]</a:t>
            </a:r>
            <a:b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</a:b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경기도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용인시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ko-KR" altLang="ko-KR" sz="1050" kern="0" dirty="0" err="1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기흥구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중동</a:t>
            </a: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 878</a:t>
            </a:r>
            <a:b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</a:b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▶ </a:t>
            </a:r>
            <a:r>
              <a:rPr lang="ko-KR" altLang="en-US" sz="1050" kern="0" dirty="0">
                <a:solidFill>
                  <a:srgbClr val="21212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입지 추천</a:t>
            </a:r>
            <a:br>
              <a:rPr lang="en-US" altLang="ko-KR" sz="1050" kern="0" dirty="0">
                <a:solidFill>
                  <a:srgbClr val="21212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</a:br>
            <a:r>
              <a:rPr lang="ko-KR" altLang="en-US" sz="1050" kern="0" dirty="0">
                <a:solidFill>
                  <a:srgbClr val="21212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en-US" altLang="ko-KR" sz="1050" kern="0" dirty="0">
                <a:solidFill>
                  <a:srgbClr val="21212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: </a:t>
            </a:r>
            <a:r>
              <a:rPr lang="ko-KR" altLang="ko-KR" sz="1050" kern="0" dirty="0" err="1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백현마을롯데캐슬아파트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내부</a:t>
            </a:r>
            <a:endParaRPr lang="en-US" altLang="ko-KR" sz="1050" dirty="0">
              <a:latin typeface="티웨이_날다" panose="02000300000000000000" pitchFamily="2" charset="-127"/>
              <a:ea typeface="티웨이_날다" panose="02000300000000000000" pitchFamily="2" charset="-127"/>
              <a:cs typeface="Times New Roman" panose="02020603050405020304" pitchFamily="18" charset="0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77B41DE9-285F-A68D-04DE-8ACFD539F339}"/>
              </a:ext>
            </a:extLst>
          </p:cNvPr>
          <p:cNvSpPr/>
          <p:nvPr/>
        </p:nvSpPr>
        <p:spPr>
          <a:xfrm>
            <a:off x="6370151" y="512813"/>
            <a:ext cx="1870392" cy="299896"/>
          </a:xfrm>
          <a:prstGeom prst="roundRect">
            <a:avLst>
              <a:gd name="adj" fmla="val 50000"/>
            </a:avLst>
          </a:prstGeom>
          <a:solidFill>
            <a:srgbClr val="1A353E"/>
          </a:solidFill>
          <a:ln>
            <a:solidFill>
              <a:srgbClr val="1A35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입지 추천</a:t>
            </a:r>
          </a:p>
        </p:txBody>
      </p:sp>
    </p:spTree>
    <p:extLst>
      <p:ext uri="{BB962C8B-B14F-4D97-AF65-F5344CB8AC3E}">
        <p14:creationId xmlns:p14="http://schemas.microsoft.com/office/powerpoint/2010/main" val="32572165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C7BB">
            <a:alpha val="7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699684BF-1895-8F50-8C44-A36412F1E4A1}"/>
              </a:ext>
            </a:extLst>
          </p:cNvPr>
          <p:cNvSpPr/>
          <p:nvPr/>
        </p:nvSpPr>
        <p:spPr>
          <a:xfrm>
            <a:off x="-159658" y="5260037"/>
            <a:ext cx="9303658" cy="4731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CA50294-59AF-4824-542B-547E279E013F}"/>
              </a:ext>
            </a:extLst>
          </p:cNvPr>
          <p:cNvSpPr txBox="1"/>
          <p:nvPr/>
        </p:nvSpPr>
        <p:spPr>
          <a:xfrm>
            <a:off x="3365500" y="2363244"/>
            <a:ext cx="2273300" cy="7550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2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1. </a:t>
            </a:r>
            <a:r>
              <a:rPr lang="ko-KR" altLang="en-US" sz="32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분석 배경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24CE174E-76B1-5AC1-42FD-5477D72697AD}"/>
              </a:ext>
            </a:extLst>
          </p:cNvPr>
          <p:cNvCxnSpPr>
            <a:cxnSpLocks/>
          </p:cNvCxnSpPr>
          <p:nvPr/>
        </p:nvCxnSpPr>
        <p:spPr>
          <a:xfrm>
            <a:off x="3540090" y="3156423"/>
            <a:ext cx="1974920" cy="0"/>
          </a:xfrm>
          <a:prstGeom prst="line">
            <a:avLst/>
          </a:prstGeom>
          <a:ln w="47625">
            <a:solidFill>
              <a:srgbClr val="1A35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63820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>
            <a:extLst>
              <a:ext uri="{FF2B5EF4-FFF2-40B4-BE49-F238E27FC236}">
                <a16:creationId xmlns:a16="http://schemas.microsoft.com/office/drawing/2014/main" id="{56BCECE1-5F84-38BF-4370-9B0FA865E8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557" y="1716110"/>
            <a:ext cx="2643775" cy="2808378"/>
          </a:xfrm>
          <a:prstGeom prst="rect">
            <a:avLst/>
          </a:prstGeom>
          <a:noFill/>
          <a:ln w="15875">
            <a:solidFill>
              <a:srgbClr val="1A353E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>
            <a:extLst>
              <a:ext uri="{FF2B5EF4-FFF2-40B4-BE49-F238E27FC236}">
                <a16:creationId xmlns:a16="http://schemas.microsoft.com/office/drawing/2014/main" id="{819C57BE-134D-F987-3276-C1AC43205D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2846" y="1716110"/>
            <a:ext cx="2643776" cy="2808378"/>
          </a:xfrm>
          <a:prstGeom prst="rect">
            <a:avLst/>
          </a:prstGeom>
          <a:noFill/>
          <a:ln w="15875">
            <a:solidFill>
              <a:srgbClr val="1A353E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81BC694-F493-496C-0526-E22CDBEF511E}"/>
              </a:ext>
            </a:extLst>
          </p:cNvPr>
          <p:cNvSpPr/>
          <p:nvPr/>
        </p:nvSpPr>
        <p:spPr>
          <a:xfrm>
            <a:off x="-201169" y="-210172"/>
            <a:ext cx="9546336" cy="604315"/>
          </a:xfrm>
          <a:prstGeom prst="rect">
            <a:avLst/>
          </a:prstGeom>
          <a:solidFill>
            <a:srgbClr val="31C7BB">
              <a:alpha val="75000"/>
            </a:srgbClr>
          </a:solidFill>
          <a:ln w="31750">
            <a:solidFill>
              <a:srgbClr val="1A35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4E92F0-9B35-8AFF-E73A-8AEB8AC3AC2A}"/>
              </a:ext>
            </a:extLst>
          </p:cNvPr>
          <p:cNvSpPr txBox="1"/>
          <p:nvPr/>
        </p:nvSpPr>
        <p:spPr>
          <a:xfrm>
            <a:off x="5321300" y="-19111"/>
            <a:ext cx="3822700" cy="340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분석 배경 </a:t>
            </a:r>
            <a:r>
              <a:rPr lang="en-US" altLang="ko-KR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|</a:t>
            </a:r>
            <a:r>
              <a:rPr lang="en-US" altLang="ko-KR" sz="10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ko-KR" altLang="en-US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분석 방법 및 배경 </a:t>
            </a:r>
            <a:r>
              <a:rPr lang="en-US" altLang="ko-KR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| </a:t>
            </a:r>
            <a:r>
              <a:rPr lang="ko-KR" altLang="en-US" sz="12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분석 내용</a:t>
            </a:r>
            <a:r>
              <a:rPr lang="ko-KR" altLang="en-US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| </a:t>
            </a:r>
            <a:r>
              <a:rPr lang="ko-KR" altLang="en-US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분석결과 활용 </a:t>
            </a:r>
            <a:r>
              <a:rPr lang="en-US" altLang="ko-KR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| </a:t>
            </a:r>
            <a:r>
              <a:rPr lang="ko-KR" altLang="en-US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부록</a:t>
            </a:r>
            <a:endParaRPr lang="ko-KR" altLang="en-US" sz="1000" dirty="0">
              <a:solidFill>
                <a:schemeClr val="bg1"/>
              </a:solidFill>
              <a:latin typeface="티웨이_날다" panose="02000300000000000000" pitchFamily="2" charset="-127"/>
              <a:ea typeface="티웨이_날다" panose="02000300000000000000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AFC59D8-A5AE-EB14-4365-88EBB4A2590A}"/>
              </a:ext>
            </a:extLst>
          </p:cNvPr>
          <p:cNvSpPr/>
          <p:nvPr/>
        </p:nvSpPr>
        <p:spPr>
          <a:xfrm>
            <a:off x="-280416" y="5341703"/>
            <a:ext cx="9546336" cy="522649"/>
          </a:xfrm>
          <a:prstGeom prst="rect">
            <a:avLst/>
          </a:prstGeom>
          <a:solidFill>
            <a:srgbClr val="31C7BB">
              <a:alpha val="75000"/>
            </a:srgbClr>
          </a:solidFill>
          <a:ln w="31750">
            <a:solidFill>
              <a:srgbClr val="1A35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A8AF15-9BC2-778A-C14D-E840FAEC5375}"/>
              </a:ext>
            </a:extLst>
          </p:cNvPr>
          <p:cNvSpPr txBox="1"/>
          <p:nvPr/>
        </p:nvSpPr>
        <p:spPr>
          <a:xfrm>
            <a:off x="6163564" y="5364141"/>
            <a:ext cx="2980436" cy="278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9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# </a:t>
            </a:r>
            <a:r>
              <a:rPr lang="ko-KR" altLang="en-US" sz="9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용인시 전기차 </a:t>
            </a:r>
            <a:r>
              <a:rPr lang="ko-KR" altLang="en-US" sz="9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완속</a:t>
            </a:r>
            <a:r>
              <a:rPr lang="ko-KR" altLang="en-US" sz="9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 충전소</a:t>
            </a:r>
            <a:r>
              <a:rPr lang="en-US" altLang="ko-KR" sz="9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ko-KR" altLang="en-US" sz="9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입지 선정 모델 개발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304809-F8E6-B954-EAB9-922A8E960918}"/>
              </a:ext>
            </a:extLst>
          </p:cNvPr>
          <p:cNvSpPr txBox="1"/>
          <p:nvPr/>
        </p:nvSpPr>
        <p:spPr>
          <a:xfrm>
            <a:off x="188682" y="465734"/>
            <a:ext cx="5132618" cy="5893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rgbClr val="1A353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#</a:t>
            </a:r>
            <a:r>
              <a:rPr lang="ko-KR" altLang="en-US" sz="2400" b="1" dirty="0">
                <a:solidFill>
                  <a:srgbClr val="1A353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ko-KR" altLang="en-US" sz="2400" b="1" dirty="0" err="1">
                <a:solidFill>
                  <a:srgbClr val="1A353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산점도</a:t>
            </a:r>
            <a:r>
              <a:rPr lang="ko-KR" altLang="en-US" sz="2400" b="1" dirty="0">
                <a:solidFill>
                  <a:srgbClr val="1A353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en-US" altLang="ko-KR" sz="2400" b="1" dirty="0">
                <a:solidFill>
                  <a:srgbClr val="1A353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↔ K-</a:t>
            </a:r>
            <a:r>
              <a:rPr lang="ko-KR" altLang="en-US" sz="2400" b="1" dirty="0">
                <a:solidFill>
                  <a:srgbClr val="1A353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평균 알고리즘 모델 비교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0E87379-1117-19B0-2156-9761CED45808}"/>
              </a:ext>
            </a:extLst>
          </p:cNvPr>
          <p:cNvSpPr txBox="1"/>
          <p:nvPr/>
        </p:nvSpPr>
        <p:spPr>
          <a:xfrm>
            <a:off x="1867610" y="1294456"/>
            <a:ext cx="192062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- </a:t>
            </a:r>
            <a:r>
              <a:rPr lang="ko-KR" altLang="en-US" sz="16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동백</a:t>
            </a:r>
            <a:r>
              <a:rPr lang="en-US" altLang="ko-KR" sz="16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3</a:t>
            </a:r>
            <a:r>
              <a:rPr lang="ko-KR" altLang="en-US" sz="16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동 </a:t>
            </a:r>
            <a:r>
              <a:rPr lang="en-US" altLang="ko-KR" sz="16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-</a:t>
            </a:r>
            <a:endParaRPr lang="ko-KR" altLang="en-US" sz="1600" dirty="0">
              <a:latin typeface="티웨이_날다" panose="02000300000000000000" pitchFamily="2" charset="-127"/>
              <a:ea typeface="티웨이_날다" panose="02000300000000000000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D781F6B-44FA-74C6-1B2C-44031B244B7A}"/>
              </a:ext>
            </a:extLst>
          </p:cNvPr>
          <p:cNvSpPr/>
          <p:nvPr/>
        </p:nvSpPr>
        <p:spPr>
          <a:xfrm>
            <a:off x="5771494" y="652956"/>
            <a:ext cx="3067706" cy="4521382"/>
          </a:xfrm>
          <a:prstGeom prst="rect">
            <a:avLst/>
          </a:prstGeom>
          <a:solidFill>
            <a:schemeClr val="bg1"/>
          </a:solidFill>
          <a:ln w="15875">
            <a:solidFill>
              <a:srgbClr val="1A353E"/>
            </a:solidFill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▶ 월요일 </a:t>
            </a:r>
            <a:r>
              <a:rPr lang="en-US" altLang="ko-KR" sz="14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/</a:t>
            </a:r>
            <a:r>
              <a:rPr lang="ko-KR" altLang="en-US" sz="14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 일요일 앱 사용자 수 급락 </a:t>
            </a:r>
            <a:endParaRPr lang="en-US" altLang="ko-KR" sz="1400" dirty="0">
              <a:latin typeface="티웨이_날다" panose="02000300000000000000" pitchFamily="2" charset="-127"/>
              <a:ea typeface="티웨이_날다" panose="02000300000000000000" pitchFamily="2" charset="-127"/>
            </a:endParaRPr>
          </a:p>
          <a:p>
            <a:endParaRPr lang="en-US" altLang="ko-KR" sz="1400" dirty="0">
              <a:latin typeface="티웨이_날다" panose="02000300000000000000" pitchFamily="2" charset="-127"/>
              <a:ea typeface="티웨이_날다" panose="020003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7099C1-5B09-5DB4-5785-CA2CAF79DD13}"/>
              </a:ext>
            </a:extLst>
          </p:cNvPr>
          <p:cNvSpPr txBox="1"/>
          <p:nvPr/>
        </p:nvSpPr>
        <p:spPr>
          <a:xfrm>
            <a:off x="5854801" y="1071522"/>
            <a:ext cx="2901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 dirty="0" err="1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산점도와</a:t>
            </a:r>
            <a:r>
              <a:rPr lang="ko-KR" altLang="en-US" sz="1200" dirty="0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 비교하여 선정한 클러스터 개수</a:t>
            </a:r>
            <a:br>
              <a:rPr lang="en-US" altLang="ko-KR" sz="1200" dirty="0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</a:br>
            <a:r>
              <a:rPr lang="en-US" altLang="ko-KR" sz="1200" dirty="0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: 34</a:t>
            </a:r>
            <a:r>
              <a:rPr lang="ko-KR" altLang="en-US" sz="1200" dirty="0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개 </a:t>
            </a:r>
            <a:endParaRPr lang="en-US" altLang="ko-KR" sz="1200" dirty="0">
              <a:latin typeface="티웨이_날다" panose="02000300000000000000" pitchFamily="2" charset="-127"/>
              <a:ea typeface="티웨이_날다" panose="02000300000000000000" pitchFamily="2" charset="-127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B60D03-44B0-C00E-229A-3CE0FE9AABB5}"/>
              </a:ext>
            </a:extLst>
          </p:cNvPr>
          <p:cNvSpPr txBox="1"/>
          <p:nvPr/>
        </p:nvSpPr>
        <p:spPr>
          <a:xfrm>
            <a:off x="5854801" y="1648663"/>
            <a:ext cx="2901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 dirty="0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34</a:t>
            </a:r>
            <a:r>
              <a:rPr lang="ko-KR" altLang="en-US" sz="1200" dirty="0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개 중 예시로 </a:t>
            </a:r>
            <a:r>
              <a:rPr lang="en-US" altLang="ko-KR" sz="1200" dirty="0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3</a:t>
            </a:r>
            <a:r>
              <a:rPr lang="ko-KR" altLang="en-US" sz="1200" dirty="0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개 중심점과 입지 추천</a:t>
            </a:r>
            <a:br>
              <a:rPr lang="en-US" altLang="ko-KR" sz="1200" dirty="0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</a:br>
            <a:r>
              <a:rPr lang="en-US" altLang="ko-KR" sz="1200" dirty="0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: </a:t>
            </a:r>
            <a:r>
              <a:rPr lang="ko-KR" altLang="en-US" sz="1200" dirty="0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나머지 중심점은 별첨 문서에 기록</a:t>
            </a:r>
            <a:endParaRPr lang="en-US" altLang="ko-KR" sz="1200" dirty="0">
              <a:latin typeface="티웨이_날다" panose="02000300000000000000" pitchFamily="2" charset="-127"/>
              <a:ea typeface="티웨이_날다" panose="02000300000000000000" pitchFamily="2" charset="-127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2AB7DAE-AA94-11B5-7139-B1EEFFBCDC61}"/>
              </a:ext>
            </a:extLst>
          </p:cNvPr>
          <p:cNvSpPr txBox="1"/>
          <p:nvPr/>
        </p:nvSpPr>
        <p:spPr>
          <a:xfrm>
            <a:off x="6048352" y="2277693"/>
            <a:ext cx="290109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[127.14713205  37.28096989]</a:t>
            </a:r>
            <a:b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</a:b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경기도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용인시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ko-KR" altLang="ko-KR" sz="1050" kern="0" dirty="0" err="1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기흥구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중동</a:t>
            </a: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 1102</a:t>
            </a:r>
            <a:b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</a:b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▶ </a:t>
            </a:r>
            <a:r>
              <a:rPr lang="ko-KR" altLang="en-US" sz="1050" kern="0" dirty="0">
                <a:solidFill>
                  <a:srgbClr val="21212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입지 추천</a:t>
            </a:r>
            <a:br>
              <a:rPr lang="en-US" altLang="ko-KR" sz="1050" kern="0" dirty="0">
                <a:solidFill>
                  <a:srgbClr val="21212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</a:br>
            <a:r>
              <a:rPr lang="ko-KR" altLang="ko-KR" sz="1050" kern="0" dirty="0" err="1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신동백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 </a:t>
            </a:r>
            <a:r>
              <a:rPr lang="ko-KR" altLang="ko-KR" sz="1050" kern="0" dirty="0" err="1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서해그랑블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 </a:t>
            </a: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1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차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 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내부</a:t>
            </a:r>
            <a:endParaRPr lang="ko-KR" altLang="ko-KR" sz="1050" kern="100" dirty="0">
              <a:effectLst/>
              <a:latin typeface="티웨이_날다" panose="02000300000000000000" pitchFamily="2" charset="-127"/>
              <a:ea typeface="티웨이_날다" panose="02000300000000000000" pitchFamily="2" charset="-127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0B791D4-7121-4E34-93F8-D7AD8880BC49}"/>
              </a:ext>
            </a:extLst>
          </p:cNvPr>
          <p:cNvSpPr txBox="1"/>
          <p:nvPr/>
        </p:nvSpPr>
        <p:spPr>
          <a:xfrm>
            <a:off x="6048351" y="3179645"/>
            <a:ext cx="29844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[127.14782     37.26871]</a:t>
            </a:r>
            <a:b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</a:b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경기도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용인시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ko-KR" altLang="ko-KR" sz="1050" kern="0" dirty="0" err="1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기흥구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중동</a:t>
            </a: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 1148 </a:t>
            </a:r>
            <a:b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</a:b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▶ </a:t>
            </a:r>
            <a:r>
              <a:rPr lang="ko-KR" altLang="en-US" sz="1050" kern="0" dirty="0">
                <a:solidFill>
                  <a:srgbClr val="21212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입지 추천</a:t>
            </a:r>
            <a:br>
              <a:rPr lang="en-US" altLang="ko-KR" sz="1050" kern="0" dirty="0">
                <a:solidFill>
                  <a:srgbClr val="21212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</a:br>
            <a:r>
              <a:rPr lang="ko-KR" altLang="en-US" sz="1050" kern="0" dirty="0">
                <a:solidFill>
                  <a:srgbClr val="21212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en-US" altLang="ko-KR" sz="1050" kern="0" dirty="0">
                <a:solidFill>
                  <a:srgbClr val="21212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: </a:t>
            </a:r>
            <a:r>
              <a:rPr lang="ko-KR" altLang="ko-KR" sz="1050" kern="0" dirty="0" err="1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스프링카운티자이아파트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부근</a:t>
            </a:r>
            <a:endParaRPr lang="ko-KR" altLang="ko-KR" sz="1050" kern="100" dirty="0">
              <a:effectLst/>
              <a:latin typeface="티웨이_날다" panose="02000300000000000000" pitchFamily="2" charset="-127"/>
              <a:ea typeface="티웨이_날다" panose="02000300000000000000" pitchFamily="2" charset="-127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8DBAFBD-8FFC-2404-98F8-33F14245BC21}"/>
              </a:ext>
            </a:extLst>
          </p:cNvPr>
          <p:cNvSpPr txBox="1"/>
          <p:nvPr/>
        </p:nvSpPr>
        <p:spPr>
          <a:xfrm>
            <a:off x="6048351" y="4081597"/>
            <a:ext cx="29844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[127.15051835  37.28349635]</a:t>
            </a:r>
            <a:b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</a:b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경기도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용인시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ko-KR" altLang="ko-KR" sz="1050" kern="0" dirty="0" err="1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기흥구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ko-KR" altLang="ko-KR" sz="1050" kern="0" dirty="0" err="1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동백동</a:t>
            </a: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 694 </a:t>
            </a:r>
            <a:b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</a:b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▶ </a:t>
            </a:r>
            <a:r>
              <a:rPr lang="ko-KR" altLang="en-US" sz="1050" kern="0" dirty="0">
                <a:solidFill>
                  <a:srgbClr val="21212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입지 추천</a:t>
            </a:r>
            <a:br>
              <a:rPr lang="en-US" altLang="ko-KR" sz="1050" kern="0" dirty="0">
                <a:solidFill>
                  <a:srgbClr val="21212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</a:br>
            <a:r>
              <a:rPr lang="ko-KR" altLang="en-US" sz="1050" kern="0" dirty="0">
                <a:solidFill>
                  <a:srgbClr val="21212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en-US" altLang="ko-KR" sz="1050" kern="0" dirty="0">
                <a:solidFill>
                  <a:srgbClr val="21212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: </a:t>
            </a:r>
            <a:r>
              <a:rPr lang="ko-KR" altLang="ko-KR" sz="1050" kern="0" dirty="0" err="1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용인동백두산위브더제니스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내부</a:t>
            </a:r>
            <a:endParaRPr lang="en-US" altLang="ko-KR" sz="1050" dirty="0">
              <a:latin typeface="티웨이_날다" panose="02000300000000000000" pitchFamily="2" charset="-127"/>
              <a:ea typeface="티웨이_날다" panose="02000300000000000000" pitchFamily="2" charset="-127"/>
              <a:cs typeface="Times New Roman" panose="02020603050405020304" pitchFamily="18" charset="0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B00B3EF9-5C5B-FA61-0517-80562087083C}"/>
              </a:ext>
            </a:extLst>
          </p:cNvPr>
          <p:cNvSpPr/>
          <p:nvPr/>
        </p:nvSpPr>
        <p:spPr>
          <a:xfrm>
            <a:off x="6370151" y="512813"/>
            <a:ext cx="1870392" cy="299896"/>
          </a:xfrm>
          <a:prstGeom prst="roundRect">
            <a:avLst>
              <a:gd name="adj" fmla="val 50000"/>
            </a:avLst>
          </a:prstGeom>
          <a:solidFill>
            <a:srgbClr val="1A353E"/>
          </a:solidFill>
          <a:ln>
            <a:solidFill>
              <a:srgbClr val="1A35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입지 추천</a:t>
            </a:r>
          </a:p>
        </p:txBody>
      </p:sp>
    </p:spTree>
    <p:extLst>
      <p:ext uri="{BB962C8B-B14F-4D97-AF65-F5344CB8AC3E}">
        <p14:creationId xmlns:p14="http://schemas.microsoft.com/office/powerpoint/2010/main" val="34255884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>
            <a:extLst>
              <a:ext uri="{FF2B5EF4-FFF2-40B4-BE49-F238E27FC236}">
                <a16:creationId xmlns:a16="http://schemas.microsoft.com/office/drawing/2014/main" id="{855AB080-8B14-C80B-1BF1-C34A5522B8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556" y="1716108"/>
            <a:ext cx="2643775" cy="2808380"/>
          </a:xfrm>
          <a:prstGeom prst="rect">
            <a:avLst/>
          </a:prstGeom>
          <a:noFill/>
          <a:ln w="15875">
            <a:solidFill>
              <a:srgbClr val="1A353E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>
            <a:extLst>
              <a:ext uri="{FF2B5EF4-FFF2-40B4-BE49-F238E27FC236}">
                <a16:creationId xmlns:a16="http://schemas.microsoft.com/office/drawing/2014/main" id="{AD46EB16-7FC9-D97C-7737-8875CEC92B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2845" y="1716108"/>
            <a:ext cx="2643776" cy="2808380"/>
          </a:xfrm>
          <a:prstGeom prst="rect">
            <a:avLst/>
          </a:prstGeom>
          <a:noFill/>
          <a:ln w="15875">
            <a:solidFill>
              <a:srgbClr val="1A353E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590DEB94-7BEB-7C2D-79C2-A5BD6FA27A91}"/>
              </a:ext>
            </a:extLst>
          </p:cNvPr>
          <p:cNvSpPr/>
          <p:nvPr/>
        </p:nvSpPr>
        <p:spPr>
          <a:xfrm>
            <a:off x="-201169" y="-210172"/>
            <a:ext cx="9546336" cy="604315"/>
          </a:xfrm>
          <a:prstGeom prst="rect">
            <a:avLst/>
          </a:prstGeom>
          <a:solidFill>
            <a:srgbClr val="31C7BB">
              <a:alpha val="75000"/>
            </a:srgbClr>
          </a:solidFill>
          <a:ln w="31750">
            <a:solidFill>
              <a:srgbClr val="1A35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40134D-C19C-F186-E1A9-3C054F98EEE1}"/>
              </a:ext>
            </a:extLst>
          </p:cNvPr>
          <p:cNvSpPr txBox="1"/>
          <p:nvPr/>
        </p:nvSpPr>
        <p:spPr>
          <a:xfrm>
            <a:off x="5321300" y="-19111"/>
            <a:ext cx="3822700" cy="340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분석 배경 </a:t>
            </a:r>
            <a:r>
              <a:rPr lang="en-US" altLang="ko-KR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|</a:t>
            </a:r>
            <a:r>
              <a:rPr lang="en-US" altLang="ko-KR" sz="10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ko-KR" altLang="en-US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분석 방법 및 배경 </a:t>
            </a:r>
            <a:r>
              <a:rPr lang="en-US" altLang="ko-KR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| </a:t>
            </a:r>
            <a:r>
              <a:rPr lang="ko-KR" altLang="en-US" sz="12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분석 내용</a:t>
            </a:r>
            <a:r>
              <a:rPr lang="ko-KR" altLang="en-US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| </a:t>
            </a:r>
            <a:r>
              <a:rPr lang="ko-KR" altLang="en-US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분석결과 활용 </a:t>
            </a:r>
            <a:r>
              <a:rPr lang="en-US" altLang="ko-KR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| </a:t>
            </a:r>
            <a:r>
              <a:rPr lang="ko-KR" altLang="en-US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부록</a:t>
            </a:r>
            <a:endParaRPr lang="ko-KR" altLang="en-US" sz="1000" dirty="0">
              <a:solidFill>
                <a:schemeClr val="bg1"/>
              </a:solidFill>
              <a:latin typeface="티웨이_날다" panose="02000300000000000000" pitchFamily="2" charset="-127"/>
              <a:ea typeface="티웨이_날다" panose="02000300000000000000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81C9BF9-5D2D-F7F3-EE14-F640EC990999}"/>
              </a:ext>
            </a:extLst>
          </p:cNvPr>
          <p:cNvSpPr/>
          <p:nvPr/>
        </p:nvSpPr>
        <p:spPr>
          <a:xfrm>
            <a:off x="-280416" y="5341703"/>
            <a:ext cx="9546336" cy="522649"/>
          </a:xfrm>
          <a:prstGeom prst="rect">
            <a:avLst/>
          </a:prstGeom>
          <a:solidFill>
            <a:srgbClr val="31C7BB">
              <a:alpha val="75000"/>
            </a:srgbClr>
          </a:solidFill>
          <a:ln w="31750">
            <a:solidFill>
              <a:srgbClr val="1A35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977BF0-0207-10A1-46E5-9845DDC29CD5}"/>
              </a:ext>
            </a:extLst>
          </p:cNvPr>
          <p:cNvSpPr txBox="1"/>
          <p:nvPr/>
        </p:nvSpPr>
        <p:spPr>
          <a:xfrm>
            <a:off x="6163564" y="5364141"/>
            <a:ext cx="2980436" cy="278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9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# </a:t>
            </a:r>
            <a:r>
              <a:rPr lang="ko-KR" altLang="en-US" sz="9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용인시 전기차 </a:t>
            </a:r>
            <a:r>
              <a:rPr lang="ko-KR" altLang="en-US" sz="9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완속</a:t>
            </a:r>
            <a:r>
              <a:rPr lang="ko-KR" altLang="en-US" sz="9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 충전소</a:t>
            </a:r>
            <a:r>
              <a:rPr lang="en-US" altLang="ko-KR" sz="9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ko-KR" altLang="en-US" sz="9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입지 선정 모델 개발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C81BD7-27E4-420C-F44F-B98E9CAE36E2}"/>
              </a:ext>
            </a:extLst>
          </p:cNvPr>
          <p:cNvSpPr txBox="1"/>
          <p:nvPr/>
        </p:nvSpPr>
        <p:spPr>
          <a:xfrm>
            <a:off x="188682" y="465734"/>
            <a:ext cx="5132618" cy="5893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rgbClr val="1A353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#</a:t>
            </a:r>
            <a:r>
              <a:rPr lang="ko-KR" altLang="en-US" sz="2400" b="1" dirty="0">
                <a:solidFill>
                  <a:srgbClr val="1A353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ko-KR" altLang="en-US" sz="2400" b="1" dirty="0" err="1">
                <a:solidFill>
                  <a:srgbClr val="1A353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산점도</a:t>
            </a:r>
            <a:r>
              <a:rPr lang="ko-KR" altLang="en-US" sz="2400" b="1" dirty="0">
                <a:solidFill>
                  <a:srgbClr val="1A353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en-US" altLang="ko-KR" sz="2400" b="1" dirty="0">
                <a:solidFill>
                  <a:srgbClr val="1A353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↔ K-</a:t>
            </a:r>
            <a:r>
              <a:rPr lang="ko-KR" altLang="en-US" sz="2400" b="1" dirty="0">
                <a:solidFill>
                  <a:srgbClr val="1A353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평균 알고리즘 모델 비교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FEB066-BB5B-10EB-017D-EE71AE01E4BF}"/>
              </a:ext>
            </a:extLst>
          </p:cNvPr>
          <p:cNvSpPr txBox="1"/>
          <p:nvPr/>
        </p:nvSpPr>
        <p:spPr>
          <a:xfrm>
            <a:off x="1867610" y="1294456"/>
            <a:ext cx="192062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- </a:t>
            </a:r>
            <a:r>
              <a:rPr lang="ko-KR" altLang="en-US" sz="16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동부동 </a:t>
            </a:r>
            <a:r>
              <a:rPr lang="en-US" altLang="ko-KR" sz="16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-</a:t>
            </a:r>
            <a:endParaRPr lang="ko-KR" altLang="en-US" sz="1600" dirty="0">
              <a:latin typeface="티웨이_날다" panose="02000300000000000000" pitchFamily="2" charset="-127"/>
              <a:ea typeface="티웨이_날다" panose="02000300000000000000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0A98A01-57D6-2DE5-DD71-A696435B3AA7}"/>
              </a:ext>
            </a:extLst>
          </p:cNvPr>
          <p:cNvSpPr/>
          <p:nvPr/>
        </p:nvSpPr>
        <p:spPr>
          <a:xfrm>
            <a:off x="5771494" y="652956"/>
            <a:ext cx="3067706" cy="4521382"/>
          </a:xfrm>
          <a:prstGeom prst="rect">
            <a:avLst/>
          </a:prstGeom>
          <a:solidFill>
            <a:schemeClr val="bg1"/>
          </a:solidFill>
          <a:ln w="15875">
            <a:solidFill>
              <a:srgbClr val="1A353E"/>
            </a:solidFill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▶ 월요일 </a:t>
            </a:r>
            <a:r>
              <a:rPr lang="en-US" altLang="ko-KR" sz="14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/</a:t>
            </a:r>
            <a:r>
              <a:rPr lang="ko-KR" altLang="en-US" sz="14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 일요일 앱 사용자 수 급락 </a:t>
            </a:r>
            <a:endParaRPr lang="en-US" altLang="ko-KR" sz="1400" dirty="0">
              <a:latin typeface="티웨이_날다" panose="02000300000000000000" pitchFamily="2" charset="-127"/>
              <a:ea typeface="티웨이_날다" panose="02000300000000000000" pitchFamily="2" charset="-127"/>
            </a:endParaRPr>
          </a:p>
          <a:p>
            <a:endParaRPr lang="en-US" altLang="ko-KR" sz="1400" dirty="0">
              <a:latin typeface="티웨이_날다" panose="02000300000000000000" pitchFamily="2" charset="-127"/>
              <a:ea typeface="티웨이_날다" panose="020003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0F37E0-7D49-9697-0DB0-E243DBA34391}"/>
              </a:ext>
            </a:extLst>
          </p:cNvPr>
          <p:cNvSpPr txBox="1"/>
          <p:nvPr/>
        </p:nvSpPr>
        <p:spPr>
          <a:xfrm>
            <a:off x="5854801" y="1071522"/>
            <a:ext cx="2901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 dirty="0" err="1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산점도와</a:t>
            </a:r>
            <a:r>
              <a:rPr lang="ko-KR" altLang="en-US" sz="1200" dirty="0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 비교하여 선정한 클러스터 개수</a:t>
            </a:r>
            <a:br>
              <a:rPr lang="en-US" altLang="ko-KR" sz="1200" dirty="0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</a:br>
            <a:r>
              <a:rPr lang="en-US" altLang="ko-KR" sz="1200" dirty="0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: 12</a:t>
            </a:r>
            <a:r>
              <a:rPr lang="ko-KR" altLang="en-US" sz="1200" dirty="0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개 </a:t>
            </a:r>
            <a:endParaRPr lang="en-US" altLang="ko-KR" sz="1200" dirty="0">
              <a:latin typeface="티웨이_날다" panose="02000300000000000000" pitchFamily="2" charset="-127"/>
              <a:ea typeface="티웨이_날다" panose="02000300000000000000" pitchFamily="2" charset="-127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656D942-53C3-6A4C-8EE6-92B7368B4E72}"/>
              </a:ext>
            </a:extLst>
          </p:cNvPr>
          <p:cNvSpPr txBox="1"/>
          <p:nvPr/>
        </p:nvSpPr>
        <p:spPr>
          <a:xfrm>
            <a:off x="5854801" y="1648663"/>
            <a:ext cx="2901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 dirty="0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12</a:t>
            </a:r>
            <a:r>
              <a:rPr lang="ko-KR" altLang="en-US" sz="1200" dirty="0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개 중 예시로 </a:t>
            </a:r>
            <a:r>
              <a:rPr lang="en-US" altLang="ko-KR" sz="1200" dirty="0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3</a:t>
            </a:r>
            <a:r>
              <a:rPr lang="ko-KR" altLang="en-US" sz="1200" dirty="0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개 중심점과 입지 추천</a:t>
            </a:r>
            <a:br>
              <a:rPr lang="en-US" altLang="ko-KR" sz="1200" dirty="0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</a:br>
            <a:r>
              <a:rPr lang="en-US" altLang="ko-KR" sz="1200" dirty="0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: </a:t>
            </a:r>
            <a:r>
              <a:rPr lang="ko-KR" altLang="en-US" sz="1200" dirty="0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나머지 중심점은 별첨 문서에 기록</a:t>
            </a:r>
            <a:endParaRPr lang="en-US" altLang="ko-KR" sz="1200" dirty="0">
              <a:latin typeface="티웨이_날다" panose="02000300000000000000" pitchFamily="2" charset="-127"/>
              <a:ea typeface="티웨이_날다" panose="02000300000000000000" pitchFamily="2" charset="-127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F5DFD88-DC93-22EA-B571-0F2E100E8967}"/>
              </a:ext>
            </a:extLst>
          </p:cNvPr>
          <p:cNvSpPr txBox="1"/>
          <p:nvPr/>
        </p:nvSpPr>
        <p:spPr>
          <a:xfrm>
            <a:off x="6078874" y="2277693"/>
            <a:ext cx="298439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[127.21643879  37.22896554]</a:t>
            </a:r>
            <a:b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</a:b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경기도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용인시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처인구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ko-KR" altLang="ko-KR" sz="1050" kern="0" dirty="0" err="1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마평동</a:t>
            </a: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 571-13 </a:t>
            </a:r>
            <a:b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</a:b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▶ </a:t>
            </a:r>
            <a:r>
              <a:rPr lang="ko-KR" altLang="en-US" sz="1050" kern="0" dirty="0">
                <a:solidFill>
                  <a:srgbClr val="21212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입지 추천</a:t>
            </a:r>
            <a:br>
              <a:rPr lang="en-US" altLang="ko-KR" sz="1050" kern="0" dirty="0">
                <a:solidFill>
                  <a:srgbClr val="21212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</a:br>
            <a:r>
              <a:rPr lang="en-US" altLang="ko-KR" sz="1050" kern="0" dirty="0">
                <a:solidFill>
                  <a:srgbClr val="21212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: 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용인예술과학대학교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국제관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주차장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부근</a:t>
            </a:r>
            <a:endParaRPr lang="ko-KR" altLang="ko-KR" sz="1050" kern="100" dirty="0">
              <a:effectLst/>
              <a:latin typeface="티웨이_날다" panose="02000300000000000000" pitchFamily="2" charset="-127"/>
              <a:ea typeface="티웨이_날다" panose="02000300000000000000" pitchFamily="2" charset="-127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07006EB-2783-E59F-2E67-297680EAC22F}"/>
              </a:ext>
            </a:extLst>
          </p:cNvPr>
          <p:cNvSpPr txBox="1"/>
          <p:nvPr/>
        </p:nvSpPr>
        <p:spPr>
          <a:xfrm>
            <a:off x="6078873" y="3179645"/>
            <a:ext cx="29844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[127.24659339  37.22884746]</a:t>
            </a:r>
            <a:b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</a:b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경기도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용인시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처인구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ko-KR" altLang="ko-KR" sz="1050" kern="0" dirty="0" err="1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마평동</a:t>
            </a: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 103-1 </a:t>
            </a:r>
            <a:b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</a:b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▶ </a:t>
            </a:r>
            <a:r>
              <a:rPr lang="ko-KR" altLang="en-US" sz="1050" kern="0" dirty="0">
                <a:solidFill>
                  <a:srgbClr val="21212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입지 추천</a:t>
            </a:r>
            <a:br>
              <a:rPr lang="en-US" altLang="ko-KR" sz="1050" kern="0" dirty="0">
                <a:solidFill>
                  <a:srgbClr val="21212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</a:br>
            <a:r>
              <a:rPr lang="ko-KR" altLang="en-US" sz="1050" kern="0" dirty="0">
                <a:solidFill>
                  <a:srgbClr val="21212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en-US" altLang="ko-KR" sz="1050" kern="0" dirty="0">
                <a:solidFill>
                  <a:srgbClr val="21212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: 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송학빌라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 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부근</a:t>
            </a:r>
            <a:endParaRPr lang="ko-KR" altLang="ko-KR" sz="1050" kern="100" dirty="0">
              <a:effectLst/>
              <a:latin typeface="티웨이_날다" panose="02000300000000000000" pitchFamily="2" charset="-127"/>
              <a:ea typeface="티웨이_날다" panose="02000300000000000000" pitchFamily="2" charset="-127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5BF8A69-7CBB-CBEE-B898-112DF2C0ADE8}"/>
              </a:ext>
            </a:extLst>
          </p:cNvPr>
          <p:cNvSpPr txBox="1"/>
          <p:nvPr/>
        </p:nvSpPr>
        <p:spPr>
          <a:xfrm>
            <a:off x="6078873" y="4081597"/>
            <a:ext cx="29844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[127.26863699  37.18849467]</a:t>
            </a:r>
            <a:b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</a:b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경기도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용인시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처인구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ko-KR" altLang="ko-KR" sz="1050" kern="0" dirty="0" err="1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해곡동</a:t>
            </a: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 284-14 </a:t>
            </a:r>
            <a:b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</a:b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▶ </a:t>
            </a:r>
            <a:r>
              <a:rPr lang="ko-KR" altLang="en-US" sz="1050" kern="0" dirty="0">
                <a:solidFill>
                  <a:srgbClr val="21212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입지 추천</a:t>
            </a:r>
            <a:br>
              <a:rPr lang="en-US" altLang="ko-KR" sz="1050" kern="0" dirty="0">
                <a:solidFill>
                  <a:srgbClr val="21212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</a:br>
            <a:r>
              <a:rPr lang="ko-KR" altLang="en-US" sz="1050" kern="0" dirty="0">
                <a:solidFill>
                  <a:srgbClr val="21212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en-US" altLang="ko-KR" sz="1050" kern="0" dirty="0">
                <a:solidFill>
                  <a:srgbClr val="21212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: </a:t>
            </a:r>
            <a:r>
              <a:rPr lang="ko-KR" altLang="ko-KR" sz="1050" kern="0" dirty="0" err="1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해곡동마을회관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부근</a:t>
            </a:r>
            <a:endParaRPr lang="en-US" altLang="ko-KR" sz="1050" dirty="0">
              <a:latin typeface="티웨이_날다" panose="02000300000000000000" pitchFamily="2" charset="-127"/>
              <a:ea typeface="티웨이_날다" panose="02000300000000000000" pitchFamily="2" charset="-127"/>
              <a:cs typeface="Times New Roman" panose="02020603050405020304" pitchFamily="18" charset="0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6E5AE903-8DF7-97C5-CD17-1A190813FBC9}"/>
              </a:ext>
            </a:extLst>
          </p:cNvPr>
          <p:cNvSpPr/>
          <p:nvPr/>
        </p:nvSpPr>
        <p:spPr>
          <a:xfrm>
            <a:off x="6370151" y="512813"/>
            <a:ext cx="1870392" cy="299896"/>
          </a:xfrm>
          <a:prstGeom prst="roundRect">
            <a:avLst>
              <a:gd name="adj" fmla="val 50000"/>
            </a:avLst>
          </a:prstGeom>
          <a:solidFill>
            <a:srgbClr val="1A353E"/>
          </a:solidFill>
          <a:ln>
            <a:solidFill>
              <a:srgbClr val="1A35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입지 추천</a:t>
            </a:r>
          </a:p>
        </p:txBody>
      </p:sp>
    </p:spTree>
    <p:extLst>
      <p:ext uri="{BB962C8B-B14F-4D97-AF65-F5344CB8AC3E}">
        <p14:creationId xmlns:p14="http://schemas.microsoft.com/office/powerpoint/2010/main" val="4077791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>
            <a:extLst>
              <a:ext uri="{FF2B5EF4-FFF2-40B4-BE49-F238E27FC236}">
                <a16:creationId xmlns:a16="http://schemas.microsoft.com/office/drawing/2014/main" id="{5D954894-348A-48CF-990F-B509C7A929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556" y="1716108"/>
            <a:ext cx="2643774" cy="2808380"/>
          </a:xfrm>
          <a:prstGeom prst="rect">
            <a:avLst/>
          </a:prstGeom>
          <a:noFill/>
          <a:ln w="15875">
            <a:solidFill>
              <a:srgbClr val="1A353E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>
            <a:extLst>
              <a:ext uri="{FF2B5EF4-FFF2-40B4-BE49-F238E27FC236}">
                <a16:creationId xmlns:a16="http://schemas.microsoft.com/office/drawing/2014/main" id="{91711804-B864-455A-1DB6-7540BE12BE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2844" y="1716108"/>
            <a:ext cx="2643777" cy="2808380"/>
          </a:xfrm>
          <a:prstGeom prst="rect">
            <a:avLst/>
          </a:prstGeom>
          <a:noFill/>
          <a:ln w="15875">
            <a:solidFill>
              <a:srgbClr val="1A353E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EC26643E-FB58-6049-00F5-7653BE505E30}"/>
              </a:ext>
            </a:extLst>
          </p:cNvPr>
          <p:cNvSpPr/>
          <p:nvPr/>
        </p:nvSpPr>
        <p:spPr>
          <a:xfrm>
            <a:off x="-201169" y="-210172"/>
            <a:ext cx="9546336" cy="604315"/>
          </a:xfrm>
          <a:prstGeom prst="rect">
            <a:avLst/>
          </a:prstGeom>
          <a:solidFill>
            <a:srgbClr val="31C7BB">
              <a:alpha val="75000"/>
            </a:srgbClr>
          </a:solidFill>
          <a:ln w="31750">
            <a:solidFill>
              <a:srgbClr val="1A35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25D81E-E734-8AB3-27D5-FD98343C1C8F}"/>
              </a:ext>
            </a:extLst>
          </p:cNvPr>
          <p:cNvSpPr txBox="1"/>
          <p:nvPr/>
        </p:nvSpPr>
        <p:spPr>
          <a:xfrm>
            <a:off x="5321300" y="-19111"/>
            <a:ext cx="3822700" cy="340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분석 배경 </a:t>
            </a:r>
            <a:r>
              <a:rPr lang="en-US" altLang="ko-KR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|</a:t>
            </a:r>
            <a:r>
              <a:rPr lang="en-US" altLang="ko-KR" sz="10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ko-KR" altLang="en-US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분석 방법 및 배경 </a:t>
            </a:r>
            <a:r>
              <a:rPr lang="en-US" altLang="ko-KR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| </a:t>
            </a:r>
            <a:r>
              <a:rPr lang="ko-KR" altLang="en-US" sz="12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분석 내용</a:t>
            </a:r>
            <a:r>
              <a:rPr lang="ko-KR" altLang="en-US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| </a:t>
            </a:r>
            <a:r>
              <a:rPr lang="ko-KR" altLang="en-US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분석결과 활용 </a:t>
            </a:r>
            <a:r>
              <a:rPr lang="en-US" altLang="ko-KR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| </a:t>
            </a:r>
            <a:r>
              <a:rPr lang="ko-KR" altLang="en-US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부록</a:t>
            </a:r>
            <a:endParaRPr lang="ko-KR" altLang="en-US" sz="1000" dirty="0">
              <a:solidFill>
                <a:schemeClr val="bg1"/>
              </a:solidFill>
              <a:latin typeface="티웨이_날다" panose="02000300000000000000" pitchFamily="2" charset="-127"/>
              <a:ea typeface="티웨이_날다" panose="02000300000000000000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C809995-2228-3F22-7622-08AD5BC7EFC9}"/>
              </a:ext>
            </a:extLst>
          </p:cNvPr>
          <p:cNvSpPr/>
          <p:nvPr/>
        </p:nvSpPr>
        <p:spPr>
          <a:xfrm>
            <a:off x="-280416" y="5341703"/>
            <a:ext cx="9546336" cy="522649"/>
          </a:xfrm>
          <a:prstGeom prst="rect">
            <a:avLst/>
          </a:prstGeom>
          <a:solidFill>
            <a:srgbClr val="31C7BB">
              <a:alpha val="75000"/>
            </a:srgbClr>
          </a:solidFill>
          <a:ln w="31750">
            <a:solidFill>
              <a:srgbClr val="1A35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DE9EEB-48DB-B9D5-E31B-4E7A50BE08A0}"/>
              </a:ext>
            </a:extLst>
          </p:cNvPr>
          <p:cNvSpPr txBox="1"/>
          <p:nvPr/>
        </p:nvSpPr>
        <p:spPr>
          <a:xfrm>
            <a:off x="6163564" y="5364141"/>
            <a:ext cx="2980436" cy="278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9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# </a:t>
            </a:r>
            <a:r>
              <a:rPr lang="ko-KR" altLang="en-US" sz="9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용인시 전기차 </a:t>
            </a:r>
            <a:r>
              <a:rPr lang="ko-KR" altLang="en-US" sz="9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완속</a:t>
            </a:r>
            <a:r>
              <a:rPr lang="ko-KR" altLang="en-US" sz="9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 충전소</a:t>
            </a:r>
            <a:r>
              <a:rPr lang="en-US" altLang="ko-KR" sz="9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ko-KR" altLang="en-US" sz="9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입지 선정 모델 개발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022F21F-AF21-1221-93D4-8CB4FB8F2280}"/>
              </a:ext>
            </a:extLst>
          </p:cNvPr>
          <p:cNvSpPr txBox="1"/>
          <p:nvPr/>
        </p:nvSpPr>
        <p:spPr>
          <a:xfrm>
            <a:off x="188682" y="465734"/>
            <a:ext cx="5132618" cy="5893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rgbClr val="1A353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#</a:t>
            </a:r>
            <a:r>
              <a:rPr lang="ko-KR" altLang="en-US" sz="2400" b="1" dirty="0">
                <a:solidFill>
                  <a:srgbClr val="1A353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ko-KR" altLang="en-US" sz="2400" b="1" dirty="0" err="1">
                <a:solidFill>
                  <a:srgbClr val="1A353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산점도</a:t>
            </a:r>
            <a:r>
              <a:rPr lang="ko-KR" altLang="en-US" sz="2400" b="1" dirty="0">
                <a:solidFill>
                  <a:srgbClr val="1A353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en-US" altLang="ko-KR" sz="2400" b="1" dirty="0">
                <a:solidFill>
                  <a:srgbClr val="1A353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↔ K-</a:t>
            </a:r>
            <a:r>
              <a:rPr lang="ko-KR" altLang="en-US" sz="2400" b="1" dirty="0">
                <a:solidFill>
                  <a:srgbClr val="1A353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평균 알고리즘 모델 비교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9C3B5E0-07CF-A1A4-3C7C-F758351AFFE7}"/>
              </a:ext>
            </a:extLst>
          </p:cNvPr>
          <p:cNvSpPr txBox="1"/>
          <p:nvPr/>
        </p:nvSpPr>
        <p:spPr>
          <a:xfrm>
            <a:off x="1867610" y="1294456"/>
            <a:ext cx="192062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- </a:t>
            </a:r>
            <a:r>
              <a:rPr lang="ko-KR" altLang="en-US" sz="1600" dirty="0" err="1">
                <a:latin typeface="티웨이_날다" panose="02000300000000000000" pitchFamily="2" charset="-127"/>
                <a:ea typeface="티웨이_날다" panose="02000300000000000000" pitchFamily="2" charset="-127"/>
              </a:rPr>
              <a:t>동천동</a:t>
            </a:r>
            <a:r>
              <a:rPr lang="ko-KR" altLang="en-US" sz="16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en-US" altLang="ko-KR" sz="16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-</a:t>
            </a:r>
            <a:endParaRPr lang="ko-KR" altLang="en-US" sz="1600" dirty="0">
              <a:latin typeface="티웨이_날다" panose="02000300000000000000" pitchFamily="2" charset="-127"/>
              <a:ea typeface="티웨이_날다" panose="02000300000000000000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4330B0D-364E-3FE0-56E0-ACE34423DED0}"/>
              </a:ext>
            </a:extLst>
          </p:cNvPr>
          <p:cNvSpPr/>
          <p:nvPr/>
        </p:nvSpPr>
        <p:spPr>
          <a:xfrm>
            <a:off x="5771494" y="652956"/>
            <a:ext cx="3067706" cy="4521382"/>
          </a:xfrm>
          <a:prstGeom prst="rect">
            <a:avLst/>
          </a:prstGeom>
          <a:solidFill>
            <a:schemeClr val="bg1"/>
          </a:solidFill>
          <a:ln w="15875">
            <a:solidFill>
              <a:srgbClr val="1A353E"/>
            </a:solidFill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▶ 월요일 </a:t>
            </a:r>
            <a:r>
              <a:rPr lang="en-US" altLang="ko-KR" sz="14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/</a:t>
            </a:r>
            <a:r>
              <a:rPr lang="ko-KR" altLang="en-US" sz="14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 일요일 앱 사용자 수 급락 </a:t>
            </a:r>
            <a:endParaRPr lang="en-US" altLang="ko-KR" sz="1400" dirty="0">
              <a:latin typeface="티웨이_날다" panose="02000300000000000000" pitchFamily="2" charset="-127"/>
              <a:ea typeface="티웨이_날다" panose="02000300000000000000" pitchFamily="2" charset="-127"/>
            </a:endParaRPr>
          </a:p>
          <a:p>
            <a:endParaRPr lang="en-US" altLang="ko-KR" sz="1400" dirty="0">
              <a:latin typeface="티웨이_날다" panose="02000300000000000000" pitchFamily="2" charset="-127"/>
              <a:ea typeface="티웨이_날다" panose="020003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3E829D-6DFC-623F-2E31-92A21A6EEE5B}"/>
              </a:ext>
            </a:extLst>
          </p:cNvPr>
          <p:cNvSpPr txBox="1"/>
          <p:nvPr/>
        </p:nvSpPr>
        <p:spPr>
          <a:xfrm>
            <a:off x="5854801" y="1071522"/>
            <a:ext cx="2901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 dirty="0" err="1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산점도와</a:t>
            </a:r>
            <a:r>
              <a:rPr lang="ko-KR" altLang="en-US" sz="1200" dirty="0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 비교하여 선정한 클러스터 개수</a:t>
            </a:r>
            <a:br>
              <a:rPr lang="en-US" altLang="ko-KR" sz="1200" dirty="0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</a:br>
            <a:r>
              <a:rPr lang="en-US" altLang="ko-KR" sz="1200" dirty="0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: 16</a:t>
            </a:r>
            <a:r>
              <a:rPr lang="ko-KR" altLang="en-US" sz="1200" dirty="0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개 </a:t>
            </a:r>
            <a:endParaRPr lang="en-US" altLang="ko-KR" sz="1200" dirty="0">
              <a:latin typeface="티웨이_날다" panose="02000300000000000000" pitchFamily="2" charset="-127"/>
              <a:ea typeface="티웨이_날다" panose="02000300000000000000" pitchFamily="2" charset="-127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1E27092-0D21-C3A6-DEA4-4F5C52614FA4}"/>
              </a:ext>
            </a:extLst>
          </p:cNvPr>
          <p:cNvSpPr txBox="1"/>
          <p:nvPr/>
        </p:nvSpPr>
        <p:spPr>
          <a:xfrm>
            <a:off x="5854801" y="1648663"/>
            <a:ext cx="2901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 dirty="0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16</a:t>
            </a:r>
            <a:r>
              <a:rPr lang="ko-KR" altLang="en-US" sz="1200" dirty="0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개 중 예시로 </a:t>
            </a:r>
            <a:r>
              <a:rPr lang="en-US" altLang="ko-KR" sz="1200" dirty="0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3</a:t>
            </a:r>
            <a:r>
              <a:rPr lang="ko-KR" altLang="en-US" sz="1200" dirty="0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개 중심점과 입지 추천</a:t>
            </a:r>
            <a:br>
              <a:rPr lang="en-US" altLang="ko-KR" sz="1200" dirty="0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</a:br>
            <a:r>
              <a:rPr lang="en-US" altLang="ko-KR" sz="1200" dirty="0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: </a:t>
            </a:r>
            <a:r>
              <a:rPr lang="ko-KR" altLang="en-US" sz="1200" dirty="0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나머지 중심점은 별첨 문서에 기록</a:t>
            </a:r>
            <a:endParaRPr lang="en-US" altLang="ko-KR" sz="1200" dirty="0">
              <a:latin typeface="티웨이_날다" panose="02000300000000000000" pitchFamily="2" charset="-127"/>
              <a:ea typeface="티웨이_날다" panose="02000300000000000000" pitchFamily="2" charset="-127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B05CBFF-17E6-F3B1-E5B7-14AB86E4D3CB}"/>
              </a:ext>
            </a:extLst>
          </p:cNvPr>
          <p:cNvSpPr txBox="1"/>
          <p:nvPr/>
        </p:nvSpPr>
        <p:spPr>
          <a:xfrm>
            <a:off x="6087256" y="2269386"/>
            <a:ext cx="298439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[127.03445597  37.36934785]</a:t>
            </a:r>
            <a:b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</a:b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경기도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용인시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ko-KR" altLang="ko-KR" sz="1050" kern="0" dirty="0" err="1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수지구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ko-KR" altLang="ko-KR" sz="1050" kern="0" dirty="0" err="1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고기동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산</a:t>
            </a: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180</a:t>
            </a:r>
            <a:b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</a:b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▶ </a:t>
            </a:r>
            <a:r>
              <a:rPr lang="ko-KR" altLang="en-US" sz="1050" kern="0" dirty="0">
                <a:solidFill>
                  <a:srgbClr val="21212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입지 추천</a:t>
            </a:r>
            <a:br>
              <a:rPr lang="en-US" altLang="ko-KR" sz="1050" kern="0" dirty="0">
                <a:solidFill>
                  <a:srgbClr val="21212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</a:br>
            <a:r>
              <a:rPr lang="en-US" altLang="ko-KR" sz="1050" kern="0" dirty="0">
                <a:solidFill>
                  <a:srgbClr val="21212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: </a:t>
            </a:r>
            <a:r>
              <a:rPr lang="ko-KR" altLang="ko-KR" sz="1050" kern="0" dirty="0" err="1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남판교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 </a:t>
            </a:r>
            <a:r>
              <a:rPr lang="ko-KR" altLang="ko-KR" sz="1050" kern="0" dirty="0" err="1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더숲빌리지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 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부근</a:t>
            </a:r>
            <a:endParaRPr lang="ko-KR" altLang="ko-KR" sz="1050" kern="100" dirty="0">
              <a:effectLst/>
              <a:latin typeface="티웨이_날다" panose="02000300000000000000" pitchFamily="2" charset="-127"/>
              <a:ea typeface="티웨이_날다" panose="02000300000000000000" pitchFamily="2" charset="-127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5276B9B-3C3F-DDD2-6A32-8C6D36A26ED0}"/>
              </a:ext>
            </a:extLst>
          </p:cNvPr>
          <p:cNvSpPr txBox="1"/>
          <p:nvPr/>
        </p:nvSpPr>
        <p:spPr>
          <a:xfrm>
            <a:off x="6087255" y="3171338"/>
            <a:ext cx="29844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[127.09324497  37.34049069]</a:t>
            </a:r>
            <a:b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</a:b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경기도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용인시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ko-KR" altLang="ko-KR" sz="1050" kern="0" dirty="0" err="1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수지구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ko-KR" altLang="ko-KR" sz="1050" kern="0" dirty="0" err="1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동천동</a:t>
            </a: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 392-3 </a:t>
            </a:r>
            <a:b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</a:b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▶ </a:t>
            </a:r>
            <a:r>
              <a:rPr lang="ko-KR" altLang="en-US" sz="1050" kern="0" dirty="0">
                <a:solidFill>
                  <a:srgbClr val="21212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입지 추천</a:t>
            </a:r>
            <a:br>
              <a:rPr lang="en-US" altLang="ko-KR" sz="1050" kern="0" dirty="0">
                <a:solidFill>
                  <a:srgbClr val="21212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</a:br>
            <a:r>
              <a:rPr lang="ko-KR" altLang="en-US" sz="1050" kern="0" dirty="0">
                <a:solidFill>
                  <a:srgbClr val="21212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en-US" altLang="ko-KR" sz="1050" kern="0" dirty="0">
                <a:solidFill>
                  <a:srgbClr val="21212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: </a:t>
            </a:r>
            <a:r>
              <a:rPr lang="ko-KR" altLang="ko-KR" sz="1050" kern="0" dirty="0" err="1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포레나수지동천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부근</a:t>
            </a:r>
            <a:endParaRPr lang="ko-KR" altLang="ko-KR" sz="1050" kern="100" dirty="0">
              <a:effectLst/>
              <a:latin typeface="티웨이_날다" panose="02000300000000000000" pitchFamily="2" charset="-127"/>
              <a:ea typeface="티웨이_날다" panose="02000300000000000000" pitchFamily="2" charset="-127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AE78343-BB9B-40AF-4B49-97EF258342F1}"/>
              </a:ext>
            </a:extLst>
          </p:cNvPr>
          <p:cNvSpPr txBox="1"/>
          <p:nvPr/>
        </p:nvSpPr>
        <p:spPr>
          <a:xfrm>
            <a:off x="6087255" y="4073290"/>
            <a:ext cx="29844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[127.09164212  37.33279895]</a:t>
            </a:r>
            <a:b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</a:b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경기도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용인시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ko-KR" altLang="ko-KR" sz="1050" kern="0" dirty="0" err="1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수지구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ko-KR" altLang="ko-KR" sz="1050" kern="0" dirty="0" err="1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동천동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산</a:t>
            </a: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150 </a:t>
            </a:r>
            <a:b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</a:b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▶ </a:t>
            </a:r>
            <a:r>
              <a:rPr lang="ko-KR" altLang="en-US" sz="1050" kern="0" dirty="0">
                <a:solidFill>
                  <a:srgbClr val="21212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입지 추천</a:t>
            </a:r>
            <a:br>
              <a:rPr lang="en-US" altLang="ko-KR" sz="1050" kern="0" dirty="0">
                <a:solidFill>
                  <a:srgbClr val="21212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</a:br>
            <a:r>
              <a:rPr lang="ko-KR" altLang="en-US" sz="1050" kern="0" dirty="0">
                <a:solidFill>
                  <a:srgbClr val="21212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en-US" altLang="ko-KR" sz="1050" kern="0" dirty="0">
                <a:solidFill>
                  <a:srgbClr val="21212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: </a:t>
            </a:r>
            <a:r>
              <a:rPr lang="ko-KR" altLang="ko-KR" sz="1050" kern="0" dirty="0" err="1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더샵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ko-KR" altLang="ko-KR" sz="1050" kern="0" dirty="0" err="1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동천이스트포레아파트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내부</a:t>
            </a:r>
            <a:endParaRPr lang="en-US" altLang="ko-KR" sz="1050" dirty="0">
              <a:latin typeface="티웨이_날다" panose="02000300000000000000" pitchFamily="2" charset="-127"/>
              <a:ea typeface="티웨이_날다" panose="02000300000000000000" pitchFamily="2" charset="-127"/>
              <a:cs typeface="Times New Roman" panose="02020603050405020304" pitchFamily="18" charset="0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CFA3C6DC-5D9F-9B29-52A4-759A42C6ADDF}"/>
              </a:ext>
            </a:extLst>
          </p:cNvPr>
          <p:cNvSpPr/>
          <p:nvPr/>
        </p:nvSpPr>
        <p:spPr>
          <a:xfrm>
            <a:off x="6370151" y="512813"/>
            <a:ext cx="1870392" cy="299896"/>
          </a:xfrm>
          <a:prstGeom prst="roundRect">
            <a:avLst>
              <a:gd name="adj" fmla="val 50000"/>
            </a:avLst>
          </a:prstGeom>
          <a:solidFill>
            <a:srgbClr val="1A353E"/>
          </a:solidFill>
          <a:ln>
            <a:solidFill>
              <a:srgbClr val="1A35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입지 추천</a:t>
            </a:r>
          </a:p>
        </p:txBody>
      </p:sp>
    </p:spTree>
    <p:extLst>
      <p:ext uri="{BB962C8B-B14F-4D97-AF65-F5344CB8AC3E}">
        <p14:creationId xmlns:p14="http://schemas.microsoft.com/office/powerpoint/2010/main" val="40391066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>
            <a:extLst>
              <a:ext uri="{FF2B5EF4-FFF2-40B4-BE49-F238E27FC236}">
                <a16:creationId xmlns:a16="http://schemas.microsoft.com/office/drawing/2014/main" id="{C07CC1AC-5D51-15B6-FB86-B420C877BA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556" y="1716110"/>
            <a:ext cx="2643772" cy="2808378"/>
          </a:xfrm>
          <a:prstGeom prst="rect">
            <a:avLst/>
          </a:prstGeom>
          <a:noFill/>
          <a:ln w="15875">
            <a:solidFill>
              <a:srgbClr val="1A353E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A70FC95D-A0F8-5F13-B859-73623B51F7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2842" y="1716111"/>
            <a:ext cx="2643774" cy="2808377"/>
          </a:xfrm>
          <a:prstGeom prst="rect">
            <a:avLst/>
          </a:prstGeom>
          <a:noFill/>
          <a:ln w="15875">
            <a:solidFill>
              <a:srgbClr val="1A353E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61BBD34E-7A9F-218F-892B-7C7D4186BD42}"/>
              </a:ext>
            </a:extLst>
          </p:cNvPr>
          <p:cNvSpPr/>
          <p:nvPr/>
        </p:nvSpPr>
        <p:spPr>
          <a:xfrm>
            <a:off x="-201169" y="-210172"/>
            <a:ext cx="9546336" cy="604315"/>
          </a:xfrm>
          <a:prstGeom prst="rect">
            <a:avLst/>
          </a:prstGeom>
          <a:solidFill>
            <a:srgbClr val="31C7BB">
              <a:alpha val="75000"/>
            </a:srgbClr>
          </a:solidFill>
          <a:ln w="31750">
            <a:solidFill>
              <a:srgbClr val="1A35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AD462F-0B24-4514-6C2F-F430A1550B23}"/>
              </a:ext>
            </a:extLst>
          </p:cNvPr>
          <p:cNvSpPr txBox="1"/>
          <p:nvPr/>
        </p:nvSpPr>
        <p:spPr>
          <a:xfrm>
            <a:off x="5321300" y="-19111"/>
            <a:ext cx="3822700" cy="340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분석 배경 </a:t>
            </a:r>
            <a:r>
              <a:rPr lang="en-US" altLang="ko-KR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|</a:t>
            </a:r>
            <a:r>
              <a:rPr lang="en-US" altLang="ko-KR" sz="10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ko-KR" altLang="en-US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분석 방법 및 배경 </a:t>
            </a:r>
            <a:r>
              <a:rPr lang="en-US" altLang="ko-KR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| </a:t>
            </a:r>
            <a:r>
              <a:rPr lang="ko-KR" altLang="en-US" sz="12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분석 내용</a:t>
            </a:r>
            <a:r>
              <a:rPr lang="ko-KR" altLang="en-US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| </a:t>
            </a:r>
            <a:r>
              <a:rPr lang="ko-KR" altLang="en-US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분석결과 활용 </a:t>
            </a:r>
            <a:r>
              <a:rPr lang="en-US" altLang="ko-KR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| </a:t>
            </a:r>
            <a:r>
              <a:rPr lang="ko-KR" altLang="en-US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부록</a:t>
            </a:r>
            <a:endParaRPr lang="ko-KR" altLang="en-US" sz="1000" dirty="0">
              <a:solidFill>
                <a:schemeClr val="bg1"/>
              </a:solidFill>
              <a:latin typeface="티웨이_날다" panose="02000300000000000000" pitchFamily="2" charset="-127"/>
              <a:ea typeface="티웨이_날다" panose="02000300000000000000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8904F52-2EB5-AF1D-9773-C4364B740F8C}"/>
              </a:ext>
            </a:extLst>
          </p:cNvPr>
          <p:cNvSpPr/>
          <p:nvPr/>
        </p:nvSpPr>
        <p:spPr>
          <a:xfrm>
            <a:off x="-280416" y="5341703"/>
            <a:ext cx="9546336" cy="522649"/>
          </a:xfrm>
          <a:prstGeom prst="rect">
            <a:avLst/>
          </a:prstGeom>
          <a:solidFill>
            <a:srgbClr val="31C7BB">
              <a:alpha val="75000"/>
            </a:srgbClr>
          </a:solidFill>
          <a:ln w="31750">
            <a:solidFill>
              <a:srgbClr val="1A35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3DD55F-878F-F1DC-9ACF-6295CC9943EE}"/>
              </a:ext>
            </a:extLst>
          </p:cNvPr>
          <p:cNvSpPr txBox="1"/>
          <p:nvPr/>
        </p:nvSpPr>
        <p:spPr>
          <a:xfrm>
            <a:off x="6163564" y="5364141"/>
            <a:ext cx="2980436" cy="278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9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# </a:t>
            </a:r>
            <a:r>
              <a:rPr lang="ko-KR" altLang="en-US" sz="9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용인시 전기차 </a:t>
            </a:r>
            <a:r>
              <a:rPr lang="ko-KR" altLang="en-US" sz="9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완속</a:t>
            </a:r>
            <a:r>
              <a:rPr lang="ko-KR" altLang="en-US" sz="9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 충전소</a:t>
            </a:r>
            <a:r>
              <a:rPr lang="en-US" altLang="ko-KR" sz="9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ko-KR" altLang="en-US" sz="9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입지 선정 모델 개발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7ECB2F-B486-4355-6305-B84D38B0A787}"/>
              </a:ext>
            </a:extLst>
          </p:cNvPr>
          <p:cNvSpPr txBox="1"/>
          <p:nvPr/>
        </p:nvSpPr>
        <p:spPr>
          <a:xfrm>
            <a:off x="188682" y="465734"/>
            <a:ext cx="5132618" cy="5893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rgbClr val="1A353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#</a:t>
            </a:r>
            <a:r>
              <a:rPr lang="ko-KR" altLang="en-US" sz="2400" b="1" dirty="0">
                <a:solidFill>
                  <a:srgbClr val="1A353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ko-KR" altLang="en-US" sz="2400" b="1" dirty="0" err="1">
                <a:solidFill>
                  <a:srgbClr val="1A353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산점도</a:t>
            </a:r>
            <a:r>
              <a:rPr lang="ko-KR" altLang="en-US" sz="2400" b="1" dirty="0">
                <a:solidFill>
                  <a:srgbClr val="1A353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en-US" altLang="ko-KR" sz="2400" b="1" dirty="0">
                <a:solidFill>
                  <a:srgbClr val="1A353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↔ K-</a:t>
            </a:r>
            <a:r>
              <a:rPr lang="ko-KR" altLang="en-US" sz="2400" b="1" dirty="0">
                <a:solidFill>
                  <a:srgbClr val="1A353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평균 알고리즘 모델 비교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DFDAE0-9AF3-F8C8-5A7D-03B7ACBA8C75}"/>
              </a:ext>
            </a:extLst>
          </p:cNvPr>
          <p:cNvSpPr txBox="1"/>
          <p:nvPr/>
        </p:nvSpPr>
        <p:spPr>
          <a:xfrm>
            <a:off x="1867610" y="1294456"/>
            <a:ext cx="192062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- </a:t>
            </a:r>
            <a:r>
              <a:rPr lang="ko-KR" altLang="en-US" sz="1600" dirty="0" err="1">
                <a:latin typeface="티웨이_날다" panose="02000300000000000000" pitchFamily="2" charset="-127"/>
                <a:ea typeface="티웨이_날다" panose="02000300000000000000" pitchFamily="2" charset="-127"/>
              </a:rPr>
              <a:t>마북동</a:t>
            </a:r>
            <a:r>
              <a:rPr lang="ko-KR" altLang="en-US" sz="16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en-US" altLang="ko-KR" sz="16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-</a:t>
            </a:r>
            <a:endParaRPr lang="ko-KR" altLang="en-US" sz="1600" dirty="0">
              <a:latin typeface="티웨이_날다" panose="02000300000000000000" pitchFamily="2" charset="-127"/>
              <a:ea typeface="티웨이_날다" panose="02000300000000000000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2EE8D6F-48B1-AA68-2D5C-9BB9D7AAC742}"/>
              </a:ext>
            </a:extLst>
          </p:cNvPr>
          <p:cNvSpPr/>
          <p:nvPr/>
        </p:nvSpPr>
        <p:spPr>
          <a:xfrm>
            <a:off x="5771494" y="652956"/>
            <a:ext cx="3067706" cy="4521382"/>
          </a:xfrm>
          <a:prstGeom prst="rect">
            <a:avLst/>
          </a:prstGeom>
          <a:solidFill>
            <a:schemeClr val="bg1"/>
          </a:solidFill>
          <a:ln w="15875">
            <a:solidFill>
              <a:srgbClr val="1A353E"/>
            </a:solidFill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▶ 월요일 </a:t>
            </a:r>
            <a:r>
              <a:rPr lang="en-US" altLang="ko-KR" sz="14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/</a:t>
            </a:r>
            <a:r>
              <a:rPr lang="ko-KR" altLang="en-US" sz="14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 일요일 앱 사용자 수 급락 </a:t>
            </a:r>
            <a:endParaRPr lang="en-US" altLang="ko-KR" sz="1400" dirty="0">
              <a:latin typeface="티웨이_날다" panose="02000300000000000000" pitchFamily="2" charset="-127"/>
              <a:ea typeface="티웨이_날다" panose="02000300000000000000" pitchFamily="2" charset="-127"/>
            </a:endParaRPr>
          </a:p>
          <a:p>
            <a:endParaRPr lang="en-US" altLang="ko-KR" sz="1400" dirty="0">
              <a:latin typeface="티웨이_날다" panose="02000300000000000000" pitchFamily="2" charset="-127"/>
              <a:ea typeface="티웨이_날다" panose="020003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1D79E36-2455-130B-9DE6-439CD879431C}"/>
              </a:ext>
            </a:extLst>
          </p:cNvPr>
          <p:cNvSpPr txBox="1"/>
          <p:nvPr/>
        </p:nvSpPr>
        <p:spPr>
          <a:xfrm>
            <a:off x="5854801" y="1071522"/>
            <a:ext cx="2901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 dirty="0" err="1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산점도와</a:t>
            </a:r>
            <a:r>
              <a:rPr lang="ko-KR" altLang="en-US" sz="1200" dirty="0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 비교하여 선정한 클러스터 개수</a:t>
            </a:r>
            <a:br>
              <a:rPr lang="en-US" altLang="ko-KR" sz="1200" dirty="0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</a:br>
            <a:r>
              <a:rPr lang="en-US" altLang="ko-KR" sz="1200" dirty="0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: 34</a:t>
            </a:r>
            <a:r>
              <a:rPr lang="ko-KR" altLang="en-US" sz="1200" dirty="0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개 </a:t>
            </a:r>
            <a:endParaRPr lang="en-US" altLang="ko-KR" sz="1200" dirty="0">
              <a:latin typeface="티웨이_날다" panose="02000300000000000000" pitchFamily="2" charset="-127"/>
              <a:ea typeface="티웨이_날다" panose="02000300000000000000" pitchFamily="2" charset="-127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B37A418-33FA-AE70-038D-EDF82C5815EC}"/>
              </a:ext>
            </a:extLst>
          </p:cNvPr>
          <p:cNvSpPr txBox="1"/>
          <p:nvPr/>
        </p:nvSpPr>
        <p:spPr>
          <a:xfrm>
            <a:off x="5854801" y="1648663"/>
            <a:ext cx="2901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 dirty="0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34</a:t>
            </a:r>
            <a:r>
              <a:rPr lang="ko-KR" altLang="en-US" sz="1200" dirty="0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개 중 예시로 </a:t>
            </a:r>
            <a:r>
              <a:rPr lang="en-US" altLang="ko-KR" sz="1200" dirty="0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3</a:t>
            </a:r>
            <a:r>
              <a:rPr lang="ko-KR" altLang="en-US" sz="1200" dirty="0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개 중심점과 입지 추천</a:t>
            </a:r>
            <a:br>
              <a:rPr lang="en-US" altLang="ko-KR" sz="1200" dirty="0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</a:br>
            <a:r>
              <a:rPr lang="en-US" altLang="ko-KR" sz="1200" dirty="0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: </a:t>
            </a:r>
            <a:r>
              <a:rPr lang="ko-KR" altLang="en-US" sz="1200" dirty="0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나머지 중심점은 별첨 문서에 기록</a:t>
            </a:r>
            <a:endParaRPr lang="en-US" altLang="ko-KR" sz="1200" dirty="0">
              <a:latin typeface="티웨이_날다" panose="02000300000000000000" pitchFamily="2" charset="-127"/>
              <a:ea typeface="티웨이_날다" panose="02000300000000000000" pitchFamily="2" charset="-127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4EED7CD-EE9E-0987-DBBD-2DE323B959B5}"/>
              </a:ext>
            </a:extLst>
          </p:cNvPr>
          <p:cNvSpPr txBox="1"/>
          <p:nvPr/>
        </p:nvSpPr>
        <p:spPr>
          <a:xfrm>
            <a:off x="6129679" y="2277693"/>
            <a:ext cx="298439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[127.11458885  37.30088824]</a:t>
            </a:r>
            <a:b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</a:b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경기도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용인시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ko-KR" altLang="ko-KR" sz="1050" kern="0" dirty="0" err="1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기흥구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ko-KR" altLang="ko-KR" sz="1050" kern="0" dirty="0" err="1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마북동</a:t>
            </a: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 624</a:t>
            </a:r>
            <a:b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</a:b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▶ </a:t>
            </a:r>
            <a:r>
              <a:rPr lang="ko-KR" altLang="en-US" sz="1050" kern="0" dirty="0">
                <a:solidFill>
                  <a:srgbClr val="21212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입지 추천</a:t>
            </a:r>
            <a:br>
              <a:rPr lang="en-US" altLang="ko-KR" sz="1050" kern="0" dirty="0">
                <a:solidFill>
                  <a:srgbClr val="21212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</a:br>
            <a:r>
              <a:rPr lang="en-US" altLang="ko-KR" sz="1050" kern="0" dirty="0">
                <a:solidFill>
                  <a:srgbClr val="21212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: </a:t>
            </a:r>
            <a:r>
              <a:rPr lang="ko-KR" altLang="ko-KR" sz="1050" kern="0" dirty="0" err="1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연원마을삼성쉐르빌아파트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내부</a:t>
            </a:r>
            <a:endParaRPr lang="ko-KR" altLang="ko-KR" sz="1050" kern="100" dirty="0">
              <a:effectLst/>
              <a:latin typeface="티웨이_날다" panose="02000300000000000000" pitchFamily="2" charset="-127"/>
              <a:ea typeface="티웨이_날다" panose="02000300000000000000" pitchFamily="2" charset="-127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D5076B1-E6FE-0C41-AD43-6FCFA6B90EEB}"/>
              </a:ext>
            </a:extLst>
          </p:cNvPr>
          <p:cNvSpPr txBox="1"/>
          <p:nvPr/>
        </p:nvSpPr>
        <p:spPr>
          <a:xfrm>
            <a:off x="6129678" y="3179645"/>
            <a:ext cx="29844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[127.12551705  37.30173976]</a:t>
            </a:r>
            <a:b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</a:b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경기도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용인시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ko-KR" altLang="ko-KR" sz="1050" kern="0" dirty="0" err="1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기흥구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ko-KR" altLang="ko-KR" sz="1050" kern="0" dirty="0" err="1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마북동</a:t>
            </a: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 630</a:t>
            </a:r>
            <a:b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</a:b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▶ </a:t>
            </a:r>
            <a:r>
              <a:rPr lang="ko-KR" altLang="en-US" sz="1050" kern="0" dirty="0">
                <a:solidFill>
                  <a:srgbClr val="21212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입지 추천</a:t>
            </a:r>
            <a:br>
              <a:rPr lang="en-US" altLang="ko-KR" sz="1050" kern="0" dirty="0">
                <a:solidFill>
                  <a:srgbClr val="21212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</a:br>
            <a:r>
              <a:rPr lang="ko-KR" altLang="en-US" sz="1050" kern="0" dirty="0">
                <a:solidFill>
                  <a:srgbClr val="21212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en-US" altLang="ko-KR" sz="1050" kern="0" dirty="0">
                <a:solidFill>
                  <a:srgbClr val="21212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: </a:t>
            </a:r>
            <a:r>
              <a:rPr lang="ko-KR" altLang="ko-KR" sz="1050" kern="0" dirty="0" err="1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동마을현대홈타운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내부</a:t>
            </a:r>
            <a:endParaRPr lang="ko-KR" altLang="ko-KR" sz="1050" kern="100" dirty="0">
              <a:effectLst/>
              <a:latin typeface="티웨이_날다" panose="02000300000000000000" pitchFamily="2" charset="-127"/>
              <a:ea typeface="티웨이_날다" panose="02000300000000000000" pitchFamily="2" charset="-127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AD3758E-B27C-99B0-3C73-DB26145312D5}"/>
              </a:ext>
            </a:extLst>
          </p:cNvPr>
          <p:cNvSpPr txBox="1"/>
          <p:nvPr/>
        </p:nvSpPr>
        <p:spPr>
          <a:xfrm>
            <a:off x="6129678" y="4081597"/>
            <a:ext cx="29844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[127.12893386  37.30721671]</a:t>
            </a:r>
            <a:b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</a:b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경기도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용인시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ko-KR" altLang="ko-KR" sz="1050" kern="0" dirty="0" err="1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기흥구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ko-KR" altLang="ko-KR" sz="1050" kern="0" dirty="0" err="1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마북동</a:t>
            </a: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 649 </a:t>
            </a:r>
            <a:b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</a:b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▶ </a:t>
            </a:r>
            <a:r>
              <a:rPr lang="ko-KR" altLang="en-US" sz="1050" kern="0" dirty="0">
                <a:solidFill>
                  <a:srgbClr val="21212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입지 추천</a:t>
            </a:r>
            <a:br>
              <a:rPr lang="en-US" altLang="ko-KR" sz="1050" kern="0" dirty="0">
                <a:solidFill>
                  <a:srgbClr val="21212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</a:br>
            <a:r>
              <a:rPr lang="ko-KR" altLang="en-US" sz="1050" kern="0" dirty="0">
                <a:solidFill>
                  <a:srgbClr val="21212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en-US" altLang="ko-KR" sz="1050" kern="0" dirty="0">
                <a:solidFill>
                  <a:srgbClr val="21212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: </a:t>
            </a:r>
            <a:r>
              <a:rPr lang="ko-KR" altLang="ko-KR" sz="1050" kern="0" dirty="0" err="1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마북</a:t>
            </a: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2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차</a:t>
            </a: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e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편한세상아파트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내부</a:t>
            </a:r>
            <a:endParaRPr lang="en-US" altLang="ko-KR" sz="1050" dirty="0">
              <a:latin typeface="티웨이_날다" panose="02000300000000000000" pitchFamily="2" charset="-127"/>
              <a:ea typeface="티웨이_날다" panose="02000300000000000000" pitchFamily="2" charset="-127"/>
              <a:cs typeface="Times New Roman" panose="02020603050405020304" pitchFamily="18" charset="0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56F4C478-7DC9-629D-A06A-D24D281D196B}"/>
              </a:ext>
            </a:extLst>
          </p:cNvPr>
          <p:cNvSpPr/>
          <p:nvPr/>
        </p:nvSpPr>
        <p:spPr>
          <a:xfrm>
            <a:off x="6370151" y="512813"/>
            <a:ext cx="1870392" cy="299896"/>
          </a:xfrm>
          <a:prstGeom prst="roundRect">
            <a:avLst>
              <a:gd name="adj" fmla="val 50000"/>
            </a:avLst>
          </a:prstGeom>
          <a:solidFill>
            <a:srgbClr val="1A353E"/>
          </a:solidFill>
          <a:ln>
            <a:solidFill>
              <a:srgbClr val="1A35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입지 추천</a:t>
            </a:r>
          </a:p>
        </p:txBody>
      </p:sp>
    </p:spTree>
    <p:extLst>
      <p:ext uri="{BB962C8B-B14F-4D97-AF65-F5344CB8AC3E}">
        <p14:creationId xmlns:p14="http://schemas.microsoft.com/office/powerpoint/2010/main" val="32536615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>
            <a:extLst>
              <a:ext uri="{FF2B5EF4-FFF2-40B4-BE49-F238E27FC236}">
                <a16:creationId xmlns:a16="http://schemas.microsoft.com/office/drawing/2014/main" id="{A32FC761-A2F6-64D6-7B62-B1DA0A469F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556" y="1716110"/>
            <a:ext cx="2643771" cy="2808376"/>
          </a:xfrm>
          <a:prstGeom prst="rect">
            <a:avLst/>
          </a:prstGeom>
          <a:noFill/>
          <a:ln w="15875">
            <a:solidFill>
              <a:srgbClr val="1A353E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8C05D09C-AB0A-6790-E82E-AA3744758E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3927" y="1716110"/>
            <a:ext cx="2643772" cy="2808377"/>
          </a:xfrm>
          <a:prstGeom prst="rect">
            <a:avLst/>
          </a:prstGeom>
          <a:noFill/>
          <a:ln w="15875">
            <a:solidFill>
              <a:srgbClr val="1A353E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1424BB38-B44F-8B6B-0B5C-AFE43BAD393D}"/>
              </a:ext>
            </a:extLst>
          </p:cNvPr>
          <p:cNvSpPr/>
          <p:nvPr/>
        </p:nvSpPr>
        <p:spPr>
          <a:xfrm>
            <a:off x="-201169" y="-210172"/>
            <a:ext cx="9546336" cy="604315"/>
          </a:xfrm>
          <a:prstGeom prst="rect">
            <a:avLst/>
          </a:prstGeom>
          <a:solidFill>
            <a:srgbClr val="31C7BB">
              <a:alpha val="75000"/>
            </a:srgbClr>
          </a:solidFill>
          <a:ln w="31750">
            <a:solidFill>
              <a:srgbClr val="1A35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25F1A5-B51A-D36C-CFBE-CC64DF646586}"/>
              </a:ext>
            </a:extLst>
          </p:cNvPr>
          <p:cNvSpPr txBox="1"/>
          <p:nvPr/>
        </p:nvSpPr>
        <p:spPr>
          <a:xfrm>
            <a:off x="5321300" y="-19111"/>
            <a:ext cx="3822700" cy="340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분석 배경 </a:t>
            </a:r>
            <a:r>
              <a:rPr lang="en-US" altLang="ko-KR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|</a:t>
            </a:r>
            <a:r>
              <a:rPr lang="en-US" altLang="ko-KR" sz="10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ko-KR" altLang="en-US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분석 방법 및 배경 </a:t>
            </a:r>
            <a:r>
              <a:rPr lang="en-US" altLang="ko-KR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| </a:t>
            </a:r>
            <a:r>
              <a:rPr lang="ko-KR" altLang="en-US" sz="12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분석 내용</a:t>
            </a:r>
            <a:r>
              <a:rPr lang="ko-KR" altLang="en-US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| </a:t>
            </a:r>
            <a:r>
              <a:rPr lang="ko-KR" altLang="en-US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분석결과 활용 </a:t>
            </a:r>
            <a:r>
              <a:rPr lang="en-US" altLang="ko-KR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| </a:t>
            </a:r>
            <a:r>
              <a:rPr lang="ko-KR" altLang="en-US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부록</a:t>
            </a:r>
            <a:endParaRPr lang="ko-KR" altLang="en-US" sz="1000" dirty="0">
              <a:solidFill>
                <a:schemeClr val="bg1"/>
              </a:solidFill>
              <a:latin typeface="티웨이_날다" panose="02000300000000000000" pitchFamily="2" charset="-127"/>
              <a:ea typeface="티웨이_날다" panose="02000300000000000000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72AF962-D38B-87F3-C72A-7CDF9B7E034B}"/>
              </a:ext>
            </a:extLst>
          </p:cNvPr>
          <p:cNvSpPr/>
          <p:nvPr/>
        </p:nvSpPr>
        <p:spPr>
          <a:xfrm>
            <a:off x="-280416" y="5341703"/>
            <a:ext cx="9546336" cy="522649"/>
          </a:xfrm>
          <a:prstGeom prst="rect">
            <a:avLst/>
          </a:prstGeom>
          <a:solidFill>
            <a:srgbClr val="31C7BB">
              <a:alpha val="75000"/>
            </a:srgbClr>
          </a:solidFill>
          <a:ln w="31750">
            <a:solidFill>
              <a:srgbClr val="1A35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204667-2C3B-A544-EB30-E20C29501433}"/>
              </a:ext>
            </a:extLst>
          </p:cNvPr>
          <p:cNvSpPr txBox="1"/>
          <p:nvPr/>
        </p:nvSpPr>
        <p:spPr>
          <a:xfrm>
            <a:off x="6163564" y="5364141"/>
            <a:ext cx="2980436" cy="278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9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# </a:t>
            </a:r>
            <a:r>
              <a:rPr lang="ko-KR" altLang="en-US" sz="9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용인시 전기차 </a:t>
            </a:r>
            <a:r>
              <a:rPr lang="ko-KR" altLang="en-US" sz="9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완속</a:t>
            </a:r>
            <a:r>
              <a:rPr lang="ko-KR" altLang="en-US" sz="9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 충전소</a:t>
            </a:r>
            <a:r>
              <a:rPr lang="en-US" altLang="ko-KR" sz="9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ko-KR" altLang="en-US" sz="9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입지 선정 모델 개발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15122B4-F8E7-334F-8D44-0F77D1099744}"/>
              </a:ext>
            </a:extLst>
          </p:cNvPr>
          <p:cNvSpPr txBox="1"/>
          <p:nvPr/>
        </p:nvSpPr>
        <p:spPr>
          <a:xfrm>
            <a:off x="188682" y="465734"/>
            <a:ext cx="5132618" cy="5893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rgbClr val="1A353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#</a:t>
            </a:r>
            <a:r>
              <a:rPr lang="ko-KR" altLang="en-US" sz="2400" b="1" dirty="0">
                <a:solidFill>
                  <a:srgbClr val="1A353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ko-KR" altLang="en-US" sz="2400" b="1" dirty="0" err="1">
                <a:solidFill>
                  <a:srgbClr val="1A353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산점도</a:t>
            </a:r>
            <a:r>
              <a:rPr lang="ko-KR" altLang="en-US" sz="2400" b="1" dirty="0">
                <a:solidFill>
                  <a:srgbClr val="1A353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en-US" altLang="ko-KR" sz="2400" b="1" dirty="0">
                <a:solidFill>
                  <a:srgbClr val="1A353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↔ K-</a:t>
            </a:r>
            <a:r>
              <a:rPr lang="ko-KR" altLang="en-US" sz="2400" b="1" dirty="0">
                <a:solidFill>
                  <a:srgbClr val="1A353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평균 알고리즘 모델 비교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4C9F9A8-FA18-7B67-4419-F74F1AC4E3D6}"/>
              </a:ext>
            </a:extLst>
          </p:cNvPr>
          <p:cNvSpPr txBox="1"/>
          <p:nvPr/>
        </p:nvSpPr>
        <p:spPr>
          <a:xfrm>
            <a:off x="1867610" y="1294456"/>
            <a:ext cx="192062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- </a:t>
            </a:r>
            <a:r>
              <a:rPr lang="ko-KR" altLang="en-US" sz="1600" dirty="0" err="1">
                <a:latin typeface="티웨이_날다" panose="02000300000000000000" pitchFamily="2" charset="-127"/>
                <a:ea typeface="티웨이_날다" panose="02000300000000000000" pitchFamily="2" charset="-127"/>
              </a:rPr>
              <a:t>모현읍</a:t>
            </a:r>
            <a:r>
              <a:rPr lang="ko-KR" altLang="en-US" sz="16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en-US" altLang="ko-KR" sz="16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-</a:t>
            </a:r>
            <a:endParaRPr lang="ko-KR" altLang="en-US" sz="1600" dirty="0">
              <a:latin typeface="티웨이_날다" panose="02000300000000000000" pitchFamily="2" charset="-127"/>
              <a:ea typeface="티웨이_날다" panose="02000300000000000000" pitchFamily="2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DED2927-C5E2-DAF7-A32B-5E38F9695A3E}"/>
              </a:ext>
            </a:extLst>
          </p:cNvPr>
          <p:cNvSpPr/>
          <p:nvPr/>
        </p:nvSpPr>
        <p:spPr>
          <a:xfrm>
            <a:off x="5771494" y="652956"/>
            <a:ext cx="3067706" cy="4521382"/>
          </a:xfrm>
          <a:prstGeom prst="rect">
            <a:avLst/>
          </a:prstGeom>
          <a:solidFill>
            <a:schemeClr val="bg1"/>
          </a:solidFill>
          <a:ln w="15875">
            <a:solidFill>
              <a:srgbClr val="1A353E"/>
            </a:solidFill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▶ 월요일 </a:t>
            </a:r>
            <a:r>
              <a:rPr lang="en-US" altLang="ko-KR" sz="14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/</a:t>
            </a:r>
            <a:r>
              <a:rPr lang="ko-KR" altLang="en-US" sz="14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 일요일 앱 사용자 수 급락 </a:t>
            </a:r>
            <a:endParaRPr lang="en-US" altLang="ko-KR" sz="1400" dirty="0">
              <a:latin typeface="티웨이_날다" panose="02000300000000000000" pitchFamily="2" charset="-127"/>
              <a:ea typeface="티웨이_날다" panose="02000300000000000000" pitchFamily="2" charset="-127"/>
            </a:endParaRPr>
          </a:p>
          <a:p>
            <a:endParaRPr lang="en-US" altLang="ko-KR" sz="1400" dirty="0">
              <a:latin typeface="티웨이_날다" panose="02000300000000000000" pitchFamily="2" charset="-127"/>
              <a:ea typeface="티웨이_날다" panose="020003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91873CB-48EB-8CBB-0050-9FF9C5BDC535}"/>
              </a:ext>
            </a:extLst>
          </p:cNvPr>
          <p:cNvSpPr txBox="1"/>
          <p:nvPr/>
        </p:nvSpPr>
        <p:spPr>
          <a:xfrm>
            <a:off x="5854018" y="1007783"/>
            <a:ext cx="2901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 dirty="0" err="1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산점도와</a:t>
            </a:r>
            <a:r>
              <a:rPr lang="ko-KR" altLang="en-US" sz="1200" dirty="0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 비교하여 선정한 클러스터 개수</a:t>
            </a:r>
            <a:br>
              <a:rPr lang="en-US" altLang="ko-KR" sz="1200" dirty="0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</a:br>
            <a:r>
              <a:rPr lang="en-US" altLang="ko-KR" sz="1200" dirty="0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: 16</a:t>
            </a:r>
            <a:r>
              <a:rPr lang="ko-KR" altLang="en-US" sz="1200" dirty="0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개 </a:t>
            </a:r>
            <a:endParaRPr lang="en-US" altLang="ko-KR" sz="1200" dirty="0">
              <a:latin typeface="티웨이_날다" panose="02000300000000000000" pitchFamily="2" charset="-127"/>
              <a:ea typeface="티웨이_날다" panose="02000300000000000000" pitchFamily="2" charset="-127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14599D9-F9ED-8BE1-199B-E371560ED07F}"/>
              </a:ext>
            </a:extLst>
          </p:cNvPr>
          <p:cNvSpPr txBox="1"/>
          <p:nvPr/>
        </p:nvSpPr>
        <p:spPr>
          <a:xfrm>
            <a:off x="5854018" y="1584924"/>
            <a:ext cx="2901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 dirty="0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16</a:t>
            </a:r>
            <a:r>
              <a:rPr lang="ko-KR" altLang="en-US" sz="1200" dirty="0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개 중 예시로 </a:t>
            </a:r>
            <a:r>
              <a:rPr lang="en-US" altLang="ko-KR" sz="1200" dirty="0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3</a:t>
            </a:r>
            <a:r>
              <a:rPr lang="ko-KR" altLang="en-US" sz="1200" dirty="0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개 중심점과 입지 추천</a:t>
            </a:r>
            <a:br>
              <a:rPr lang="en-US" altLang="ko-KR" sz="1200" dirty="0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</a:br>
            <a:r>
              <a:rPr lang="en-US" altLang="ko-KR" sz="1200" dirty="0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: </a:t>
            </a:r>
            <a:r>
              <a:rPr lang="ko-KR" altLang="en-US" sz="1200" dirty="0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나머지 중심점은 별첨 문서에 기록</a:t>
            </a:r>
            <a:endParaRPr lang="en-US" altLang="ko-KR" sz="1200" dirty="0">
              <a:latin typeface="티웨이_날다" panose="02000300000000000000" pitchFamily="2" charset="-127"/>
              <a:ea typeface="티웨이_날다" panose="02000300000000000000" pitchFamily="2" charset="-127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2B51C33-FEDB-705B-FB45-21DCFF28BC82}"/>
              </a:ext>
            </a:extLst>
          </p:cNvPr>
          <p:cNvSpPr txBox="1"/>
          <p:nvPr/>
        </p:nvSpPr>
        <p:spPr>
          <a:xfrm>
            <a:off x="5854801" y="2286664"/>
            <a:ext cx="298439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[</a:t>
            </a: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127.24274968  37.33675187</a:t>
            </a: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]</a:t>
            </a:r>
            <a:b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</a:b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경기도 용인시 처인구 </a:t>
            </a:r>
            <a:r>
              <a:rPr lang="ko-KR" altLang="ko-KR" sz="1050" kern="0" dirty="0" err="1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모현읍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 </a:t>
            </a:r>
            <a:r>
              <a:rPr lang="ko-KR" altLang="ko-KR" sz="1050" kern="0" dirty="0" err="1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일산리</a:t>
            </a: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 586-15</a:t>
            </a:r>
            <a:b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</a:b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▶ </a:t>
            </a:r>
            <a:r>
              <a:rPr lang="ko-KR" altLang="en-US" sz="1050" kern="0" dirty="0">
                <a:solidFill>
                  <a:srgbClr val="21212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입지 추천</a:t>
            </a:r>
            <a:br>
              <a:rPr lang="en-US" altLang="ko-KR" sz="1050" kern="0" dirty="0">
                <a:solidFill>
                  <a:srgbClr val="21212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</a:br>
            <a:r>
              <a:rPr lang="en-US" altLang="ko-KR" sz="1050" kern="0" dirty="0">
                <a:solidFill>
                  <a:srgbClr val="21212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: </a:t>
            </a:r>
            <a:r>
              <a:rPr lang="ko-KR" altLang="ko-KR" sz="1050" kern="0" dirty="0" err="1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효천마을신안인스빌</a:t>
            </a: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1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단지아파트 부근</a:t>
            </a:r>
            <a:endParaRPr lang="ko-KR" altLang="ko-KR" sz="1050" kern="100" dirty="0">
              <a:effectLst/>
              <a:latin typeface="티웨이_날다" panose="02000300000000000000" pitchFamily="2" charset="-127"/>
              <a:ea typeface="티웨이_날다" panose="02000300000000000000" pitchFamily="2" charset="-127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652169E-91A9-2E22-46C4-6C5F62CB7EF4}"/>
              </a:ext>
            </a:extLst>
          </p:cNvPr>
          <p:cNvSpPr txBox="1"/>
          <p:nvPr/>
        </p:nvSpPr>
        <p:spPr>
          <a:xfrm>
            <a:off x="5854800" y="3198331"/>
            <a:ext cx="29844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[</a:t>
            </a: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127.17082878  37.31238117</a:t>
            </a: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]</a:t>
            </a:r>
            <a:b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</a:b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경기도 용인시 처인구 </a:t>
            </a:r>
            <a:r>
              <a:rPr lang="ko-KR" altLang="ko-KR" sz="1050" kern="0" dirty="0" err="1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모현읍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 </a:t>
            </a:r>
            <a:r>
              <a:rPr lang="ko-KR" altLang="ko-KR" sz="1050" kern="0" dirty="0" err="1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능원리</a:t>
            </a: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 650-132 </a:t>
            </a:r>
            <a:b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</a:b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▶ </a:t>
            </a:r>
            <a:r>
              <a:rPr lang="ko-KR" altLang="en-US" sz="1050" kern="0" dirty="0">
                <a:solidFill>
                  <a:srgbClr val="21212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입지 추천</a:t>
            </a:r>
            <a:br>
              <a:rPr lang="en-US" altLang="ko-KR" sz="1050" kern="0" dirty="0">
                <a:solidFill>
                  <a:srgbClr val="21212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</a:br>
            <a:r>
              <a:rPr lang="ko-KR" altLang="en-US" sz="1050" kern="0" dirty="0">
                <a:solidFill>
                  <a:srgbClr val="21212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en-US" altLang="ko-KR" sz="1050" kern="0" dirty="0">
                <a:solidFill>
                  <a:srgbClr val="21212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: </a:t>
            </a:r>
            <a:r>
              <a:rPr lang="ko-KR" altLang="ko-KR" sz="1050" kern="0" dirty="0" err="1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레이크사이드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 </a:t>
            </a: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CC 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부근</a:t>
            </a:r>
            <a:endParaRPr lang="ko-KR" altLang="ko-KR" sz="1050" kern="100" dirty="0">
              <a:effectLst/>
              <a:latin typeface="티웨이_날다" panose="02000300000000000000" pitchFamily="2" charset="-127"/>
              <a:ea typeface="티웨이_날다" panose="02000300000000000000" pitchFamily="2" charset="-127"/>
              <a:cs typeface="Times New Roman" panose="020206030504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7399C03-651B-BCF7-DC6E-97EE87854E58}"/>
              </a:ext>
            </a:extLst>
          </p:cNvPr>
          <p:cNvSpPr txBox="1"/>
          <p:nvPr/>
        </p:nvSpPr>
        <p:spPr>
          <a:xfrm>
            <a:off x="5854800" y="4104360"/>
            <a:ext cx="29844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[</a:t>
            </a: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127.15118754  37.31442521</a:t>
            </a: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]</a:t>
            </a:r>
            <a:b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</a:b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경기도 용인시 처인구 </a:t>
            </a:r>
            <a:r>
              <a:rPr lang="ko-KR" altLang="ko-KR" sz="1050" kern="0" dirty="0" err="1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모현읍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 </a:t>
            </a:r>
            <a:r>
              <a:rPr lang="ko-KR" altLang="ko-KR" sz="1050" kern="0" dirty="0" err="1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오산리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 산</a:t>
            </a: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11 </a:t>
            </a:r>
            <a:b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</a:b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▶ </a:t>
            </a:r>
            <a:r>
              <a:rPr lang="ko-KR" altLang="en-US" sz="1050" kern="0" dirty="0">
                <a:solidFill>
                  <a:srgbClr val="21212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입지 추천</a:t>
            </a:r>
            <a:br>
              <a:rPr lang="en-US" altLang="ko-KR" sz="1050" kern="0" dirty="0">
                <a:solidFill>
                  <a:srgbClr val="21212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</a:br>
            <a:r>
              <a:rPr lang="ko-KR" altLang="en-US" sz="1050" kern="0" dirty="0">
                <a:solidFill>
                  <a:srgbClr val="21212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en-US" altLang="ko-KR" sz="1050" kern="0" dirty="0">
                <a:solidFill>
                  <a:srgbClr val="21212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: </a:t>
            </a:r>
            <a:r>
              <a:rPr lang="ko-KR" altLang="ko-KR" sz="1050" kern="0" dirty="0" err="1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조이하우스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 부근</a:t>
            </a:r>
            <a:endParaRPr lang="en-US" altLang="ko-KR" sz="1050" dirty="0">
              <a:latin typeface="티웨이_날다" panose="02000300000000000000" pitchFamily="2" charset="-127"/>
              <a:ea typeface="티웨이_날다" panose="02000300000000000000" pitchFamily="2" charset="-127"/>
              <a:cs typeface="Times New Roman" panose="02020603050405020304" pitchFamily="18" charset="0"/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2593F90B-3F0D-C22A-AA2B-58E36D26C387}"/>
              </a:ext>
            </a:extLst>
          </p:cNvPr>
          <p:cNvSpPr/>
          <p:nvPr/>
        </p:nvSpPr>
        <p:spPr>
          <a:xfrm>
            <a:off x="6370151" y="512813"/>
            <a:ext cx="1870392" cy="299896"/>
          </a:xfrm>
          <a:prstGeom prst="roundRect">
            <a:avLst>
              <a:gd name="adj" fmla="val 50000"/>
            </a:avLst>
          </a:prstGeom>
          <a:solidFill>
            <a:srgbClr val="1A353E"/>
          </a:solidFill>
          <a:ln>
            <a:solidFill>
              <a:srgbClr val="1A35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입지 추천</a:t>
            </a:r>
          </a:p>
        </p:txBody>
      </p:sp>
    </p:spTree>
    <p:extLst>
      <p:ext uri="{BB962C8B-B14F-4D97-AF65-F5344CB8AC3E}">
        <p14:creationId xmlns:p14="http://schemas.microsoft.com/office/powerpoint/2010/main" val="16152354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4E7C076D-61E4-967A-4FB4-223AF1A9DA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556" y="1716110"/>
            <a:ext cx="2643769" cy="2808374"/>
          </a:xfrm>
          <a:prstGeom prst="rect">
            <a:avLst/>
          </a:prstGeom>
          <a:noFill/>
          <a:ln w="15875">
            <a:solidFill>
              <a:srgbClr val="1A353E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BFC46DD8-9004-CC6C-431A-87660DE362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3928" y="1716110"/>
            <a:ext cx="2643771" cy="2808374"/>
          </a:xfrm>
          <a:prstGeom prst="rect">
            <a:avLst/>
          </a:prstGeom>
          <a:noFill/>
          <a:ln w="15875">
            <a:solidFill>
              <a:srgbClr val="1A353E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6A0E8835-A3EA-19A7-D53C-0C1D5B8F64E6}"/>
              </a:ext>
            </a:extLst>
          </p:cNvPr>
          <p:cNvSpPr/>
          <p:nvPr/>
        </p:nvSpPr>
        <p:spPr>
          <a:xfrm>
            <a:off x="-201169" y="-210172"/>
            <a:ext cx="9546336" cy="604315"/>
          </a:xfrm>
          <a:prstGeom prst="rect">
            <a:avLst/>
          </a:prstGeom>
          <a:solidFill>
            <a:srgbClr val="31C7BB">
              <a:alpha val="75000"/>
            </a:srgbClr>
          </a:solidFill>
          <a:ln w="31750">
            <a:solidFill>
              <a:srgbClr val="1A35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CA0CABD-11F7-D9AD-B8A2-C685A6F2A6E8}"/>
              </a:ext>
            </a:extLst>
          </p:cNvPr>
          <p:cNvSpPr txBox="1"/>
          <p:nvPr/>
        </p:nvSpPr>
        <p:spPr>
          <a:xfrm>
            <a:off x="5321300" y="-19111"/>
            <a:ext cx="3822700" cy="340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분석 배경 </a:t>
            </a:r>
            <a:r>
              <a:rPr lang="en-US" altLang="ko-KR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|</a:t>
            </a:r>
            <a:r>
              <a:rPr lang="en-US" altLang="ko-KR" sz="10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ko-KR" altLang="en-US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분석 방법 및 배경 </a:t>
            </a:r>
            <a:r>
              <a:rPr lang="en-US" altLang="ko-KR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| </a:t>
            </a:r>
            <a:r>
              <a:rPr lang="ko-KR" altLang="en-US" sz="12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분석 내용</a:t>
            </a:r>
            <a:r>
              <a:rPr lang="ko-KR" altLang="en-US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| </a:t>
            </a:r>
            <a:r>
              <a:rPr lang="ko-KR" altLang="en-US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분석결과 활용 </a:t>
            </a:r>
            <a:r>
              <a:rPr lang="en-US" altLang="ko-KR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| </a:t>
            </a:r>
            <a:r>
              <a:rPr lang="ko-KR" altLang="en-US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부록</a:t>
            </a:r>
            <a:endParaRPr lang="ko-KR" altLang="en-US" sz="1000" dirty="0">
              <a:solidFill>
                <a:schemeClr val="bg1"/>
              </a:solidFill>
              <a:latin typeface="티웨이_날다" panose="02000300000000000000" pitchFamily="2" charset="-127"/>
              <a:ea typeface="티웨이_날다" panose="02000300000000000000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4B95F01-61D5-CD2E-8FD9-2BD6758648C6}"/>
              </a:ext>
            </a:extLst>
          </p:cNvPr>
          <p:cNvSpPr/>
          <p:nvPr/>
        </p:nvSpPr>
        <p:spPr>
          <a:xfrm>
            <a:off x="-280416" y="5341703"/>
            <a:ext cx="9546336" cy="522649"/>
          </a:xfrm>
          <a:prstGeom prst="rect">
            <a:avLst/>
          </a:prstGeom>
          <a:solidFill>
            <a:srgbClr val="31C7BB">
              <a:alpha val="75000"/>
            </a:srgbClr>
          </a:solidFill>
          <a:ln w="31750">
            <a:solidFill>
              <a:srgbClr val="1A35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93F874-0BAD-04EA-821F-66C42AA94089}"/>
              </a:ext>
            </a:extLst>
          </p:cNvPr>
          <p:cNvSpPr txBox="1"/>
          <p:nvPr/>
        </p:nvSpPr>
        <p:spPr>
          <a:xfrm>
            <a:off x="6163564" y="5364141"/>
            <a:ext cx="2980436" cy="278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9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# </a:t>
            </a:r>
            <a:r>
              <a:rPr lang="ko-KR" altLang="en-US" sz="9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용인시 전기차 </a:t>
            </a:r>
            <a:r>
              <a:rPr lang="ko-KR" altLang="en-US" sz="9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완속</a:t>
            </a:r>
            <a:r>
              <a:rPr lang="ko-KR" altLang="en-US" sz="9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 충전소</a:t>
            </a:r>
            <a:r>
              <a:rPr lang="en-US" altLang="ko-KR" sz="9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ko-KR" altLang="en-US" sz="9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입지 선정 모델 개발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A0AC1B-192F-CCE2-2C3C-467D8A97D2F6}"/>
              </a:ext>
            </a:extLst>
          </p:cNvPr>
          <p:cNvSpPr txBox="1"/>
          <p:nvPr/>
        </p:nvSpPr>
        <p:spPr>
          <a:xfrm>
            <a:off x="188682" y="465734"/>
            <a:ext cx="5132618" cy="5893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rgbClr val="1A353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#</a:t>
            </a:r>
            <a:r>
              <a:rPr lang="ko-KR" altLang="en-US" sz="2400" b="1" dirty="0">
                <a:solidFill>
                  <a:srgbClr val="1A353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ko-KR" altLang="en-US" sz="2400" b="1" dirty="0" err="1">
                <a:solidFill>
                  <a:srgbClr val="1A353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산점도</a:t>
            </a:r>
            <a:r>
              <a:rPr lang="ko-KR" altLang="en-US" sz="2400" b="1" dirty="0">
                <a:solidFill>
                  <a:srgbClr val="1A353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en-US" altLang="ko-KR" sz="2400" b="1" dirty="0">
                <a:solidFill>
                  <a:srgbClr val="1A353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↔ K-</a:t>
            </a:r>
            <a:r>
              <a:rPr lang="ko-KR" altLang="en-US" sz="2400" b="1" dirty="0">
                <a:solidFill>
                  <a:srgbClr val="1A353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평균 알고리즘 모델 비교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A4FAE5-A37C-6F9E-2466-3782686E7157}"/>
              </a:ext>
            </a:extLst>
          </p:cNvPr>
          <p:cNvSpPr txBox="1"/>
          <p:nvPr/>
        </p:nvSpPr>
        <p:spPr>
          <a:xfrm>
            <a:off x="1867610" y="1294456"/>
            <a:ext cx="192062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- </a:t>
            </a:r>
            <a:r>
              <a:rPr lang="ko-KR" altLang="en-US" sz="16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백암면 </a:t>
            </a:r>
            <a:r>
              <a:rPr lang="en-US" altLang="ko-KR" sz="16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-</a:t>
            </a:r>
            <a:endParaRPr lang="ko-KR" altLang="en-US" sz="1600" dirty="0">
              <a:latin typeface="티웨이_날다" panose="02000300000000000000" pitchFamily="2" charset="-127"/>
              <a:ea typeface="티웨이_날다" panose="02000300000000000000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B71D9D5-4682-7BCF-EB42-E91CFCF6288D}"/>
              </a:ext>
            </a:extLst>
          </p:cNvPr>
          <p:cNvSpPr/>
          <p:nvPr/>
        </p:nvSpPr>
        <p:spPr>
          <a:xfrm>
            <a:off x="5771494" y="652956"/>
            <a:ext cx="3067706" cy="4521382"/>
          </a:xfrm>
          <a:prstGeom prst="rect">
            <a:avLst/>
          </a:prstGeom>
          <a:solidFill>
            <a:schemeClr val="bg1"/>
          </a:solidFill>
          <a:ln w="15875">
            <a:solidFill>
              <a:srgbClr val="1A353E"/>
            </a:solidFill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▶ 월요일 </a:t>
            </a:r>
            <a:r>
              <a:rPr lang="en-US" altLang="ko-KR" sz="14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/</a:t>
            </a:r>
            <a:r>
              <a:rPr lang="ko-KR" altLang="en-US" sz="14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 일요일 앱 사용자 수 급락 </a:t>
            </a:r>
            <a:endParaRPr lang="en-US" altLang="ko-KR" sz="1400" dirty="0">
              <a:latin typeface="티웨이_날다" panose="02000300000000000000" pitchFamily="2" charset="-127"/>
              <a:ea typeface="티웨이_날다" panose="02000300000000000000" pitchFamily="2" charset="-127"/>
            </a:endParaRPr>
          </a:p>
          <a:p>
            <a:endParaRPr lang="en-US" altLang="ko-KR" sz="1400" dirty="0">
              <a:latin typeface="티웨이_날다" panose="02000300000000000000" pitchFamily="2" charset="-127"/>
              <a:ea typeface="티웨이_날다" panose="020003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8B743F9-F58C-0BF6-0BD3-46B14C5E027E}"/>
              </a:ext>
            </a:extLst>
          </p:cNvPr>
          <p:cNvSpPr txBox="1"/>
          <p:nvPr/>
        </p:nvSpPr>
        <p:spPr>
          <a:xfrm>
            <a:off x="5854018" y="924482"/>
            <a:ext cx="2901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 dirty="0" err="1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산점도와</a:t>
            </a:r>
            <a:r>
              <a:rPr lang="ko-KR" altLang="en-US" sz="1200" dirty="0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 비교하여 선정한 클러스터 개수</a:t>
            </a:r>
            <a:br>
              <a:rPr lang="en-US" altLang="ko-KR" sz="1200" dirty="0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</a:br>
            <a:r>
              <a:rPr lang="en-US" altLang="ko-KR" sz="1200" dirty="0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: 18</a:t>
            </a:r>
            <a:r>
              <a:rPr lang="ko-KR" altLang="en-US" sz="1200" dirty="0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개 </a:t>
            </a:r>
            <a:endParaRPr lang="en-US" altLang="ko-KR" sz="1200" dirty="0">
              <a:latin typeface="티웨이_날다" panose="02000300000000000000" pitchFamily="2" charset="-127"/>
              <a:ea typeface="티웨이_날다" panose="02000300000000000000" pitchFamily="2" charset="-127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5D0AED-CCFB-AFC9-E9C5-44BDA2DA63FE}"/>
              </a:ext>
            </a:extLst>
          </p:cNvPr>
          <p:cNvSpPr txBox="1"/>
          <p:nvPr/>
        </p:nvSpPr>
        <p:spPr>
          <a:xfrm>
            <a:off x="5854018" y="1452844"/>
            <a:ext cx="2901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 dirty="0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18</a:t>
            </a:r>
            <a:r>
              <a:rPr lang="ko-KR" altLang="en-US" sz="1200" dirty="0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개 중 예시로 </a:t>
            </a:r>
            <a:r>
              <a:rPr lang="en-US" altLang="ko-KR" sz="1200" dirty="0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3</a:t>
            </a:r>
            <a:r>
              <a:rPr lang="ko-KR" altLang="en-US" sz="1200" dirty="0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개 중심점과 입지 추천</a:t>
            </a:r>
            <a:br>
              <a:rPr lang="en-US" altLang="ko-KR" sz="1200" dirty="0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</a:br>
            <a:r>
              <a:rPr lang="en-US" altLang="ko-KR" sz="1200" dirty="0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: </a:t>
            </a:r>
            <a:r>
              <a:rPr lang="ko-KR" altLang="en-US" sz="1200" dirty="0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나머지 중심점은 별첨 문서에 기록</a:t>
            </a:r>
            <a:endParaRPr lang="en-US" altLang="ko-KR" sz="1200" dirty="0">
              <a:latin typeface="티웨이_날다" panose="02000300000000000000" pitchFamily="2" charset="-127"/>
              <a:ea typeface="티웨이_날다" panose="02000300000000000000" pitchFamily="2" charset="-127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38E0540-414E-60E3-482B-5438FC001408}"/>
              </a:ext>
            </a:extLst>
          </p:cNvPr>
          <p:cNvSpPr txBox="1"/>
          <p:nvPr/>
        </p:nvSpPr>
        <p:spPr>
          <a:xfrm>
            <a:off x="5854018" y="2081874"/>
            <a:ext cx="298439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[</a:t>
            </a: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127.37437065  37.16534467</a:t>
            </a: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]</a:t>
            </a:r>
            <a:b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</a:b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경기도 용인시 처인구 백암면 </a:t>
            </a:r>
            <a:r>
              <a:rPr lang="ko-KR" altLang="ko-KR" sz="1050" kern="0" dirty="0" err="1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백암리</a:t>
            </a: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 365-1 </a:t>
            </a:r>
            <a:b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</a:b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▶ </a:t>
            </a:r>
            <a:r>
              <a:rPr lang="ko-KR" altLang="en-US" sz="1050" kern="0" dirty="0">
                <a:solidFill>
                  <a:srgbClr val="21212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입지 추천</a:t>
            </a:r>
            <a:br>
              <a:rPr lang="en-US" altLang="ko-KR" sz="1050" kern="0" dirty="0">
                <a:solidFill>
                  <a:srgbClr val="21212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</a:br>
            <a:r>
              <a:rPr lang="en-US" altLang="ko-KR" sz="1050" kern="0" dirty="0">
                <a:solidFill>
                  <a:srgbClr val="21212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: </a:t>
            </a:r>
            <a:r>
              <a:rPr lang="ko-KR" altLang="ko-KR" sz="1050" kern="0" dirty="0" err="1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백암농협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 본점 부근</a:t>
            </a:r>
            <a:endParaRPr lang="ko-KR" altLang="ko-KR" sz="1050" kern="100" dirty="0">
              <a:effectLst/>
              <a:latin typeface="티웨이_날다" panose="02000300000000000000" pitchFamily="2" charset="-127"/>
              <a:ea typeface="티웨이_날다" panose="02000300000000000000" pitchFamily="2" charset="-127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9E4D5A6-CFA9-7EC3-F1D5-9C0221E5EFEE}"/>
              </a:ext>
            </a:extLst>
          </p:cNvPr>
          <p:cNvSpPr txBox="1"/>
          <p:nvPr/>
        </p:nvSpPr>
        <p:spPr>
          <a:xfrm>
            <a:off x="5854017" y="3112025"/>
            <a:ext cx="29844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[</a:t>
            </a: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127.40244163  37.13322719</a:t>
            </a: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]</a:t>
            </a:r>
            <a:b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</a:b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경기도 용인시 처인구 백암면 </a:t>
            </a:r>
            <a:r>
              <a:rPr lang="ko-KR" altLang="ko-KR" sz="1050" kern="0" dirty="0" err="1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고안리</a:t>
            </a: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 1165 </a:t>
            </a:r>
            <a:b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</a:b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▶ </a:t>
            </a:r>
            <a:r>
              <a:rPr lang="ko-KR" altLang="en-US" sz="1050" kern="0" dirty="0">
                <a:solidFill>
                  <a:srgbClr val="21212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입지 추천</a:t>
            </a:r>
            <a:br>
              <a:rPr lang="en-US" altLang="ko-KR" sz="1050" kern="0" dirty="0">
                <a:solidFill>
                  <a:srgbClr val="21212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</a:br>
            <a:r>
              <a:rPr lang="ko-KR" altLang="en-US" sz="1050" kern="0" dirty="0">
                <a:solidFill>
                  <a:srgbClr val="21212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en-US" altLang="ko-KR" sz="1050" kern="0" dirty="0">
                <a:solidFill>
                  <a:srgbClr val="21212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: 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태광 </a:t>
            </a:r>
            <a:r>
              <a:rPr lang="ko-KR" altLang="en-US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인더스트리 </a:t>
            </a: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&amp; </a:t>
            </a:r>
            <a:r>
              <a:rPr lang="ko-KR" altLang="ko-KR" sz="1050" kern="0" dirty="0" err="1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뉴스카이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 호텔 부근</a:t>
            </a:r>
            <a:endParaRPr lang="ko-KR" altLang="ko-KR" sz="1050" kern="100" dirty="0">
              <a:effectLst/>
              <a:latin typeface="티웨이_날다" panose="02000300000000000000" pitchFamily="2" charset="-127"/>
              <a:ea typeface="티웨이_날다" panose="02000300000000000000" pitchFamily="2" charset="-127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A6627FD-F687-68F3-AE23-B62D91A106C3}"/>
              </a:ext>
            </a:extLst>
          </p:cNvPr>
          <p:cNvSpPr txBox="1"/>
          <p:nvPr/>
        </p:nvSpPr>
        <p:spPr>
          <a:xfrm>
            <a:off x="5854017" y="4139632"/>
            <a:ext cx="29844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[</a:t>
            </a: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127.3743026   37.13615133</a:t>
            </a: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]</a:t>
            </a:r>
            <a:b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</a:b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경기도 용인시 처인구 백암면 </a:t>
            </a:r>
            <a:r>
              <a:rPr lang="ko-KR" altLang="ko-KR" sz="1050" kern="0" dirty="0" err="1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근삼리</a:t>
            </a: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 1413 </a:t>
            </a:r>
            <a:b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</a:b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▶ </a:t>
            </a:r>
            <a:r>
              <a:rPr lang="ko-KR" altLang="en-US" sz="1050" kern="0" dirty="0">
                <a:solidFill>
                  <a:srgbClr val="21212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입지 추천</a:t>
            </a:r>
            <a:br>
              <a:rPr lang="en-US" altLang="ko-KR" sz="1050" kern="0" dirty="0">
                <a:solidFill>
                  <a:srgbClr val="21212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</a:br>
            <a:r>
              <a:rPr lang="ko-KR" altLang="en-US" sz="1050" kern="0" dirty="0">
                <a:solidFill>
                  <a:srgbClr val="21212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en-US" altLang="ko-KR" sz="1050" kern="0" dirty="0">
                <a:solidFill>
                  <a:srgbClr val="21212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: </a:t>
            </a: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S-OIL </a:t>
            </a:r>
            <a:r>
              <a:rPr lang="ko-KR" altLang="ko-KR" sz="1050" kern="0" dirty="0" err="1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가리산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 주유소 부근</a:t>
            </a:r>
            <a:endParaRPr lang="en-US" altLang="ko-KR" sz="1050" dirty="0">
              <a:latin typeface="티웨이_날다" panose="02000300000000000000" pitchFamily="2" charset="-127"/>
              <a:ea typeface="티웨이_날다" panose="02000300000000000000" pitchFamily="2" charset="-127"/>
              <a:cs typeface="Times New Roman" panose="02020603050405020304" pitchFamily="18" charset="0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8F26CAAF-B5D8-6686-4257-EC7368EC01B5}"/>
              </a:ext>
            </a:extLst>
          </p:cNvPr>
          <p:cNvSpPr/>
          <p:nvPr/>
        </p:nvSpPr>
        <p:spPr>
          <a:xfrm>
            <a:off x="6370151" y="512813"/>
            <a:ext cx="1870392" cy="299896"/>
          </a:xfrm>
          <a:prstGeom prst="roundRect">
            <a:avLst>
              <a:gd name="adj" fmla="val 50000"/>
            </a:avLst>
          </a:prstGeom>
          <a:solidFill>
            <a:srgbClr val="1A353E"/>
          </a:solidFill>
          <a:ln>
            <a:solidFill>
              <a:srgbClr val="1A35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입지 추천</a:t>
            </a:r>
          </a:p>
        </p:txBody>
      </p:sp>
    </p:spTree>
    <p:extLst>
      <p:ext uri="{BB962C8B-B14F-4D97-AF65-F5344CB8AC3E}">
        <p14:creationId xmlns:p14="http://schemas.microsoft.com/office/powerpoint/2010/main" val="19170983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>
            <a:extLst>
              <a:ext uri="{FF2B5EF4-FFF2-40B4-BE49-F238E27FC236}">
                <a16:creationId xmlns:a16="http://schemas.microsoft.com/office/drawing/2014/main" id="{AF9E03D5-CC55-470C-5A18-4DDBB6165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556" y="1716110"/>
            <a:ext cx="2643769" cy="2808374"/>
          </a:xfrm>
          <a:prstGeom prst="rect">
            <a:avLst/>
          </a:prstGeom>
          <a:noFill/>
          <a:ln w="15875">
            <a:solidFill>
              <a:srgbClr val="1A353E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>
            <a:extLst>
              <a:ext uri="{FF2B5EF4-FFF2-40B4-BE49-F238E27FC236}">
                <a16:creationId xmlns:a16="http://schemas.microsoft.com/office/drawing/2014/main" id="{AB15ECE9-4B64-B54A-D2DC-76F45B3D5D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3927" y="1716110"/>
            <a:ext cx="2643771" cy="2808374"/>
          </a:xfrm>
          <a:prstGeom prst="rect">
            <a:avLst/>
          </a:prstGeom>
          <a:noFill/>
          <a:ln w="15875">
            <a:solidFill>
              <a:srgbClr val="1A353E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EDB49CAA-D1D5-AC67-F06C-40C721E189EC}"/>
              </a:ext>
            </a:extLst>
          </p:cNvPr>
          <p:cNvSpPr/>
          <p:nvPr/>
        </p:nvSpPr>
        <p:spPr>
          <a:xfrm>
            <a:off x="-201169" y="-210172"/>
            <a:ext cx="9546336" cy="604315"/>
          </a:xfrm>
          <a:prstGeom prst="rect">
            <a:avLst/>
          </a:prstGeom>
          <a:solidFill>
            <a:srgbClr val="31C7BB">
              <a:alpha val="75000"/>
            </a:srgbClr>
          </a:solidFill>
          <a:ln w="31750">
            <a:solidFill>
              <a:srgbClr val="1A35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42037A-295E-D920-50AA-80D858DC38C7}"/>
              </a:ext>
            </a:extLst>
          </p:cNvPr>
          <p:cNvSpPr txBox="1"/>
          <p:nvPr/>
        </p:nvSpPr>
        <p:spPr>
          <a:xfrm>
            <a:off x="5321300" y="-19111"/>
            <a:ext cx="3822700" cy="340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분석 배경 </a:t>
            </a:r>
            <a:r>
              <a:rPr lang="en-US" altLang="ko-KR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|</a:t>
            </a:r>
            <a:r>
              <a:rPr lang="en-US" altLang="ko-KR" sz="10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ko-KR" altLang="en-US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분석 방법 및 배경 </a:t>
            </a:r>
            <a:r>
              <a:rPr lang="en-US" altLang="ko-KR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| </a:t>
            </a:r>
            <a:r>
              <a:rPr lang="ko-KR" altLang="en-US" sz="12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분석 내용</a:t>
            </a:r>
            <a:r>
              <a:rPr lang="ko-KR" altLang="en-US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| </a:t>
            </a:r>
            <a:r>
              <a:rPr lang="ko-KR" altLang="en-US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분석결과 활용 </a:t>
            </a:r>
            <a:r>
              <a:rPr lang="en-US" altLang="ko-KR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| </a:t>
            </a:r>
            <a:r>
              <a:rPr lang="ko-KR" altLang="en-US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부록</a:t>
            </a:r>
            <a:endParaRPr lang="ko-KR" altLang="en-US" sz="1000" dirty="0">
              <a:solidFill>
                <a:schemeClr val="bg1"/>
              </a:solidFill>
              <a:latin typeface="티웨이_날다" panose="02000300000000000000" pitchFamily="2" charset="-127"/>
              <a:ea typeface="티웨이_날다" panose="02000300000000000000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E550DE7-4EE9-312C-4E56-7786F2175A5F}"/>
              </a:ext>
            </a:extLst>
          </p:cNvPr>
          <p:cNvSpPr/>
          <p:nvPr/>
        </p:nvSpPr>
        <p:spPr>
          <a:xfrm>
            <a:off x="-280416" y="5341703"/>
            <a:ext cx="9546336" cy="522649"/>
          </a:xfrm>
          <a:prstGeom prst="rect">
            <a:avLst/>
          </a:prstGeom>
          <a:solidFill>
            <a:srgbClr val="31C7BB">
              <a:alpha val="75000"/>
            </a:srgbClr>
          </a:solidFill>
          <a:ln w="31750">
            <a:solidFill>
              <a:srgbClr val="1A35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CA184F-D941-1B13-2FA2-8B0D7A350289}"/>
              </a:ext>
            </a:extLst>
          </p:cNvPr>
          <p:cNvSpPr txBox="1"/>
          <p:nvPr/>
        </p:nvSpPr>
        <p:spPr>
          <a:xfrm>
            <a:off x="6163564" y="5364141"/>
            <a:ext cx="2980436" cy="278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9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# </a:t>
            </a:r>
            <a:r>
              <a:rPr lang="ko-KR" altLang="en-US" sz="9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용인시 전기차 </a:t>
            </a:r>
            <a:r>
              <a:rPr lang="ko-KR" altLang="en-US" sz="9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완속</a:t>
            </a:r>
            <a:r>
              <a:rPr lang="ko-KR" altLang="en-US" sz="9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 충전소</a:t>
            </a:r>
            <a:r>
              <a:rPr lang="en-US" altLang="ko-KR" sz="9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ko-KR" altLang="en-US" sz="9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입지 선정 모델 개발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0A715FC-1563-3A27-2E64-561472393FEA}"/>
              </a:ext>
            </a:extLst>
          </p:cNvPr>
          <p:cNvSpPr txBox="1"/>
          <p:nvPr/>
        </p:nvSpPr>
        <p:spPr>
          <a:xfrm>
            <a:off x="188682" y="465734"/>
            <a:ext cx="5132618" cy="5893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rgbClr val="1A353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#</a:t>
            </a:r>
            <a:r>
              <a:rPr lang="ko-KR" altLang="en-US" sz="2400" b="1" dirty="0">
                <a:solidFill>
                  <a:srgbClr val="1A353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ko-KR" altLang="en-US" sz="2400" b="1" dirty="0" err="1">
                <a:solidFill>
                  <a:srgbClr val="1A353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산점도</a:t>
            </a:r>
            <a:r>
              <a:rPr lang="ko-KR" altLang="en-US" sz="2400" b="1" dirty="0">
                <a:solidFill>
                  <a:srgbClr val="1A353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en-US" altLang="ko-KR" sz="2400" b="1" dirty="0">
                <a:solidFill>
                  <a:srgbClr val="1A353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↔ K-</a:t>
            </a:r>
            <a:r>
              <a:rPr lang="ko-KR" altLang="en-US" sz="2400" b="1" dirty="0">
                <a:solidFill>
                  <a:srgbClr val="1A353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평균 알고리즘 모델 비교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7791FE0-AAB9-FB75-9097-FD76A2FF97AC}"/>
              </a:ext>
            </a:extLst>
          </p:cNvPr>
          <p:cNvSpPr txBox="1"/>
          <p:nvPr/>
        </p:nvSpPr>
        <p:spPr>
          <a:xfrm>
            <a:off x="1867610" y="1294456"/>
            <a:ext cx="192062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- </a:t>
            </a:r>
            <a:r>
              <a:rPr lang="ko-KR" altLang="en-US" sz="1600" dirty="0" err="1">
                <a:latin typeface="티웨이_날다" panose="02000300000000000000" pitchFamily="2" charset="-127"/>
                <a:ea typeface="티웨이_날다" panose="02000300000000000000" pitchFamily="2" charset="-127"/>
              </a:rPr>
              <a:t>보라동</a:t>
            </a:r>
            <a:r>
              <a:rPr lang="ko-KR" altLang="en-US" sz="16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en-US" altLang="ko-KR" sz="16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-</a:t>
            </a:r>
            <a:endParaRPr lang="ko-KR" altLang="en-US" sz="1600" dirty="0">
              <a:latin typeface="티웨이_날다" panose="02000300000000000000" pitchFamily="2" charset="-127"/>
              <a:ea typeface="티웨이_날다" panose="02000300000000000000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645F69F-DE1A-D227-6B51-3978E8B31EB9}"/>
              </a:ext>
            </a:extLst>
          </p:cNvPr>
          <p:cNvSpPr/>
          <p:nvPr/>
        </p:nvSpPr>
        <p:spPr>
          <a:xfrm>
            <a:off x="5771494" y="652956"/>
            <a:ext cx="3067706" cy="4521382"/>
          </a:xfrm>
          <a:prstGeom prst="rect">
            <a:avLst/>
          </a:prstGeom>
          <a:solidFill>
            <a:schemeClr val="bg1"/>
          </a:solidFill>
          <a:ln w="15875">
            <a:solidFill>
              <a:srgbClr val="1A353E"/>
            </a:solidFill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▶ 월요일 </a:t>
            </a:r>
            <a:r>
              <a:rPr lang="en-US" altLang="ko-KR" sz="14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/</a:t>
            </a:r>
            <a:r>
              <a:rPr lang="ko-KR" altLang="en-US" sz="14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 일요일 앱 사용자 수 급락 </a:t>
            </a:r>
            <a:endParaRPr lang="en-US" altLang="ko-KR" sz="1400" dirty="0">
              <a:latin typeface="티웨이_날다" panose="02000300000000000000" pitchFamily="2" charset="-127"/>
              <a:ea typeface="티웨이_날다" panose="02000300000000000000" pitchFamily="2" charset="-127"/>
            </a:endParaRPr>
          </a:p>
          <a:p>
            <a:endParaRPr lang="en-US" altLang="ko-KR" sz="1400" dirty="0">
              <a:latin typeface="티웨이_날다" panose="02000300000000000000" pitchFamily="2" charset="-127"/>
              <a:ea typeface="티웨이_날다" panose="020003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FB814D5-B8EA-5EEA-A3CC-66B770FE7BE9}"/>
              </a:ext>
            </a:extLst>
          </p:cNvPr>
          <p:cNvSpPr txBox="1"/>
          <p:nvPr/>
        </p:nvSpPr>
        <p:spPr>
          <a:xfrm>
            <a:off x="5854018" y="924482"/>
            <a:ext cx="2901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 dirty="0" err="1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산점도와</a:t>
            </a:r>
            <a:r>
              <a:rPr lang="ko-KR" altLang="en-US" sz="1200" dirty="0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 비교하여 선정한 클러스터 개수</a:t>
            </a:r>
            <a:br>
              <a:rPr lang="en-US" altLang="ko-KR" sz="1200" dirty="0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</a:br>
            <a:r>
              <a:rPr lang="en-US" altLang="ko-KR" sz="1200" dirty="0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: 18</a:t>
            </a:r>
            <a:r>
              <a:rPr lang="ko-KR" altLang="en-US" sz="1200" dirty="0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개 </a:t>
            </a:r>
            <a:endParaRPr lang="en-US" altLang="ko-KR" sz="1200" dirty="0">
              <a:latin typeface="티웨이_날다" panose="02000300000000000000" pitchFamily="2" charset="-127"/>
              <a:ea typeface="티웨이_날다" panose="02000300000000000000" pitchFamily="2" charset="-127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2CED1BD-219F-B2C7-1643-141E3CD026C9}"/>
              </a:ext>
            </a:extLst>
          </p:cNvPr>
          <p:cNvSpPr txBox="1"/>
          <p:nvPr/>
        </p:nvSpPr>
        <p:spPr>
          <a:xfrm>
            <a:off x="5854018" y="1452844"/>
            <a:ext cx="2901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 dirty="0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18</a:t>
            </a:r>
            <a:r>
              <a:rPr lang="ko-KR" altLang="en-US" sz="1200" dirty="0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개 중 예시로 </a:t>
            </a:r>
            <a:r>
              <a:rPr lang="en-US" altLang="ko-KR" sz="1200" dirty="0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3</a:t>
            </a:r>
            <a:r>
              <a:rPr lang="ko-KR" altLang="en-US" sz="1200" dirty="0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개 중심점과 입지 추천</a:t>
            </a:r>
            <a:br>
              <a:rPr lang="en-US" altLang="ko-KR" sz="1200" dirty="0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</a:br>
            <a:r>
              <a:rPr lang="en-US" altLang="ko-KR" sz="1200" dirty="0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: </a:t>
            </a:r>
            <a:r>
              <a:rPr lang="ko-KR" altLang="en-US" sz="1200" dirty="0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나머지 중심점은 별첨 문서에 기록</a:t>
            </a:r>
            <a:endParaRPr lang="en-US" altLang="ko-KR" sz="1200" dirty="0">
              <a:latin typeface="티웨이_날다" panose="02000300000000000000" pitchFamily="2" charset="-127"/>
              <a:ea typeface="티웨이_날다" panose="02000300000000000000" pitchFamily="2" charset="-127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E725423-295C-D50B-D568-AAC4E6422E02}"/>
              </a:ext>
            </a:extLst>
          </p:cNvPr>
          <p:cNvSpPr txBox="1"/>
          <p:nvPr/>
        </p:nvSpPr>
        <p:spPr>
          <a:xfrm>
            <a:off x="5854018" y="2081874"/>
            <a:ext cx="298439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[127.11609104  37.25335749]</a:t>
            </a:r>
            <a:b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</a:b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용인시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ko-KR" altLang="ko-KR" sz="1050" kern="0" dirty="0" err="1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기흥구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ko-KR" altLang="ko-KR" sz="1050" kern="0" dirty="0" err="1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지곡동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474-4</a:t>
            </a:r>
            <a:b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</a:b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▶ </a:t>
            </a:r>
            <a:r>
              <a:rPr lang="ko-KR" altLang="en-US" sz="1050" kern="0" dirty="0">
                <a:solidFill>
                  <a:srgbClr val="21212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입지 추천</a:t>
            </a:r>
            <a:br>
              <a:rPr lang="en-US" altLang="ko-KR" sz="1050" kern="0" dirty="0">
                <a:solidFill>
                  <a:srgbClr val="21212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</a:br>
            <a:r>
              <a:rPr lang="en-US" altLang="ko-KR" sz="1050" kern="0" dirty="0">
                <a:solidFill>
                  <a:srgbClr val="21212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: </a:t>
            </a:r>
            <a:r>
              <a:rPr lang="ko-KR" altLang="ko-KR" sz="1050" kern="0" dirty="0" err="1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쌍용스윗닷홈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아파트</a:t>
            </a: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 </a:t>
            </a:r>
            <a:r>
              <a:rPr lang="ko-KR" altLang="en-US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내부</a:t>
            </a:r>
            <a:endParaRPr lang="ko-KR" altLang="ko-KR" sz="1050" kern="100" dirty="0">
              <a:effectLst/>
              <a:latin typeface="티웨이_날다" panose="02000300000000000000" pitchFamily="2" charset="-127"/>
              <a:ea typeface="티웨이_날다" panose="02000300000000000000" pitchFamily="2" charset="-127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4C58343-8554-50C0-75A2-B4F35BD5CA16}"/>
              </a:ext>
            </a:extLst>
          </p:cNvPr>
          <p:cNvSpPr txBox="1"/>
          <p:nvPr/>
        </p:nvSpPr>
        <p:spPr>
          <a:xfrm>
            <a:off x="5854017" y="3112025"/>
            <a:ext cx="29844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[127.10739618  37.25812379]</a:t>
            </a:r>
            <a:b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</a:b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용인시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ko-KR" altLang="ko-KR" sz="1050" kern="0" dirty="0" err="1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기흥구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ko-KR" altLang="ko-KR" sz="1050" kern="0" dirty="0" err="1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보라동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ko-KR" altLang="ko-KR" sz="1050" kern="0" dirty="0" err="1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보라동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389-29</a:t>
            </a:r>
            <a:b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</a:b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▶ </a:t>
            </a:r>
            <a:r>
              <a:rPr lang="ko-KR" altLang="en-US" sz="1050" kern="0" dirty="0">
                <a:solidFill>
                  <a:srgbClr val="21212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입지 추천</a:t>
            </a:r>
            <a:br>
              <a:rPr lang="en-US" altLang="ko-KR" sz="1050" kern="0" dirty="0">
                <a:solidFill>
                  <a:srgbClr val="21212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</a:br>
            <a:r>
              <a:rPr lang="ko-KR" altLang="en-US" sz="1050" kern="0" dirty="0">
                <a:solidFill>
                  <a:srgbClr val="21212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en-US" altLang="ko-KR" sz="1050" kern="0" dirty="0">
                <a:solidFill>
                  <a:srgbClr val="21212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: </a:t>
            </a:r>
            <a:r>
              <a:rPr lang="ko-KR" altLang="ko-KR" sz="1050" kern="0" dirty="0" err="1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블루레이크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 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빌리지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 </a:t>
            </a:r>
            <a:r>
              <a:rPr lang="ko-KR" altLang="en-US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부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근</a:t>
            </a:r>
            <a:endParaRPr lang="ko-KR" altLang="ko-KR" sz="1050" kern="100" dirty="0">
              <a:effectLst/>
              <a:latin typeface="티웨이_날다" panose="02000300000000000000" pitchFamily="2" charset="-127"/>
              <a:ea typeface="티웨이_날다" panose="02000300000000000000" pitchFamily="2" charset="-127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F195699-DA91-57E0-8BD6-D1F9F6D8BEE7}"/>
              </a:ext>
            </a:extLst>
          </p:cNvPr>
          <p:cNvSpPr txBox="1"/>
          <p:nvPr/>
        </p:nvSpPr>
        <p:spPr>
          <a:xfrm>
            <a:off x="5854017" y="4139632"/>
            <a:ext cx="29844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[127.1359722   37.25094464]</a:t>
            </a:r>
            <a:b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</a:b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용인시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ko-KR" altLang="ko-KR" sz="1050" kern="0" dirty="0" err="1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기흥구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ko-KR" altLang="ko-KR" sz="1050" kern="0" dirty="0" err="1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지곡동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704</a:t>
            </a:r>
            <a:b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</a:b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▶ </a:t>
            </a:r>
            <a:r>
              <a:rPr lang="ko-KR" altLang="en-US" sz="1050" kern="0" dirty="0">
                <a:solidFill>
                  <a:srgbClr val="21212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입지 추천</a:t>
            </a:r>
            <a:br>
              <a:rPr lang="en-US" altLang="ko-KR" sz="1050" kern="0" dirty="0">
                <a:solidFill>
                  <a:srgbClr val="21212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</a:br>
            <a:r>
              <a:rPr lang="ko-KR" altLang="en-US" sz="1050" kern="0" dirty="0">
                <a:solidFill>
                  <a:srgbClr val="21212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en-US" altLang="ko-KR" sz="1050" kern="0" dirty="0">
                <a:solidFill>
                  <a:srgbClr val="21212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: </a:t>
            </a:r>
            <a:r>
              <a:rPr lang="ko-KR" altLang="ko-KR" sz="1050" kern="0" dirty="0" err="1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써니밸리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 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아파트</a:t>
            </a: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 </a:t>
            </a:r>
            <a:r>
              <a:rPr lang="ko-KR" altLang="en-US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내부</a:t>
            </a:r>
            <a:endParaRPr lang="ko-KR" altLang="ko-KR" sz="1050" kern="100" dirty="0">
              <a:effectLst/>
              <a:latin typeface="티웨이_날다" panose="02000300000000000000" pitchFamily="2" charset="-127"/>
              <a:ea typeface="티웨이_날다" panose="02000300000000000000" pitchFamily="2" charset="-127"/>
              <a:cs typeface="Times New Roman" panose="02020603050405020304" pitchFamily="18" charset="0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6EE5EBA7-F805-6E9E-6AC6-8ACC29B956E0}"/>
              </a:ext>
            </a:extLst>
          </p:cNvPr>
          <p:cNvSpPr/>
          <p:nvPr/>
        </p:nvSpPr>
        <p:spPr>
          <a:xfrm>
            <a:off x="6370151" y="512813"/>
            <a:ext cx="1870392" cy="299896"/>
          </a:xfrm>
          <a:prstGeom prst="roundRect">
            <a:avLst>
              <a:gd name="adj" fmla="val 50000"/>
            </a:avLst>
          </a:prstGeom>
          <a:solidFill>
            <a:srgbClr val="1A353E"/>
          </a:solidFill>
          <a:ln>
            <a:solidFill>
              <a:srgbClr val="1A35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입지 추천</a:t>
            </a:r>
          </a:p>
        </p:txBody>
      </p:sp>
    </p:spTree>
    <p:extLst>
      <p:ext uri="{BB962C8B-B14F-4D97-AF65-F5344CB8AC3E}">
        <p14:creationId xmlns:p14="http://schemas.microsoft.com/office/powerpoint/2010/main" val="11684926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>
            <a:extLst>
              <a:ext uri="{FF2B5EF4-FFF2-40B4-BE49-F238E27FC236}">
                <a16:creationId xmlns:a16="http://schemas.microsoft.com/office/drawing/2014/main" id="{7B55E24D-7669-9801-6D5B-0A1182B56B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95" y="1716110"/>
            <a:ext cx="2643769" cy="2808374"/>
          </a:xfrm>
          <a:prstGeom prst="rect">
            <a:avLst/>
          </a:prstGeom>
          <a:noFill/>
          <a:ln w="15875">
            <a:solidFill>
              <a:srgbClr val="1A353E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2" name="Picture 4">
            <a:extLst>
              <a:ext uri="{FF2B5EF4-FFF2-40B4-BE49-F238E27FC236}">
                <a16:creationId xmlns:a16="http://schemas.microsoft.com/office/drawing/2014/main" id="{707643C6-3EA2-F4D0-4534-065F7013E9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8325" y="1716110"/>
            <a:ext cx="2643770" cy="2808374"/>
          </a:xfrm>
          <a:prstGeom prst="rect">
            <a:avLst/>
          </a:prstGeom>
          <a:noFill/>
          <a:ln w="15875">
            <a:solidFill>
              <a:srgbClr val="1A353E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17DC69FC-0218-2D9F-20B7-127BAA575D20}"/>
              </a:ext>
            </a:extLst>
          </p:cNvPr>
          <p:cNvSpPr/>
          <p:nvPr/>
        </p:nvSpPr>
        <p:spPr>
          <a:xfrm>
            <a:off x="-201169" y="-210172"/>
            <a:ext cx="9546336" cy="604315"/>
          </a:xfrm>
          <a:prstGeom prst="rect">
            <a:avLst/>
          </a:prstGeom>
          <a:solidFill>
            <a:srgbClr val="31C7BB">
              <a:alpha val="75000"/>
            </a:srgbClr>
          </a:solidFill>
          <a:ln w="31750">
            <a:solidFill>
              <a:srgbClr val="1A35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7203463-4A81-4D32-FAFB-15739A5D6E3D}"/>
              </a:ext>
            </a:extLst>
          </p:cNvPr>
          <p:cNvSpPr txBox="1"/>
          <p:nvPr/>
        </p:nvSpPr>
        <p:spPr>
          <a:xfrm>
            <a:off x="5321300" y="-19111"/>
            <a:ext cx="3822700" cy="340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분석 배경 </a:t>
            </a:r>
            <a:r>
              <a:rPr lang="en-US" altLang="ko-KR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|</a:t>
            </a:r>
            <a:r>
              <a:rPr lang="en-US" altLang="ko-KR" sz="10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ko-KR" altLang="en-US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분석 방법 및 배경 </a:t>
            </a:r>
            <a:r>
              <a:rPr lang="en-US" altLang="ko-KR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| </a:t>
            </a:r>
            <a:r>
              <a:rPr lang="ko-KR" altLang="en-US" sz="12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분석 내용</a:t>
            </a:r>
            <a:r>
              <a:rPr lang="ko-KR" altLang="en-US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| </a:t>
            </a:r>
            <a:r>
              <a:rPr lang="ko-KR" altLang="en-US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분석결과 활용 </a:t>
            </a:r>
            <a:r>
              <a:rPr lang="en-US" altLang="ko-KR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| </a:t>
            </a:r>
            <a:r>
              <a:rPr lang="ko-KR" altLang="en-US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부록</a:t>
            </a:r>
            <a:endParaRPr lang="ko-KR" altLang="en-US" sz="1000" dirty="0">
              <a:solidFill>
                <a:schemeClr val="bg1"/>
              </a:solidFill>
              <a:latin typeface="티웨이_날다" panose="02000300000000000000" pitchFamily="2" charset="-127"/>
              <a:ea typeface="티웨이_날다" panose="02000300000000000000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BEC5846-6003-DE59-F450-593554227CD9}"/>
              </a:ext>
            </a:extLst>
          </p:cNvPr>
          <p:cNvSpPr/>
          <p:nvPr/>
        </p:nvSpPr>
        <p:spPr>
          <a:xfrm>
            <a:off x="-280416" y="5341703"/>
            <a:ext cx="9546336" cy="522649"/>
          </a:xfrm>
          <a:prstGeom prst="rect">
            <a:avLst/>
          </a:prstGeom>
          <a:solidFill>
            <a:srgbClr val="31C7BB">
              <a:alpha val="75000"/>
            </a:srgbClr>
          </a:solidFill>
          <a:ln w="31750">
            <a:solidFill>
              <a:srgbClr val="1A35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6D81A2-B34F-542F-9100-8F855287124F}"/>
              </a:ext>
            </a:extLst>
          </p:cNvPr>
          <p:cNvSpPr txBox="1"/>
          <p:nvPr/>
        </p:nvSpPr>
        <p:spPr>
          <a:xfrm>
            <a:off x="6163564" y="5364141"/>
            <a:ext cx="2980436" cy="278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9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# </a:t>
            </a:r>
            <a:r>
              <a:rPr lang="ko-KR" altLang="en-US" sz="9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용인시 전기차 </a:t>
            </a:r>
            <a:r>
              <a:rPr lang="ko-KR" altLang="en-US" sz="9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완속</a:t>
            </a:r>
            <a:r>
              <a:rPr lang="ko-KR" altLang="en-US" sz="9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 충전소</a:t>
            </a:r>
            <a:r>
              <a:rPr lang="en-US" altLang="ko-KR" sz="9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ko-KR" altLang="en-US" sz="9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입지 선정 모델 개발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51C815-2135-07F5-9D3A-61A1DDC91C72}"/>
              </a:ext>
            </a:extLst>
          </p:cNvPr>
          <p:cNvSpPr txBox="1"/>
          <p:nvPr/>
        </p:nvSpPr>
        <p:spPr>
          <a:xfrm>
            <a:off x="188682" y="465734"/>
            <a:ext cx="5132618" cy="5893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rgbClr val="1A353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#</a:t>
            </a:r>
            <a:r>
              <a:rPr lang="ko-KR" altLang="en-US" sz="2400" b="1" dirty="0">
                <a:solidFill>
                  <a:srgbClr val="1A353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ko-KR" altLang="en-US" sz="2400" b="1" dirty="0" err="1">
                <a:solidFill>
                  <a:srgbClr val="1A353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산점도</a:t>
            </a:r>
            <a:r>
              <a:rPr lang="ko-KR" altLang="en-US" sz="2400" b="1" dirty="0">
                <a:solidFill>
                  <a:srgbClr val="1A353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en-US" altLang="ko-KR" sz="2400" b="1" dirty="0">
                <a:solidFill>
                  <a:srgbClr val="1A353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↔ K-</a:t>
            </a:r>
            <a:r>
              <a:rPr lang="ko-KR" altLang="en-US" sz="2400" b="1" dirty="0">
                <a:solidFill>
                  <a:srgbClr val="1A353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평균 알고리즘 모델 비교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EE079E-E2BA-9F14-C06D-D2D50AEA42A9}"/>
              </a:ext>
            </a:extLst>
          </p:cNvPr>
          <p:cNvSpPr txBox="1"/>
          <p:nvPr/>
        </p:nvSpPr>
        <p:spPr>
          <a:xfrm>
            <a:off x="1867610" y="1294456"/>
            <a:ext cx="192062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- </a:t>
            </a:r>
            <a:r>
              <a:rPr lang="ko-KR" altLang="en-US" sz="1600" dirty="0" err="1">
                <a:latin typeface="티웨이_날다" panose="02000300000000000000" pitchFamily="2" charset="-127"/>
                <a:ea typeface="티웨이_날다" panose="02000300000000000000" pitchFamily="2" charset="-127"/>
              </a:rPr>
              <a:t>보정동</a:t>
            </a:r>
            <a:r>
              <a:rPr lang="ko-KR" altLang="en-US" sz="16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en-US" altLang="ko-KR" sz="16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-</a:t>
            </a:r>
            <a:endParaRPr lang="ko-KR" altLang="en-US" sz="1600" dirty="0">
              <a:latin typeface="티웨이_날다" panose="02000300000000000000" pitchFamily="2" charset="-127"/>
              <a:ea typeface="티웨이_날다" panose="02000300000000000000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647C8AB-D8B1-FC7C-1369-3B40851F6B93}"/>
              </a:ext>
            </a:extLst>
          </p:cNvPr>
          <p:cNvSpPr/>
          <p:nvPr/>
        </p:nvSpPr>
        <p:spPr>
          <a:xfrm>
            <a:off x="5771494" y="652956"/>
            <a:ext cx="3067706" cy="4521382"/>
          </a:xfrm>
          <a:prstGeom prst="rect">
            <a:avLst/>
          </a:prstGeom>
          <a:solidFill>
            <a:schemeClr val="bg1"/>
          </a:solidFill>
          <a:ln w="15875">
            <a:solidFill>
              <a:srgbClr val="1A353E"/>
            </a:solidFill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▶ 월요일 </a:t>
            </a:r>
            <a:r>
              <a:rPr lang="en-US" altLang="ko-KR" sz="14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/</a:t>
            </a:r>
            <a:r>
              <a:rPr lang="ko-KR" altLang="en-US" sz="14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 일요일 앱 사용자 수 급락 </a:t>
            </a:r>
            <a:endParaRPr lang="en-US" altLang="ko-KR" sz="1400" dirty="0">
              <a:latin typeface="티웨이_날다" panose="02000300000000000000" pitchFamily="2" charset="-127"/>
              <a:ea typeface="티웨이_날다" panose="02000300000000000000" pitchFamily="2" charset="-127"/>
            </a:endParaRPr>
          </a:p>
          <a:p>
            <a:endParaRPr lang="en-US" altLang="ko-KR" sz="1400" dirty="0">
              <a:latin typeface="티웨이_날다" panose="02000300000000000000" pitchFamily="2" charset="-127"/>
              <a:ea typeface="티웨이_날다" panose="020003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1F26607-4792-3C22-D297-A5DD05B9FB34}"/>
              </a:ext>
            </a:extLst>
          </p:cNvPr>
          <p:cNvSpPr txBox="1"/>
          <p:nvPr/>
        </p:nvSpPr>
        <p:spPr>
          <a:xfrm>
            <a:off x="5854018" y="924482"/>
            <a:ext cx="2901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 dirty="0" err="1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산점도와</a:t>
            </a:r>
            <a:r>
              <a:rPr lang="ko-KR" altLang="en-US" sz="1200" dirty="0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 비교하여 선정한 클러스터 개수</a:t>
            </a:r>
            <a:br>
              <a:rPr lang="en-US" altLang="ko-KR" sz="1200" dirty="0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</a:br>
            <a:r>
              <a:rPr lang="en-US" altLang="ko-KR" sz="1200" dirty="0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: 21</a:t>
            </a:r>
            <a:r>
              <a:rPr lang="ko-KR" altLang="en-US" sz="1200" dirty="0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개 </a:t>
            </a:r>
            <a:endParaRPr lang="en-US" altLang="ko-KR" sz="1200" dirty="0">
              <a:latin typeface="티웨이_날다" panose="02000300000000000000" pitchFamily="2" charset="-127"/>
              <a:ea typeface="티웨이_날다" panose="02000300000000000000" pitchFamily="2" charset="-127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35745CC-23A2-5419-B9D4-C0901E68CF53}"/>
              </a:ext>
            </a:extLst>
          </p:cNvPr>
          <p:cNvSpPr txBox="1"/>
          <p:nvPr/>
        </p:nvSpPr>
        <p:spPr>
          <a:xfrm>
            <a:off x="5854018" y="1452844"/>
            <a:ext cx="2901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 dirty="0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21</a:t>
            </a:r>
            <a:r>
              <a:rPr lang="ko-KR" altLang="en-US" sz="1200" dirty="0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개 중 예시로 </a:t>
            </a:r>
            <a:r>
              <a:rPr lang="en-US" altLang="ko-KR" sz="1200" dirty="0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3</a:t>
            </a:r>
            <a:r>
              <a:rPr lang="ko-KR" altLang="en-US" sz="1200" dirty="0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개 중심점과 입지 추천</a:t>
            </a:r>
            <a:br>
              <a:rPr lang="en-US" altLang="ko-KR" sz="1200" dirty="0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</a:br>
            <a:r>
              <a:rPr lang="en-US" altLang="ko-KR" sz="1200" dirty="0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: </a:t>
            </a:r>
            <a:r>
              <a:rPr lang="ko-KR" altLang="en-US" sz="1200" dirty="0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나머지 중심점은 별첨 문서에 기록</a:t>
            </a:r>
            <a:endParaRPr lang="en-US" altLang="ko-KR" sz="1200" dirty="0">
              <a:latin typeface="티웨이_날다" panose="02000300000000000000" pitchFamily="2" charset="-127"/>
              <a:ea typeface="티웨이_날다" panose="02000300000000000000" pitchFamily="2" charset="-127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0C6367-B46E-EE47-B457-8CDCB9D6AB46}"/>
              </a:ext>
            </a:extLst>
          </p:cNvPr>
          <p:cNvSpPr txBox="1"/>
          <p:nvPr/>
        </p:nvSpPr>
        <p:spPr>
          <a:xfrm>
            <a:off x="5854018" y="2081874"/>
            <a:ext cx="298439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[127.10697566  37.26237202]</a:t>
            </a:r>
            <a:b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</a:b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용인시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ko-KR" altLang="ko-KR" sz="1050" kern="0" dirty="0" err="1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기흥구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ko-KR" altLang="ko-KR" sz="1050" kern="0" dirty="0" err="1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상갈동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481</a:t>
            </a:r>
            <a:b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</a:b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▶ </a:t>
            </a:r>
            <a:r>
              <a:rPr lang="ko-KR" altLang="en-US" sz="1050" kern="0" dirty="0">
                <a:solidFill>
                  <a:srgbClr val="21212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입지 추천</a:t>
            </a:r>
            <a:br>
              <a:rPr lang="en-US" altLang="ko-KR" sz="1050" kern="0" dirty="0">
                <a:solidFill>
                  <a:srgbClr val="21212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</a:br>
            <a:r>
              <a:rPr lang="en-US" altLang="ko-KR" sz="1050" kern="0" dirty="0">
                <a:solidFill>
                  <a:srgbClr val="21212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: </a:t>
            </a:r>
            <a:r>
              <a:rPr lang="ko-KR" altLang="ko-KR" sz="1050" kern="0" dirty="0" err="1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상갈금화마을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 </a:t>
            </a: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3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단지아파트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 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주차장</a:t>
            </a:r>
            <a:r>
              <a:rPr lang="ko-KR" altLang="en-US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부근</a:t>
            </a:r>
            <a:endParaRPr lang="ko-KR" altLang="ko-KR" sz="1050" kern="100" dirty="0">
              <a:effectLst/>
              <a:latin typeface="티웨이_날다" panose="02000300000000000000" pitchFamily="2" charset="-127"/>
              <a:ea typeface="티웨이_날다" panose="02000300000000000000" pitchFamily="2" charset="-127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7559E1A-F754-F783-F2F4-FAE5346FDCD6}"/>
              </a:ext>
            </a:extLst>
          </p:cNvPr>
          <p:cNvSpPr txBox="1"/>
          <p:nvPr/>
        </p:nvSpPr>
        <p:spPr>
          <a:xfrm>
            <a:off x="5854017" y="3112025"/>
            <a:ext cx="29844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[127.10663255  37.26611041]</a:t>
            </a:r>
            <a:b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</a:b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용인시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ko-KR" altLang="ko-KR" sz="1050" kern="0" dirty="0" err="1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기흥구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ko-KR" altLang="ko-KR" sz="1050" kern="0" dirty="0" err="1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상갈동</a:t>
            </a: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473</a:t>
            </a:r>
            <a:b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</a:b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▶ </a:t>
            </a:r>
            <a:r>
              <a:rPr lang="ko-KR" altLang="en-US" sz="1050" kern="0" dirty="0">
                <a:solidFill>
                  <a:srgbClr val="21212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입지 추천</a:t>
            </a:r>
            <a:br>
              <a:rPr lang="en-US" altLang="ko-KR" sz="1050" kern="0" dirty="0">
                <a:solidFill>
                  <a:srgbClr val="21212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</a:br>
            <a:r>
              <a:rPr lang="ko-KR" altLang="en-US" sz="1050" kern="0" dirty="0">
                <a:solidFill>
                  <a:srgbClr val="21212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en-US" altLang="ko-KR" sz="1050" kern="0" dirty="0">
                <a:solidFill>
                  <a:srgbClr val="21212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: 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공영주차장</a:t>
            </a:r>
            <a:endParaRPr lang="ko-KR" altLang="ko-KR" sz="1050" kern="100" dirty="0">
              <a:effectLst/>
              <a:latin typeface="티웨이_날다" panose="02000300000000000000" pitchFamily="2" charset="-127"/>
              <a:ea typeface="티웨이_날다" panose="02000300000000000000" pitchFamily="2" charset="-127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BC80FE-C385-05DE-4571-4951A9BBB852}"/>
              </a:ext>
            </a:extLst>
          </p:cNvPr>
          <p:cNvSpPr txBox="1"/>
          <p:nvPr/>
        </p:nvSpPr>
        <p:spPr>
          <a:xfrm>
            <a:off x="5854017" y="4139632"/>
            <a:ext cx="29844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[127.10814471  37.26892593]</a:t>
            </a:r>
            <a:b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</a:b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용인시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ko-KR" altLang="ko-KR" sz="1050" kern="0" dirty="0" err="1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기흥구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ko-KR" altLang="ko-KR" sz="1050" kern="0" dirty="0" err="1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상갈동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85-9</a:t>
            </a:r>
            <a:b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</a:b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▶ </a:t>
            </a:r>
            <a:r>
              <a:rPr lang="ko-KR" altLang="en-US" sz="1050" kern="0" dirty="0">
                <a:solidFill>
                  <a:srgbClr val="21212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입지 추천</a:t>
            </a:r>
            <a:br>
              <a:rPr lang="en-US" altLang="ko-KR" sz="1050" kern="0" dirty="0">
                <a:solidFill>
                  <a:srgbClr val="21212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</a:br>
            <a:r>
              <a:rPr lang="ko-KR" altLang="en-US" sz="1050" kern="0" dirty="0">
                <a:solidFill>
                  <a:srgbClr val="21212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en-US" altLang="ko-KR" sz="1050" kern="0" dirty="0">
                <a:solidFill>
                  <a:srgbClr val="21212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: 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경기도박물관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 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주차장</a:t>
            </a:r>
            <a:endParaRPr lang="ko-KR" altLang="ko-KR" sz="1050" kern="100" dirty="0">
              <a:effectLst/>
              <a:latin typeface="티웨이_날다" panose="02000300000000000000" pitchFamily="2" charset="-127"/>
              <a:ea typeface="티웨이_날다" panose="02000300000000000000" pitchFamily="2" charset="-127"/>
              <a:cs typeface="Times New Roman" panose="02020603050405020304" pitchFamily="18" charset="0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B85A7D32-7002-D06A-5794-EF7E87C995FD}"/>
              </a:ext>
            </a:extLst>
          </p:cNvPr>
          <p:cNvSpPr/>
          <p:nvPr/>
        </p:nvSpPr>
        <p:spPr>
          <a:xfrm>
            <a:off x="6370151" y="512813"/>
            <a:ext cx="1870392" cy="299896"/>
          </a:xfrm>
          <a:prstGeom prst="roundRect">
            <a:avLst>
              <a:gd name="adj" fmla="val 50000"/>
            </a:avLst>
          </a:prstGeom>
          <a:solidFill>
            <a:srgbClr val="1A353E"/>
          </a:solidFill>
          <a:ln>
            <a:solidFill>
              <a:srgbClr val="1A35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입지 추천</a:t>
            </a:r>
          </a:p>
        </p:txBody>
      </p:sp>
    </p:spTree>
    <p:extLst>
      <p:ext uri="{BB962C8B-B14F-4D97-AF65-F5344CB8AC3E}">
        <p14:creationId xmlns:p14="http://schemas.microsoft.com/office/powerpoint/2010/main" val="18588685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>
            <a:extLst>
              <a:ext uri="{FF2B5EF4-FFF2-40B4-BE49-F238E27FC236}">
                <a16:creationId xmlns:a16="http://schemas.microsoft.com/office/drawing/2014/main" id="{4A99D3F8-A5DA-4359-B513-69785070FC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556" y="1716110"/>
            <a:ext cx="2643769" cy="2808374"/>
          </a:xfrm>
          <a:prstGeom prst="rect">
            <a:avLst/>
          </a:prstGeom>
          <a:noFill/>
          <a:ln w="15875">
            <a:solidFill>
              <a:srgbClr val="1A353E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>
            <a:extLst>
              <a:ext uri="{FF2B5EF4-FFF2-40B4-BE49-F238E27FC236}">
                <a16:creationId xmlns:a16="http://schemas.microsoft.com/office/drawing/2014/main" id="{F96B8A04-7E72-3C66-30C5-448421CA17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8086" y="1716110"/>
            <a:ext cx="2643770" cy="2808374"/>
          </a:xfrm>
          <a:prstGeom prst="rect">
            <a:avLst/>
          </a:prstGeom>
          <a:noFill/>
          <a:ln w="15875">
            <a:solidFill>
              <a:srgbClr val="1A353E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34EFD34C-4F52-377E-3FD4-C0E3CFB828C8}"/>
              </a:ext>
            </a:extLst>
          </p:cNvPr>
          <p:cNvSpPr/>
          <p:nvPr/>
        </p:nvSpPr>
        <p:spPr>
          <a:xfrm>
            <a:off x="-201169" y="-210172"/>
            <a:ext cx="9546336" cy="604315"/>
          </a:xfrm>
          <a:prstGeom prst="rect">
            <a:avLst/>
          </a:prstGeom>
          <a:solidFill>
            <a:srgbClr val="31C7BB">
              <a:alpha val="75000"/>
            </a:srgbClr>
          </a:solidFill>
          <a:ln w="31750">
            <a:solidFill>
              <a:srgbClr val="1A35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FE7EDD7-DAC9-33BA-4258-A3ABE0BE4A1C}"/>
              </a:ext>
            </a:extLst>
          </p:cNvPr>
          <p:cNvSpPr txBox="1"/>
          <p:nvPr/>
        </p:nvSpPr>
        <p:spPr>
          <a:xfrm>
            <a:off x="5321300" y="-19111"/>
            <a:ext cx="3822700" cy="340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분석 배경 </a:t>
            </a:r>
            <a:r>
              <a:rPr lang="en-US" altLang="ko-KR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|</a:t>
            </a:r>
            <a:r>
              <a:rPr lang="en-US" altLang="ko-KR" sz="10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ko-KR" altLang="en-US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분석 방법 및 배경 </a:t>
            </a:r>
            <a:r>
              <a:rPr lang="en-US" altLang="ko-KR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| </a:t>
            </a:r>
            <a:r>
              <a:rPr lang="ko-KR" altLang="en-US" sz="12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분석 내용</a:t>
            </a:r>
            <a:r>
              <a:rPr lang="ko-KR" altLang="en-US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| </a:t>
            </a:r>
            <a:r>
              <a:rPr lang="ko-KR" altLang="en-US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분석결과 활용 </a:t>
            </a:r>
            <a:r>
              <a:rPr lang="en-US" altLang="ko-KR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| </a:t>
            </a:r>
            <a:r>
              <a:rPr lang="ko-KR" altLang="en-US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부록</a:t>
            </a:r>
            <a:endParaRPr lang="ko-KR" altLang="en-US" sz="1000" dirty="0">
              <a:solidFill>
                <a:schemeClr val="bg1"/>
              </a:solidFill>
              <a:latin typeface="티웨이_날다" panose="02000300000000000000" pitchFamily="2" charset="-127"/>
              <a:ea typeface="티웨이_날다" panose="02000300000000000000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BADF964-5583-088E-1F4E-42E56F5E14FB}"/>
              </a:ext>
            </a:extLst>
          </p:cNvPr>
          <p:cNvSpPr/>
          <p:nvPr/>
        </p:nvSpPr>
        <p:spPr>
          <a:xfrm>
            <a:off x="-280416" y="5341703"/>
            <a:ext cx="9546336" cy="522649"/>
          </a:xfrm>
          <a:prstGeom prst="rect">
            <a:avLst/>
          </a:prstGeom>
          <a:solidFill>
            <a:srgbClr val="31C7BB">
              <a:alpha val="75000"/>
            </a:srgbClr>
          </a:solidFill>
          <a:ln w="31750">
            <a:solidFill>
              <a:srgbClr val="1A35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0E7385-D38B-CEC3-50A8-0693CCF50435}"/>
              </a:ext>
            </a:extLst>
          </p:cNvPr>
          <p:cNvSpPr txBox="1"/>
          <p:nvPr/>
        </p:nvSpPr>
        <p:spPr>
          <a:xfrm>
            <a:off x="6163564" y="5364141"/>
            <a:ext cx="2980436" cy="278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9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# </a:t>
            </a:r>
            <a:r>
              <a:rPr lang="ko-KR" altLang="en-US" sz="9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용인시 전기차 </a:t>
            </a:r>
            <a:r>
              <a:rPr lang="ko-KR" altLang="en-US" sz="9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완속</a:t>
            </a:r>
            <a:r>
              <a:rPr lang="ko-KR" altLang="en-US" sz="9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 충전소</a:t>
            </a:r>
            <a:r>
              <a:rPr lang="en-US" altLang="ko-KR" sz="9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ko-KR" altLang="en-US" sz="9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입지 선정 모델 개발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53CD294-32F7-1456-7EAB-6582D64F25E2}"/>
              </a:ext>
            </a:extLst>
          </p:cNvPr>
          <p:cNvSpPr txBox="1"/>
          <p:nvPr/>
        </p:nvSpPr>
        <p:spPr>
          <a:xfrm>
            <a:off x="188682" y="465734"/>
            <a:ext cx="5132618" cy="5893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rgbClr val="1A353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#</a:t>
            </a:r>
            <a:r>
              <a:rPr lang="ko-KR" altLang="en-US" sz="2400" b="1" dirty="0">
                <a:solidFill>
                  <a:srgbClr val="1A353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ko-KR" altLang="en-US" sz="2400" b="1" dirty="0" err="1">
                <a:solidFill>
                  <a:srgbClr val="1A353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산점도</a:t>
            </a:r>
            <a:r>
              <a:rPr lang="ko-KR" altLang="en-US" sz="2400" b="1" dirty="0">
                <a:solidFill>
                  <a:srgbClr val="1A353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en-US" altLang="ko-KR" sz="2400" b="1" dirty="0">
                <a:solidFill>
                  <a:srgbClr val="1A353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↔ K-</a:t>
            </a:r>
            <a:r>
              <a:rPr lang="ko-KR" altLang="en-US" sz="2400" b="1" dirty="0">
                <a:solidFill>
                  <a:srgbClr val="1A353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평균 알고리즘 모델 비교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E7BEE66-B446-3D09-5C70-2EB7DAD3376A}"/>
              </a:ext>
            </a:extLst>
          </p:cNvPr>
          <p:cNvSpPr txBox="1"/>
          <p:nvPr/>
        </p:nvSpPr>
        <p:spPr>
          <a:xfrm>
            <a:off x="1867610" y="1294456"/>
            <a:ext cx="192062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- </a:t>
            </a:r>
            <a:r>
              <a:rPr lang="ko-KR" altLang="en-US" sz="1600" dirty="0" err="1">
                <a:latin typeface="티웨이_날다" panose="02000300000000000000" pitchFamily="2" charset="-127"/>
                <a:ea typeface="티웨이_날다" panose="02000300000000000000" pitchFamily="2" charset="-127"/>
              </a:rPr>
              <a:t>상갈동</a:t>
            </a:r>
            <a:r>
              <a:rPr lang="ko-KR" altLang="en-US" sz="16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en-US" altLang="ko-KR" sz="16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-</a:t>
            </a:r>
            <a:endParaRPr lang="ko-KR" altLang="en-US" sz="1600" dirty="0">
              <a:latin typeface="티웨이_날다" panose="02000300000000000000" pitchFamily="2" charset="-127"/>
              <a:ea typeface="티웨이_날다" panose="02000300000000000000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1BC1BC7-3A38-B909-E37C-A1616318397C}"/>
              </a:ext>
            </a:extLst>
          </p:cNvPr>
          <p:cNvSpPr/>
          <p:nvPr/>
        </p:nvSpPr>
        <p:spPr>
          <a:xfrm>
            <a:off x="5771494" y="652956"/>
            <a:ext cx="3067706" cy="4521382"/>
          </a:xfrm>
          <a:prstGeom prst="rect">
            <a:avLst/>
          </a:prstGeom>
          <a:solidFill>
            <a:schemeClr val="bg1"/>
          </a:solidFill>
          <a:ln w="15875">
            <a:solidFill>
              <a:srgbClr val="1A353E"/>
            </a:solidFill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▶ 월요일 </a:t>
            </a:r>
            <a:r>
              <a:rPr lang="en-US" altLang="ko-KR" sz="14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/</a:t>
            </a:r>
            <a:r>
              <a:rPr lang="ko-KR" altLang="en-US" sz="14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 일요일 앱 사용자 수 급락 </a:t>
            </a:r>
            <a:endParaRPr lang="en-US" altLang="ko-KR" sz="1400" dirty="0">
              <a:latin typeface="티웨이_날다" panose="02000300000000000000" pitchFamily="2" charset="-127"/>
              <a:ea typeface="티웨이_날다" panose="02000300000000000000" pitchFamily="2" charset="-127"/>
            </a:endParaRPr>
          </a:p>
          <a:p>
            <a:endParaRPr lang="en-US" altLang="ko-KR" sz="1400" dirty="0">
              <a:latin typeface="티웨이_날다" panose="02000300000000000000" pitchFamily="2" charset="-127"/>
              <a:ea typeface="티웨이_날다" panose="020003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73FCBF-0194-2BAD-AF6F-B6FB1AF832B7}"/>
              </a:ext>
            </a:extLst>
          </p:cNvPr>
          <p:cNvSpPr txBox="1"/>
          <p:nvPr/>
        </p:nvSpPr>
        <p:spPr>
          <a:xfrm>
            <a:off x="5854018" y="924482"/>
            <a:ext cx="2901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 dirty="0" err="1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산점도와</a:t>
            </a:r>
            <a:r>
              <a:rPr lang="ko-KR" altLang="en-US" sz="1200" dirty="0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 비교하여 선정한 클러스터 개수</a:t>
            </a:r>
            <a:br>
              <a:rPr lang="en-US" altLang="ko-KR" sz="1200" dirty="0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</a:br>
            <a:r>
              <a:rPr lang="en-US" altLang="ko-KR" sz="1200" dirty="0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: 11</a:t>
            </a:r>
            <a:r>
              <a:rPr lang="ko-KR" altLang="en-US" sz="1200" dirty="0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개 </a:t>
            </a:r>
            <a:endParaRPr lang="en-US" altLang="ko-KR" sz="1200" dirty="0">
              <a:latin typeface="티웨이_날다" panose="02000300000000000000" pitchFamily="2" charset="-127"/>
              <a:ea typeface="티웨이_날다" panose="02000300000000000000" pitchFamily="2" charset="-127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3FC906-ECAC-3890-7073-62283F212ED7}"/>
              </a:ext>
            </a:extLst>
          </p:cNvPr>
          <p:cNvSpPr txBox="1"/>
          <p:nvPr/>
        </p:nvSpPr>
        <p:spPr>
          <a:xfrm>
            <a:off x="5854018" y="1452844"/>
            <a:ext cx="2901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 dirty="0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11</a:t>
            </a:r>
            <a:r>
              <a:rPr lang="ko-KR" altLang="en-US" sz="1200" dirty="0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개 중 예시로 </a:t>
            </a:r>
            <a:r>
              <a:rPr lang="en-US" altLang="ko-KR" sz="1200" dirty="0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3</a:t>
            </a:r>
            <a:r>
              <a:rPr lang="ko-KR" altLang="en-US" sz="1200" dirty="0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개 중심점과 입지 추천</a:t>
            </a:r>
            <a:br>
              <a:rPr lang="en-US" altLang="ko-KR" sz="1200" dirty="0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</a:br>
            <a:r>
              <a:rPr lang="en-US" altLang="ko-KR" sz="1200" dirty="0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: </a:t>
            </a:r>
            <a:r>
              <a:rPr lang="ko-KR" altLang="en-US" sz="1200" dirty="0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나머지 중심점은 별첨 문서에 기록</a:t>
            </a:r>
            <a:endParaRPr lang="en-US" altLang="ko-KR" sz="1200" dirty="0">
              <a:latin typeface="티웨이_날다" panose="02000300000000000000" pitchFamily="2" charset="-127"/>
              <a:ea typeface="티웨이_날다" panose="02000300000000000000" pitchFamily="2" charset="-127"/>
              <a:cs typeface="Times New Roman" panose="020206030504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5BB46DC-8E37-BF0E-D3FE-2157C24733A9}"/>
              </a:ext>
            </a:extLst>
          </p:cNvPr>
          <p:cNvSpPr txBox="1"/>
          <p:nvPr/>
        </p:nvSpPr>
        <p:spPr>
          <a:xfrm>
            <a:off x="5854018" y="2081874"/>
            <a:ext cx="298439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[127.10725834  37.30583013]</a:t>
            </a:r>
            <a:b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</a:b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용인시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ko-KR" altLang="ko-KR" sz="1050" kern="0" dirty="0" err="1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기흥구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ko-KR" altLang="ko-KR" sz="1050" kern="0" dirty="0" err="1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보정동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1393</a:t>
            </a:r>
            <a:b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</a:b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▶ </a:t>
            </a:r>
            <a:r>
              <a:rPr lang="ko-KR" altLang="en-US" sz="1050" kern="0" dirty="0">
                <a:solidFill>
                  <a:srgbClr val="21212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입지 추천</a:t>
            </a:r>
            <a:br>
              <a:rPr lang="en-US" altLang="ko-KR" sz="1050" kern="0" dirty="0">
                <a:solidFill>
                  <a:srgbClr val="21212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</a:br>
            <a:r>
              <a:rPr lang="en-US" altLang="ko-KR" sz="1050" kern="0" dirty="0">
                <a:solidFill>
                  <a:srgbClr val="21212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: </a:t>
            </a:r>
            <a:r>
              <a:rPr lang="ko-KR" altLang="ko-KR" sz="1050" kern="0" dirty="0" err="1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꿈에그린아파트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 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주차장</a:t>
            </a: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 </a:t>
            </a:r>
            <a:r>
              <a:rPr lang="ko-KR" altLang="en-US" sz="1050" kern="0" dirty="0">
                <a:solidFill>
                  <a:srgbClr val="212121"/>
                </a:solidFill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부근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 </a:t>
            </a:r>
            <a:endParaRPr lang="ko-KR" altLang="ko-KR" sz="1050" kern="100" dirty="0">
              <a:effectLst/>
              <a:latin typeface="티웨이_날다" panose="02000300000000000000" pitchFamily="2" charset="-127"/>
              <a:ea typeface="티웨이_날다" panose="02000300000000000000" pitchFamily="2" charset="-127"/>
              <a:cs typeface="Times New Roman" panose="020206030504050203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588D0F6-5469-4BEB-531C-63DFBDC514C0}"/>
              </a:ext>
            </a:extLst>
          </p:cNvPr>
          <p:cNvSpPr txBox="1"/>
          <p:nvPr/>
        </p:nvSpPr>
        <p:spPr>
          <a:xfrm>
            <a:off x="5854017" y="3112025"/>
            <a:ext cx="29844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[127.11715527  37.3177054]</a:t>
            </a:r>
            <a:b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</a:b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용인시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ko-KR" altLang="ko-KR" sz="1050" kern="0" dirty="0" err="1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기흥구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ko-KR" altLang="ko-KR" sz="1050" kern="0" dirty="0" err="1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보정동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1258</a:t>
            </a:r>
            <a:b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</a:b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▶ </a:t>
            </a:r>
            <a:r>
              <a:rPr lang="ko-KR" altLang="en-US" sz="1050" kern="0" dirty="0">
                <a:solidFill>
                  <a:srgbClr val="21212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입지 추천</a:t>
            </a:r>
            <a:br>
              <a:rPr lang="en-US" altLang="ko-KR" sz="1050" kern="0" dirty="0">
                <a:solidFill>
                  <a:srgbClr val="21212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</a:br>
            <a:r>
              <a:rPr lang="ko-KR" altLang="en-US" sz="1050" kern="0" dirty="0">
                <a:solidFill>
                  <a:srgbClr val="21212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en-US" altLang="ko-KR" sz="1050" kern="0" dirty="0">
                <a:solidFill>
                  <a:srgbClr val="21212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: </a:t>
            </a: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LG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자이</a:t>
            </a: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1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단지아파트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 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주차장</a:t>
            </a:r>
            <a:r>
              <a:rPr lang="en-US" altLang="ko-KR" sz="1050" kern="0" dirty="0">
                <a:solidFill>
                  <a:srgbClr val="212121"/>
                </a:solidFill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 </a:t>
            </a:r>
            <a:r>
              <a:rPr lang="ko-KR" altLang="en-US" sz="1050" kern="0" dirty="0">
                <a:solidFill>
                  <a:srgbClr val="212121"/>
                </a:solidFill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부근</a:t>
            </a:r>
            <a:endParaRPr lang="ko-KR" altLang="ko-KR" sz="1050" kern="100" dirty="0">
              <a:effectLst/>
              <a:latin typeface="티웨이_날다" panose="02000300000000000000" pitchFamily="2" charset="-127"/>
              <a:ea typeface="티웨이_날다" panose="02000300000000000000" pitchFamily="2" charset="-127"/>
              <a:cs typeface="Times New Roman" panose="020206030504050203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1EBEC08-1D59-D40A-BCC9-E5AC72F372F0}"/>
              </a:ext>
            </a:extLst>
          </p:cNvPr>
          <p:cNvSpPr txBox="1"/>
          <p:nvPr/>
        </p:nvSpPr>
        <p:spPr>
          <a:xfrm>
            <a:off x="5854017" y="4139632"/>
            <a:ext cx="29844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[127.12323558  37.31783911]</a:t>
            </a:r>
            <a:b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</a:b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용인시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ko-KR" altLang="ko-KR" sz="1050" kern="0" dirty="0" err="1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기흥구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ko-KR" altLang="ko-KR" sz="1050" kern="0" dirty="0" err="1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보정동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1227</a:t>
            </a:r>
            <a:b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</a:b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▶ </a:t>
            </a:r>
            <a:r>
              <a:rPr lang="ko-KR" altLang="en-US" sz="1050" kern="0" dirty="0">
                <a:solidFill>
                  <a:srgbClr val="21212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입지 추천</a:t>
            </a:r>
            <a:br>
              <a:rPr lang="en-US" altLang="ko-KR" sz="1050" kern="0" dirty="0">
                <a:solidFill>
                  <a:srgbClr val="21212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</a:br>
            <a:r>
              <a:rPr lang="ko-KR" altLang="en-US" sz="1050" kern="0" dirty="0">
                <a:solidFill>
                  <a:srgbClr val="21212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en-US" altLang="ko-KR" sz="1050" kern="0" dirty="0">
                <a:solidFill>
                  <a:srgbClr val="21212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: 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소담공원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근처</a:t>
            </a:r>
            <a:endParaRPr lang="ko-KR" altLang="ko-KR" sz="1050" kern="100" dirty="0">
              <a:effectLst/>
              <a:latin typeface="티웨이_날다" panose="02000300000000000000" pitchFamily="2" charset="-127"/>
              <a:ea typeface="티웨이_날다" panose="02000300000000000000" pitchFamily="2" charset="-127"/>
              <a:cs typeface="Times New Roman" panose="02020603050405020304" pitchFamily="18" charset="0"/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39E4D006-EAA4-B5C7-0749-3F03022A0D26}"/>
              </a:ext>
            </a:extLst>
          </p:cNvPr>
          <p:cNvSpPr/>
          <p:nvPr/>
        </p:nvSpPr>
        <p:spPr>
          <a:xfrm>
            <a:off x="6370151" y="512813"/>
            <a:ext cx="1870392" cy="299896"/>
          </a:xfrm>
          <a:prstGeom prst="roundRect">
            <a:avLst>
              <a:gd name="adj" fmla="val 50000"/>
            </a:avLst>
          </a:prstGeom>
          <a:solidFill>
            <a:srgbClr val="1A353E"/>
          </a:solidFill>
          <a:ln>
            <a:solidFill>
              <a:srgbClr val="1A35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입지 추천</a:t>
            </a:r>
          </a:p>
        </p:txBody>
      </p:sp>
    </p:spTree>
    <p:extLst>
      <p:ext uri="{BB962C8B-B14F-4D97-AF65-F5344CB8AC3E}">
        <p14:creationId xmlns:p14="http://schemas.microsoft.com/office/powerpoint/2010/main" val="32936744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>
            <a:extLst>
              <a:ext uri="{FF2B5EF4-FFF2-40B4-BE49-F238E27FC236}">
                <a16:creationId xmlns:a16="http://schemas.microsoft.com/office/drawing/2014/main" id="{CA430FEF-C74D-E048-0EDC-8A3A0969EB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555" y="1716110"/>
            <a:ext cx="2643770" cy="2808375"/>
          </a:xfrm>
          <a:prstGeom prst="rect">
            <a:avLst/>
          </a:prstGeom>
          <a:noFill/>
          <a:ln w="15875">
            <a:solidFill>
              <a:srgbClr val="1A353E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6" name="Picture 6">
            <a:extLst>
              <a:ext uri="{FF2B5EF4-FFF2-40B4-BE49-F238E27FC236}">
                <a16:creationId xmlns:a16="http://schemas.microsoft.com/office/drawing/2014/main" id="{9815649D-4851-FC17-C816-A2D6D44407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8325" y="1716109"/>
            <a:ext cx="2643771" cy="2808375"/>
          </a:xfrm>
          <a:prstGeom prst="rect">
            <a:avLst/>
          </a:prstGeom>
          <a:noFill/>
          <a:ln w="15875">
            <a:solidFill>
              <a:srgbClr val="1A353E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A9A8B289-2809-B537-C4E4-F072DE8331E7}"/>
              </a:ext>
            </a:extLst>
          </p:cNvPr>
          <p:cNvSpPr/>
          <p:nvPr/>
        </p:nvSpPr>
        <p:spPr>
          <a:xfrm>
            <a:off x="-201169" y="-210172"/>
            <a:ext cx="9546336" cy="604315"/>
          </a:xfrm>
          <a:prstGeom prst="rect">
            <a:avLst/>
          </a:prstGeom>
          <a:solidFill>
            <a:srgbClr val="31C7BB">
              <a:alpha val="75000"/>
            </a:srgbClr>
          </a:solidFill>
          <a:ln w="31750">
            <a:solidFill>
              <a:srgbClr val="1A35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53FE2A0-904E-681F-6A78-8BD3BE5B38EC}"/>
              </a:ext>
            </a:extLst>
          </p:cNvPr>
          <p:cNvSpPr txBox="1"/>
          <p:nvPr/>
        </p:nvSpPr>
        <p:spPr>
          <a:xfrm>
            <a:off x="5321300" y="-19111"/>
            <a:ext cx="3822700" cy="340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분석 배경 </a:t>
            </a:r>
            <a:r>
              <a:rPr lang="en-US" altLang="ko-KR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|</a:t>
            </a:r>
            <a:r>
              <a:rPr lang="en-US" altLang="ko-KR" sz="10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ko-KR" altLang="en-US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분석 방법 및 배경 </a:t>
            </a:r>
            <a:r>
              <a:rPr lang="en-US" altLang="ko-KR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| </a:t>
            </a:r>
            <a:r>
              <a:rPr lang="ko-KR" altLang="en-US" sz="12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분석 내용</a:t>
            </a:r>
            <a:r>
              <a:rPr lang="ko-KR" altLang="en-US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| </a:t>
            </a:r>
            <a:r>
              <a:rPr lang="ko-KR" altLang="en-US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분석결과 활용 </a:t>
            </a:r>
            <a:r>
              <a:rPr lang="en-US" altLang="ko-KR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| </a:t>
            </a:r>
            <a:r>
              <a:rPr lang="ko-KR" altLang="en-US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부록</a:t>
            </a:r>
            <a:endParaRPr lang="ko-KR" altLang="en-US" sz="1000" dirty="0">
              <a:solidFill>
                <a:schemeClr val="bg1"/>
              </a:solidFill>
              <a:latin typeface="티웨이_날다" panose="02000300000000000000" pitchFamily="2" charset="-127"/>
              <a:ea typeface="티웨이_날다" panose="02000300000000000000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24560AE-FEFE-DB1B-D3F4-927F935638BA}"/>
              </a:ext>
            </a:extLst>
          </p:cNvPr>
          <p:cNvSpPr/>
          <p:nvPr/>
        </p:nvSpPr>
        <p:spPr>
          <a:xfrm>
            <a:off x="-280416" y="5341703"/>
            <a:ext cx="9546336" cy="522649"/>
          </a:xfrm>
          <a:prstGeom prst="rect">
            <a:avLst/>
          </a:prstGeom>
          <a:solidFill>
            <a:srgbClr val="31C7BB">
              <a:alpha val="75000"/>
            </a:srgbClr>
          </a:solidFill>
          <a:ln w="31750">
            <a:solidFill>
              <a:srgbClr val="1A35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B33693-7770-8DFC-5602-8EB97A77A7FE}"/>
              </a:ext>
            </a:extLst>
          </p:cNvPr>
          <p:cNvSpPr txBox="1"/>
          <p:nvPr/>
        </p:nvSpPr>
        <p:spPr>
          <a:xfrm>
            <a:off x="6163564" y="5364141"/>
            <a:ext cx="2980436" cy="278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9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# </a:t>
            </a:r>
            <a:r>
              <a:rPr lang="ko-KR" altLang="en-US" sz="9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용인시 전기차 </a:t>
            </a:r>
            <a:r>
              <a:rPr lang="ko-KR" altLang="en-US" sz="9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완속</a:t>
            </a:r>
            <a:r>
              <a:rPr lang="ko-KR" altLang="en-US" sz="9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 충전소</a:t>
            </a:r>
            <a:r>
              <a:rPr lang="en-US" altLang="ko-KR" sz="9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ko-KR" altLang="en-US" sz="9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입지 선정 모델 개발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79CFBF-09FF-86E3-FED8-DDD97B766144}"/>
              </a:ext>
            </a:extLst>
          </p:cNvPr>
          <p:cNvSpPr txBox="1"/>
          <p:nvPr/>
        </p:nvSpPr>
        <p:spPr>
          <a:xfrm>
            <a:off x="188682" y="465734"/>
            <a:ext cx="5132618" cy="5893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rgbClr val="1A353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#</a:t>
            </a:r>
            <a:r>
              <a:rPr lang="ko-KR" altLang="en-US" sz="2400" b="1" dirty="0">
                <a:solidFill>
                  <a:srgbClr val="1A353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ko-KR" altLang="en-US" sz="2400" b="1" dirty="0" err="1">
                <a:solidFill>
                  <a:srgbClr val="1A353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산점도</a:t>
            </a:r>
            <a:r>
              <a:rPr lang="ko-KR" altLang="en-US" sz="2400" b="1" dirty="0">
                <a:solidFill>
                  <a:srgbClr val="1A353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en-US" altLang="ko-KR" sz="2400" b="1" dirty="0">
                <a:solidFill>
                  <a:srgbClr val="1A353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↔ K-</a:t>
            </a:r>
            <a:r>
              <a:rPr lang="ko-KR" altLang="en-US" sz="2400" b="1" dirty="0">
                <a:solidFill>
                  <a:srgbClr val="1A353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평균 알고리즘 모델 비교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28B6A0-FB5B-DCB5-3493-92D9C83FF0BA}"/>
              </a:ext>
            </a:extLst>
          </p:cNvPr>
          <p:cNvSpPr txBox="1"/>
          <p:nvPr/>
        </p:nvSpPr>
        <p:spPr>
          <a:xfrm>
            <a:off x="1867610" y="1294456"/>
            <a:ext cx="192062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- </a:t>
            </a:r>
            <a:r>
              <a:rPr lang="ko-KR" altLang="en-US" sz="16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상하동 </a:t>
            </a:r>
            <a:r>
              <a:rPr lang="en-US" altLang="ko-KR" sz="16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-</a:t>
            </a:r>
            <a:endParaRPr lang="ko-KR" altLang="en-US" sz="1600" dirty="0">
              <a:latin typeface="티웨이_날다" panose="02000300000000000000" pitchFamily="2" charset="-127"/>
              <a:ea typeface="티웨이_날다" panose="02000300000000000000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FB7392F-4D96-EDB4-BB01-E1FDA909D47E}"/>
              </a:ext>
            </a:extLst>
          </p:cNvPr>
          <p:cNvSpPr/>
          <p:nvPr/>
        </p:nvSpPr>
        <p:spPr>
          <a:xfrm>
            <a:off x="5771494" y="652956"/>
            <a:ext cx="3067706" cy="4521382"/>
          </a:xfrm>
          <a:prstGeom prst="rect">
            <a:avLst/>
          </a:prstGeom>
          <a:solidFill>
            <a:schemeClr val="bg1"/>
          </a:solidFill>
          <a:ln w="15875">
            <a:solidFill>
              <a:srgbClr val="1A353E"/>
            </a:solidFill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▶ 월요일 </a:t>
            </a:r>
            <a:r>
              <a:rPr lang="en-US" altLang="ko-KR" sz="14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/</a:t>
            </a:r>
            <a:r>
              <a:rPr lang="ko-KR" altLang="en-US" sz="14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 일요일 앱 사용자 수 급락 </a:t>
            </a:r>
            <a:endParaRPr lang="en-US" altLang="ko-KR" sz="1400" dirty="0">
              <a:latin typeface="티웨이_날다" panose="02000300000000000000" pitchFamily="2" charset="-127"/>
              <a:ea typeface="티웨이_날다" panose="02000300000000000000" pitchFamily="2" charset="-127"/>
            </a:endParaRPr>
          </a:p>
          <a:p>
            <a:endParaRPr lang="en-US" altLang="ko-KR" sz="1400" dirty="0">
              <a:latin typeface="티웨이_날다" panose="02000300000000000000" pitchFamily="2" charset="-127"/>
              <a:ea typeface="티웨이_날다" panose="020003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16CF642-6299-FAB2-A9B9-58FCBDC236D7}"/>
              </a:ext>
            </a:extLst>
          </p:cNvPr>
          <p:cNvSpPr txBox="1"/>
          <p:nvPr/>
        </p:nvSpPr>
        <p:spPr>
          <a:xfrm>
            <a:off x="5854018" y="924482"/>
            <a:ext cx="2901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 dirty="0" err="1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산점도와</a:t>
            </a:r>
            <a:r>
              <a:rPr lang="ko-KR" altLang="en-US" sz="1200" dirty="0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 비교하여 선정한 클러스터 개수</a:t>
            </a:r>
            <a:br>
              <a:rPr lang="en-US" altLang="ko-KR" sz="1200" dirty="0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</a:br>
            <a:r>
              <a:rPr lang="en-US" altLang="ko-KR" sz="1200" dirty="0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: 18</a:t>
            </a:r>
            <a:r>
              <a:rPr lang="ko-KR" altLang="en-US" sz="1200" dirty="0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개 </a:t>
            </a:r>
            <a:endParaRPr lang="en-US" altLang="ko-KR" sz="1200" dirty="0">
              <a:latin typeface="티웨이_날다" panose="02000300000000000000" pitchFamily="2" charset="-127"/>
              <a:ea typeface="티웨이_날다" panose="02000300000000000000" pitchFamily="2" charset="-127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C47C9DB-263B-B6D9-EA81-0A8CECF78BA4}"/>
              </a:ext>
            </a:extLst>
          </p:cNvPr>
          <p:cNvSpPr txBox="1"/>
          <p:nvPr/>
        </p:nvSpPr>
        <p:spPr>
          <a:xfrm>
            <a:off x="5854018" y="1452844"/>
            <a:ext cx="2901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 dirty="0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18</a:t>
            </a:r>
            <a:r>
              <a:rPr lang="ko-KR" altLang="en-US" sz="1200" dirty="0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개 중 예시로 </a:t>
            </a:r>
            <a:r>
              <a:rPr lang="en-US" altLang="ko-KR" sz="1200" dirty="0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3</a:t>
            </a:r>
            <a:r>
              <a:rPr lang="ko-KR" altLang="en-US" sz="1200" dirty="0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개 중심점과 입지 추천</a:t>
            </a:r>
            <a:br>
              <a:rPr lang="en-US" altLang="ko-KR" sz="1200" dirty="0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</a:br>
            <a:r>
              <a:rPr lang="en-US" altLang="ko-KR" sz="1200" dirty="0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: </a:t>
            </a:r>
            <a:r>
              <a:rPr lang="ko-KR" altLang="en-US" sz="1200" dirty="0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나머지 중심점은 별첨 문서에 기록</a:t>
            </a:r>
            <a:endParaRPr lang="en-US" altLang="ko-KR" sz="1200" dirty="0">
              <a:latin typeface="티웨이_날다" panose="02000300000000000000" pitchFamily="2" charset="-127"/>
              <a:ea typeface="티웨이_날다" panose="02000300000000000000" pitchFamily="2" charset="-127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3C0A3DE-FADE-E280-D6CD-5A0E06AE336E}"/>
              </a:ext>
            </a:extLst>
          </p:cNvPr>
          <p:cNvSpPr txBox="1"/>
          <p:nvPr/>
        </p:nvSpPr>
        <p:spPr>
          <a:xfrm>
            <a:off x="5854018" y="2081874"/>
            <a:ext cx="298439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[127.14157898  37.25594331]</a:t>
            </a:r>
            <a:b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</a:b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용인시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ko-KR" altLang="ko-KR" sz="1050" kern="0" dirty="0" err="1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기흥구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상하동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652</a:t>
            </a:r>
            <a:b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</a:b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▶ </a:t>
            </a:r>
            <a:r>
              <a:rPr lang="ko-KR" altLang="en-US" sz="1050" kern="0" dirty="0">
                <a:solidFill>
                  <a:srgbClr val="21212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입지 추천</a:t>
            </a:r>
            <a:br>
              <a:rPr lang="en-US" altLang="ko-KR" sz="1050" kern="0" dirty="0">
                <a:solidFill>
                  <a:srgbClr val="21212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</a:br>
            <a:r>
              <a:rPr lang="en-US" altLang="ko-KR" sz="1050" kern="0" dirty="0">
                <a:solidFill>
                  <a:srgbClr val="21212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: 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쌍용</a:t>
            </a: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2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단지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 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아파트</a:t>
            </a: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 202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동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 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주차장</a:t>
            </a: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 </a:t>
            </a:r>
            <a:r>
              <a:rPr lang="ko-KR" altLang="en-US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부근</a:t>
            </a:r>
            <a:endParaRPr lang="ko-KR" altLang="ko-KR" sz="1050" kern="100" dirty="0">
              <a:effectLst/>
              <a:latin typeface="티웨이_날다" panose="02000300000000000000" pitchFamily="2" charset="-127"/>
              <a:ea typeface="티웨이_날다" panose="02000300000000000000" pitchFamily="2" charset="-127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1543F5D-DEB4-48E5-1818-B4D713604E1E}"/>
              </a:ext>
            </a:extLst>
          </p:cNvPr>
          <p:cNvSpPr txBox="1"/>
          <p:nvPr/>
        </p:nvSpPr>
        <p:spPr>
          <a:xfrm>
            <a:off x="5854017" y="3112025"/>
            <a:ext cx="29844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[127.13771244  37.2755591]</a:t>
            </a:r>
            <a:b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</a:b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용인시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ko-KR" altLang="ko-KR" sz="1050" kern="0" dirty="0" err="1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기흥구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상하동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630</a:t>
            </a:r>
            <a:b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</a:b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▶ </a:t>
            </a:r>
            <a:r>
              <a:rPr lang="ko-KR" altLang="en-US" sz="1050" kern="0" dirty="0">
                <a:solidFill>
                  <a:srgbClr val="21212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입지 추천</a:t>
            </a:r>
            <a:br>
              <a:rPr lang="en-US" altLang="ko-KR" sz="1050" kern="0" dirty="0">
                <a:solidFill>
                  <a:srgbClr val="21212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</a:br>
            <a:r>
              <a:rPr lang="ko-KR" altLang="en-US" sz="1050" kern="0" dirty="0">
                <a:solidFill>
                  <a:srgbClr val="21212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en-US" altLang="ko-KR" sz="1050" kern="0" dirty="0">
                <a:solidFill>
                  <a:srgbClr val="21212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: </a:t>
            </a: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9</a:t>
            </a:r>
            <a:r>
              <a:rPr lang="ko-KR" altLang="ko-KR" sz="1050" kern="0" dirty="0" err="1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단지한라비발디아파트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 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주차장</a:t>
            </a: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 </a:t>
            </a:r>
            <a:r>
              <a:rPr lang="ko-KR" altLang="en-US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부근</a:t>
            </a:r>
            <a:endParaRPr lang="ko-KR" altLang="ko-KR" sz="1050" kern="100" dirty="0">
              <a:effectLst/>
              <a:latin typeface="티웨이_날다" panose="02000300000000000000" pitchFamily="2" charset="-127"/>
              <a:ea typeface="티웨이_날다" panose="02000300000000000000" pitchFamily="2" charset="-127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7CE0F48-C816-01E3-81EC-C525CE0706E8}"/>
              </a:ext>
            </a:extLst>
          </p:cNvPr>
          <p:cNvSpPr txBox="1"/>
          <p:nvPr/>
        </p:nvSpPr>
        <p:spPr>
          <a:xfrm>
            <a:off x="5854017" y="4139632"/>
            <a:ext cx="29844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[127.1365636   37.27317209]</a:t>
            </a:r>
            <a:b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</a:b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용인시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ko-KR" altLang="ko-KR" sz="1050" kern="0" dirty="0" err="1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기흥구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ko-KR" altLang="ko-KR" sz="1050" kern="0" dirty="0" err="1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항하동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631-2</a:t>
            </a:r>
            <a:b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</a:b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▶ </a:t>
            </a:r>
            <a:r>
              <a:rPr lang="ko-KR" altLang="en-US" sz="1050" kern="0" dirty="0">
                <a:solidFill>
                  <a:srgbClr val="21212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입지 추천</a:t>
            </a:r>
            <a:br>
              <a:rPr lang="en-US" altLang="ko-KR" sz="1050" kern="0" dirty="0">
                <a:solidFill>
                  <a:srgbClr val="21212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</a:br>
            <a:r>
              <a:rPr lang="ko-KR" altLang="en-US" sz="1050" kern="0" dirty="0">
                <a:solidFill>
                  <a:srgbClr val="21212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en-US" altLang="ko-KR" sz="1050" kern="0" dirty="0">
                <a:solidFill>
                  <a:srgbClr val="21212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: 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강남공원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ko-KR" altLang="en-US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부근</a:t>
            </a:r>
            <a:endParaRPr lang="ko-KR" altLang="ko-KR" sz="1050" kern="100" dirty="0">
              <a:effectLst/>
              <a:latin typeface="티웨이_날다" panose="02000300000000000000" pitchFamily="2" charset="-127"/>
              <a:ea typeface="티웨이_날다" panose="02000300000000000000" pitchFamily="2" charset="-127"/>
              <a:cs typeface="Times New Roman" panose="02020603050405020304" pitchFamily="18" charset="0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249EB9EE-FDFE-88F2-3568-E086407FCADA}"/>
              </a:ext>
            </a:extLst>
          </p:cNvPr>
          <p:cNvSpPr/>
          <p:nvPr/>
        </p:nvSpPr>
        <p:spPr>
          <a:xfrm>
            <a:off x="6370151" y="512813"/>
            <a:ext cx="1870392" cy="299896"/>
          </a:xfrm>
          <a:prstGeom prst="roundRect">
            <a:avLst>
              <a:gd name="adj" fmla="val 50000"/>
            </a:avLst>
          </a:prstGeom>
          <a:solidFill>
            <a:srgbClr val="1A353E"/>
          </a:solidFill>
          <a:ln>
            <a:solidFill>
              <a:srgbClr val="1A35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입지 추천</a:t>
            </a:r>
          </a:p>
        </p:txBody>
      </p:sp>
    </p:spTree>
    <p:extLst>
      <p:ext uri="{BB962C8B-B14F-4D97-AF65-F5344CB8AC3E}">
        <p14:creationId xmlns:p14="http://schemas.microsoft.com/office/powerpoint/2010/main" val="28653082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B32A4AD-64DD-CC47-EAE7-416A535A03F2}"/>
              </a:ext>
            </a:extLst>
          </p:cNvPr>
          <p:cNvSpPr txBox="1"/>
          <p:nvPr/>
        </p:nvSpPr>
        <p:spPr>
          <a:xfrm>
            <a:off x="-2136957" y="6152217"/>
            <a:ext cx="1346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분석 배경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157F8D-3BCB-527F-49ED-CB020BFFA1DA}"/>
              </a:ext>
            </a:extLst>
          </p:cNvPr>
          <p:cNvSpPr txBox="1"/>
          <p:nvPr/>
        </p:nvSpPr>
        <p:spPr>
          <a:xfrm>
            <a:off x="-2301371" y="6835270"/>
            <a:ext cx="3657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국내 전기차 수요 및 보급량 증가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49D8334-8875-4702-8A45-251E5E031DF7}"/>
              </a:ext>
            </a:extLst>
          </p:cNvPr>
          <p:cNvSpPr/>
          <p:nvPr/>
        </p:nvSpPr>
        <p:spPr>
          <a:xfrm>
            <a:off x="-201169" y="-210172"/>
            <a:ext cx="9546336" cy="604315"/>
          </a:xfrm>
          <a:prstGeom prst="rect">
            <a:avLst/>
          </a:prstGeom>
          <a:solidFill>
            <a:srgbClr val="31C7BB">
              <a:alpha val="75000"/>
            </a:srgbClr>
          </a:solidFill>
          <a:ln w="31750">
            <a:solidFill>
              <a:srgbClr val="1A35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A517315-CAC9-9EEF-B747-FEB71FBD9330}"/>
              </a:ext>
            </a:extLst>
          </p:cNvPr>
          <p:cNvSpPr/>
          <p:nvPr/>
        </p:nvSpPr>
        <p:spPr>
          <a:xfrm>
            <a:off x="-280416" y="5341703"/>
            <a:ext cx="9546336" cy="522649"/>
          </a:xfrm>
          <a:prstGeom prst="rect">
            <a:avLst/>
          </a:prstGeom>
          <a:solidFill>
            <a:srgbClr val="31C7BB">
              <a:alpha val="75000"/>
            </a:srgbClr>
          </a:solidFill>
          <a:ln w="31750">
            <a:solidFill>
              <a:srgbClr val="1A35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40DA2E-69DF-1BCA-AF29-704E7E2B0BA7}"/>
              </a:ext>
            </a:extLst>
          </p:cNvPr>
          <p:cNvSpPr txBox="1"/>
          <p:nvPr/>
        </p:nvSpPr>
        <p:spPr>
          <a:xfrm>
            <a:off x="6163564" y="5364141"/>
            <a:ext cx="2980436" cy="278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9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# </a:t>
            </a:r>
            <a:r>
              <a:rPr lang="ko-KR" altLang="en-US" sz="9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용인시 전기차 </a:t>
            </a:r>
            <a:r>
              <a:rPr lang="ko-KR" altLang="en-US" sz="9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완속</a:t>
            </a:r>
            <a:r>
              <a:rPr lang="ko-KR" altLang="en-US" sz="9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 충전소</a:t>
            </a:r>
            <a:r>
              <a:rPr lang="en-US" altLang="ko-KR" sz="9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ko-KR" altLang="en-US" sz="9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입지 선정 모델 개발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F543BA-50FD-8E4F-F220-5424F3D0C85B}"/>
              </a:ext>
            </a:extLst>
          </p:cNvPr>
          <p:cNvSpPr txBox="1"/>
          <p:nvPr/>
        </p:nvSpPr>
        <p:spPr>
          <a:xfrm>
            <a:off x="5321300" y="-19111"/>
            <a:ext cx="3822700" cy="340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2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분석 배경 </a:t>
            </a:r>
            <a:r>
              <a:rPr lang="en-US" altLang="ko-KR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|</a:t>
            </a:r>
            <a:r>
              <a:rPr lang="en-US" altLang="ko-KR" sz="10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ko-KR" altLang="en-US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분석 방법 및 배경 </a:t>
            </a:r>
            <a:r>
              <a:rPr lang="en-US" altLang="ko-KR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| </a:t>
            </a:r>
            <a:r>
              <a:rPr lang="ko-KR" altLang="en-US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분석 내용 </a:t>
            </a:r>
            <a:r>
              <a:rPr lang="en-US" altLang="ko-KR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| </a:t>
            </a:r>
            <a:r>
              <a:rPr lang="ko-KR" altLang="en-US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분석결과 활용 </a:t>
            </a:r>
            <a:r>
              <a:rPr lang="en-US" altLang="ko-KR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| </a:t>
            </a:r>
            <a:r>
              <a:rPr lang="ko-KR" altLang="en-US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부록</a:t>
            </a:r>
            <a:endParaRPr lang="ko-KR" altLang="en-US" sz="1000" dirty="0">
              <a:solidFill>
                <a:schemeClr val="bg1"/>
              </a:solidFill>
              <a:latin typeface="티웨이_날다" panose="02000300000000000000" pitchFamily="2" charset="-127"/>
              <a:ea typeface="티웨이_날다" panose="02000300000000000000" pitchFamily="2" charset="-127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29AC2441-7575-651A-AB0A-EAC519EC69E1}"/>
              </a:ext>
            </a:extLst>
          </p:cNvPr>
          <p:cNvGrpSpPr/>
          <p:nvPr/>
        </p:nvGrpSpPr>
        <p:grpSpPr>
          <a:xfrm>
            <a:off x="520248" y="1290175"/>
            <a:ext cx="8101237" cy="3713189"/>
            <a:chOff x="578305" y="1181369"/>
            <a:chExt cx="8101237" cy="3713189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C069F0FB-F07C-C6AD-0896-188F648B9A68}"/>
                </a:ext>
              </a:extLst>
            </p:cNvPr>
            <p:cNvGrpSpPr/>
            <p:nvPr/>
          </p:nvGrpSpPr>
          <p:grpSpPr>
            <a:xfrm>
              <a:off x="578305" y="1323441"/>
              <a:ext cx="3993695" cy="3571117"/>
              <a:chOff x="581674" y="816863"/>
              <a:chExt cx="3569294" cy="3100269"/>
            </a:xfrm>
          </p:grpSpPr>
          <p:grpSp>
            <p:nvGrpSpPr>
              <p:cNvPr id="17" name="그룹 16">
                <a:extLst>
                  <a:ext uri="{FF2B5EF4-FFF2-40B4-BE49-F238E27FC236}">
                    <a16:creationId xmlns:a16="http://schemas.microsoft.com/office/drawing/2014/main" id="{586E341C-3487-36CE-2C9F-BBA298976981}"/>
                  </a:ext>
                </a:extLst>
              </p:cNvPr>
              <p:cNvGrpSpPr/>
              <p:nvPr/>
            </p:nvGrpSpPr>
            <p:grpSpPr>
              <a:xfrm>
                <a:off x="604374" y="816863"/>
                <a:ext cx="3546594" cy="2804161"/>
                <a:chOff x="348342" y="1205752"/>
                <a:chExt cx="4260989" cy="3062701"/>
              </a:xfrm>
            </p:grpSpPr>
            <p:graphicFrame>
              <p:nvGraphicFramePr>
                <p:cNvPr id="9" name="차트 8">
                  <a:extLst>
                    <a:ext uri="{FF2B5EF4-FFF2-40B4-BE49-F238E27FC236}">
                      <a16:creationId xmlns:a16="http://schemas.microsoft.com/office/drawing/2014/main" id="{B13B0F93-3603-26ED-5086-9E4D9B69A8C6}"/>
                    </a:ext>
                  </a:extLst>
                </p:cNvPr>
                <p:cNvGraphicFramePr/>
                <p:nvPr>
                  <p:extLst>
                    <p:ext uri="{D42A27DB-BD31-4B8C-83A1-F6EECF244321}">
                      <p14:modId xmlns:p14="http://schemas.microsoft.com/office/powerpoint/2010/main" val="1823774055"/>
                    </p:ext>
                  </p:extLst>
                </p:nvPr>
              </p:nvGraphicFramePr>
              <p:xfrm>
                <a:off x="348342" y="1205752"/>
                <a:ext cx="4260989" cy="3062701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2"/>
                </a:graphicData>
              </a:graphic>
            </p:graphicFrame>
            <p:pic>
              <p:nvPicPr>
                <p:cNvPr id="11" name="그림 10" descr="자동차이(가) 표시된 사진&#10;&#10;자동 생성된 설명">
                  <a:extLst>
                    <a:ext uri="{FF2B5EF4-FFF2-40B4-BE49-F238E27FC236}">
                      <a16:creationId xmlns:a16="http://schemas.microsoft.com/office/drawing/2014/main" id="{6C879406-20BC-47A6-13FC-677A99A7442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alphaModFix amt="9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17925" y="1462782"/>
                  <a:ext cx="1792732" cy="1822225"/>
                </a:xfrm>
                <a:prstGeom prst="rect">
                  <a:avLst/>
                </a:prstGeom>
              </p:spPr>
            </p:pic>
          </p:grp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71F77D3-2F9F-BD42-DC00-65807F0581A8}"/>
                  </a:ext>
                </a:extLst>
              </p:cNvPr>
              <p:cNvSpPr txBox="1"/>
              <p:nvPr/>
            </p:nvSpPr>
            <p:spPr>
              <a:xfrm>
                <a:off x="581674" y="3716735"/>
                <a:ext cx="931139" cy="20039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900" i="1" dirty="0">
                    <a:latin typeface="티웨이_날다" panose="02000300000000000000" pitchFamily="2" charset="-127"/>
                    <a:ea typeface="티웨이_날다" panose="02000300000000000000" pitchFamily="2" charset="-127"/>
                  </a:rPr>
                  <a:t>자료 </a:t>
                </a:r>
                <a:r>
                  <a:rPr lang="en-US" altLang="ko-KR" sz="900" i="1" dirty="0">
                    <a:latin typeface="티웨이_날다" panose="02000300000000000000" pitchFamily="2" charset="-127"/>
                    <a:ea typeface="티웨이_날다" panose="02000300000000000000" pitchFamily="2" charset="-127"/>
                  </a:rPr>
                  <a:t>: </a:t>
                </a:r>
                <a:r>
                  <a:rPr lang="ko-KR" altLang="en-US" sz="900" i="1" dirty="0">
                    <a:latin typeface="티웨이_날다" panose="02000300000000000000" pitchFamily="2" charset="-127"/>
                    <a:ea typeface="티웨이_날다" panose="02000300000000000000" pitchFamily="2" charset="-127"/>
                  </a:rPr>
                  <a:t>국토교통부</a:t>
                </a:r>
              </a:p>
            </p:txBody>
          </p:sp>
        </p:grpSp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B85CF9B0-4B31-ADA2-11A2-E739D720B80C}"/>
                </a:ext>
              </a:extLst>
            </p:cNvPr>
            <p:cNvGrpSpPr/>
            <p:nvPr/>
          </p:nvGrpSpPr>
          <p:grpSpPr>
            <a:xfrm>
              <a:off x="4958523" y="1332925"/>
              <a:ext cx="3721019" cy="3530870"/>
              <a:chOff x="26488" y="3077176"/>
              <a:chExt cx="2876487" cy="2435454"/>
            </a:xfrm>
          </p:grpSpPr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88712C2F-8681-A29D-AE65-542FC8D45146}"/>
                  </a:ext>
                </a:extLst>
              </p:cNvPr>
              <p:cNvGrpSpPr/>
              <p:nvPr/>
            </p:nvGrpSpPr>
            <p:grpSpPr>
              <a:xfrm>
                <a:off x="26488" y="3077176"/>
                <a:ext cx="2876487" cy="2435454"/>
                <a:chOff x="3482498" y="1377229"/>
                <a:chExt cx="2981081" cy="3058684"/>
              </a:xfrm>
            </p:grpSpPr>
            <p:grpSp>
              <p:nvGrpSpPr>
                <p:cNvPr id="25" name="그룹 24">
                  <a:extLst>
                    <a:ext uri="{FF2B5EF4-FFF2-40B4-BE49-F238E27FC236}">
                      <a16:creationId xmlns:a16="http://schemas.microsoft.com/office/drawing/2014/main" id="{C8EC41BF-EF9E-55B8-9164-6FF6822C078E}"/>
                    </a:ext>
                  </a:extLst>
                </p:cNvPr>
                <p:cNvGrpSpPr/>
                <p:nvPr/>
              </p:nvGrpSpPr>
              <p:grpSpPr>
                <a:xfrm>
                  <a:off x="3523198" y="1377229"/>
                  <a:ext cx="2940381" cy="2789867"/>
                  <a:chOff x="4078175" y="1377229"/>
                  <a:chExt cx="2940381" cy="2789867"/>
                </a:xfrm>
              </p:grpSpPr>
              <p:sp>
                <p:nvSpPr>
                  <p:cNvPr id="21" name="직사각형 20">
                    <a:extLst>
                      <a:ext uri="{FF2B5EF4-FFF2-40B4-BE49-F238E27FC236}">
                        <a16:creationId xmlns:a16="http://schemas.microsoft.com/office/drawing/2014/main" id="{0B5011E4-6BF9-6A3F-C360-577C175005E7}"/>
                      </a:ext>
                    </a:extLst>
                  </p:cNvPr>
                  <p:cNvSpPr/>
                  <p:nvPr/>
                </p:nvSpPr>
                <p:spPr>
                  <a:xfrm>
                    <a:off x="4078175" y="1377229"/>
                    <a:ext cx="2940381" cy="2789867"/>
                  </a:xfrm>
                  <a:prstGeom prst="rect">
                    <a:avLst/>
                  </a:prstGeom>
                  <a:solidFill>
                    <a:schemeClr val="bg1"/>
                  </a:solidFill>
                  <a:ln w="15875">
                    <a:solidFill>
                      <a:srgbClr val="1A353E"/>
                    </a:solidFill>
                  </a:ln>
                  <a:effectLst>
                    <a:outerShdw blurRad="50800" dist="38100" dir="2700000" sx="101000" sy="101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6BEB1CF6-1575-3BB9-E5B2-ADDCE2071CB2}"/>
                      </a:ext>
                    </a:extLst>
                  </p:cNvPr>
                  <p:cNvSpPr txBox="1"/>
                  <p:nvPr/>
                </p:nvSpPr>
                <p:spPr>
                  <a:xfrm>
                    <a:off x="4546109" y="1676693"/>
                    <a:ext cx="2004507" cy="533235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ko-KR" altLang="en-US" b="1" dirty="0">
                        <a:solidFill>
                          <a:srgbClr val="70AD47"/>
                        </a:solidFill>
                        <a:latin typeface="티웨이_날다" panose="02000300000000000000" pitchFamily="2" charset="-127"/>
                        <a:ea typeface="티웨이_날다" panose="02000300000000000000" pitchFamily="2" charset="-127"/>
                      </a:rPr>
                      <a:t>정부</a:t>
                    </a:r>
                    <a:r>
                      <a:rPr lang="ko-KR" altLang="en-US" sz="1600" dirty="0">
                        <a:latin typeface="티웨이_날다" panose="02000300000000000000" pitchFamily="2" charset="-127"/>
                        <a:ea typeface="티웨이_날다" panose="02000300000000000000" pitchFamily="2" charset="-127"/>
                      </a:rPr>
                      <a:t>의 </a:t>
                    </a:r>
                    <a:r>
                      <a:rPr lang="en-US" altLang="ko-KR" b="1" dirty="0">
                        <a:solidFill>
                          <a:srgbClr val="70AD47"/>
                        </a:solidFill>
                        <a:latin typeface="티웨이_날다" panose="02000300000000000000" pitchFamily="2" charset="-127"/>
                        <a:ea typeface="티웨이_날다" panose="02000300000000000000" pitchFamily="2" charset="-127"/>
                      </a:rPr>
                      <a:t>2030</a:t>
                    </a:r>
                    <a:r>
                      <a:rPr lang="ko-KR" altLang="en-US" b="1" dirty="0">
                        <a:solidFill>
                          <a:srgbClr val="70AD47"/>
                        </a:solidFill>
                        <a:latin typeface="티웨이_날다" panose="02000300000000000000" pitchFamily="2" charset="-127"/>
                        <a:ea typeface="티웨이_날다" panose="02000300000000000000" pitchFamily="2" charset="-127"/>
                      </a:rPr>
                      <a:t>년</a:t>
                    </a:r>
                    <a:endParaRPr lang="en-US" altLang="ko-KR" sz="1600" b="1" dirty="0">
                      <a:solidFill>
                        <a:srgbClr val="70AD47"/>
                      </a:solidFill>
                      <a:latin typeface="티웨이_날다" panose="02000300000000000000" pitchFamily="2" charset="-127"/>
                      <a:ea typeface="티웨이_날다" panose="02000300000000000000" pitchFamily="2" charset="-127"/>
                    </a:endParaRPr>
                  </a:p>
                  <a:p>
                    <a:pPr algn="ctr"/>
                    <a:r>
                      <a:rPr lang="ko-KR" altLang="en-US" sz="1600" dirty="0">
                        <a:latin typeface="티웨이_날다" panose="02000300000000000000" pitchFamily="2" charset="-127"/>
                        <a:ea typeface="티웨이_날다" panose="02000300000000000000" pitchFamily="2" charset="-127"/>
                      </a:rPr>
                      <a:t>전기차 누적 보급 대수 목표</a:t>
                    </a:r>
                  </a:p>
                </p:txBody>
              </p:sp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BC41E8AD-FF5A-1546-E23A-C5435CD7480A}"/>
                      </a:ext>
                    </a:extLst>
                  </p:cNvPr>
                  <p:cNvSpPr txBox="1"/>
                  <p:nvPr/>
                </p:nvSpPr>
                <p:spPr>
                  <a:xfrm>
                    <a:off x="5089816" y="3678608"/>
                    <a:ext cx="917096" cy="293279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600" dirty="0">
                        <a:latin typeface="티웨이_날다" panose="02000300000000000000" pitchFamily="2" charset="-127"/>
                        <a:ea typeface="티웨이_날다" panose="02000300000000000000" pitchFamily="2" charset="-127"/>
                      </a:rPr>
                      <a:t>450</a:t>
                    </a:r>
                    <a:r>
                      <a:rPr lang="ko-KR" altLang="en-US" sz="1600" dirty="0">
                        <a:latin typeface="티웨이_날다" panose="02000300000000000000" pitchFamily="2" charset="-127"/>
                        <a:ea typeface="티웨이_날다" panose="02000300000000000000" pitchFamily="2" charset="-127"/>
                      </a:rPr>
                      <a:t>만대</a:t>
                    </a:r>
                  </a:p>
                </p:txBody>
              </p:sp>
            </p:grpSp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CBE9E7AB-AED5-F5A1-541B-204708127DBC}"/>
                    </a:ext>
                  </a:extLst>
                </p:cNvPr>
                <p:cNvSpPr txBox="1"/>
                <p:nvPr/>
              </p:nvSpPr>
              <p:spPr>
                <a:xfrm>
                  <a:off x="3482498" y="4235950"/>
                  <a:ext cx="2165109" cy="19996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ko-KR" altLang="en-US" sz="900" i="1" dirty="0">
                      <a:latin typeface="티웨이_항공" panose="02000300000000000000" pitchFamily="2" charset="-127"/>
                      <a:ea typeface="티웨이_항공" panose="02000300000000000000" pitchFamily="2" charset="-127"/>
                    </a:rPr>
                    <a:t>자료 </a:t>
                  </a:r>
                  <a:r>
                    <a:rPr lang="en-US" altLang="ko-KR" sz="900" i="1" dirty="0">
                      <a:latin typeface="티웨이_항공" panose="02000300000000000000" pitchFamily="2" charset="-127"/>
                      <a:ea typeface="티웨이_항공" panose="02000300000000000000" pitchFamily="2" charset="-127"/>
                    </a:rPr>
                    <a:t>: </a:t>
                  </a:r>
                  <a:r>
                    <a:rPr lang="ko-KR" altLang="en-US" sz="900" i="1" dirty="0">
                      <a:latin typeface="티웨이_항공" panose="02000300000000000000" pitchFamily="2" charset="-127"/>
                      <a:ea typeface="티웨이_항공" panose="02000300000000000000" pitchFamily="2" charset="-127"/>
                    </a:rPr>
                    <a:t>한국자동차산업협회</a:t>
                  </a:r>
                  <a:r>
                    <a:rPr lang="en-US" altLang="ko-KR" sz="900" i="1" dirty="0">
                      <a:latin typeface="티웨이_항공" panose="02000300000000000000" pitchFamily="2" charset="-127"/>
                      <a:ea typeface="티웨이_항공" panose="02000300000000000000" pitchFamily="2" charset="-127"/>
                    </a:rPr>
                    <a:t>·</a:t>
                  </a:r>
                  <a:r>
                    <a:rPr lang="ko-KR" altLang="en-US" sz="900" i="1" dirty="0">
                      <a:latin typeface="티웨이_항공" panose="02000300000000000000" pitchFamily="2" charset="-127"/>
                      <a:ea typeface="티웨이_항공" panose="02000300000000000000" pitchFamily="2" charset="-127"/>
                    </a:rPr>
                    <a:t>한국자동차연구원</a:t>
                  </a:r>
                </a:p>
              </p:txBody>
            </p:sp>
          </p:grpSp>
          <p:pic>
            <p:nvPicPr>
              <p:cNvPr id="34" name="그림 33">
                <a:extLst>
                  <a:ext uri="{FF2B5EF4-FFF2-40B4-BE49-F238E27FC236}">
                    <a16:creationId xmlns:a16="http://schemas.microsoft.com/office/drawing/2014/main" id="{EB9A1661-45ED-7CC0-D02E-1AB49195DC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43361" y="3795030"/>
                <a:ext cx="1082012" cy="999627"/>
              </a:xfrm>
              <a:prstGeom prst="rect">
                <a:avLst/>
              </a:prstGeom>
            </p:spPr>
          </p:pic>
        </p:grpSp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A8FE5CCA-6F1E-99E9-C252-D08F5F514DC9}"/>
                </a:ext>
              </a:extLst>
            </p:cNvPr>
            <p:cNvSpPr/>
            <p:nvPr/>
          </p:nvSpPr>
          <p:spPr>
            <a:xfrm>
              <a:off x="806731" y="1181369"/>
              <a:ext cx="2284812" cy="302898"/>
            </a:xfrm>
            <a:prstGeom prst="roundRect">
              <a:avLst>
                <a:gd name="adj" fmla="val 50000"/>
              </a:avLst>
            </a:prstGeom>
            <a:solidFill>
              <a:srgbClr val="1A353E"/>
            </a:solidFill>
            <a:ln>
              <a:solidFill>
                <a:srgbClr val="1A353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latin typeface="티웨이_날다" panose="02000300000000000000" pitchFamily="2" charset="-127"/>
                  <a:ea typeface="티웨이_날다" panose="02000300000000000000" pitchFamily="2" charset="-127"/>
                </a:rPr>
                <a:t>국내 전기차 수요 증가</a:t>
              </a:r>
            </a:p>
          </p:txBody>
        </p:sp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E5AC45EC-1456-4564-3FB2-C3A478542E69}"/>
                </a:ext>
              </a:extLst>
            </p:cNvPr>
            <p:cNvSpPr/>
            <p:nvPr/>
          </p:nvSpPr>
          <p:spPr>
            <a:xfrm>
              <a:off x="5259466" y="1197586"/>
              <a:ext cx="1417106" cy="286681"/>
            </a:xfrm>
            <a:prstGeom prst="roundRect">
              <a:avLst>
                <a:gd name="adj" fmla="val 50000"/>
              </a:avLst>
            </a:prstGeom>
            <a:solidFill>
              <a:srgbClr val="1A353E"/>
            </a:solidFill>
            <a:ln>
              <a:solidFill>
                <a:srgbClr val="1A353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latin typeface="티웨이_날다" panose="02000300000000000000" pitchFamily="2" charset="-127"/>
                  <a:ea typeface="티웨이_날다" panose="02000300000000000000" pitchFamily="2" charset="-127"/>
                </a:rPr>
                <a:t>보급량 증가</a:t>
              </a: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53B5AF12-06C9-96AB-6BD8-7E6C2B0D52F6}"/>
              </a:ext>
            </a:extLst>
          </p:cNvPr>
          <p:cNvSpPr txBox="1"/>
          <p:nvPr/>
        </p:nvSpPr>
        <p:spPr>
          <a:xfrm>
            <a:off x="504196" y="501741"/>
            <a:ext cx="1646011" cy="5893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b="1" dirty="0">
                <a:solidFill>
                  <a:srgbClr val="1A353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#</a:t>
            </a:r>
            <a:r>
              <a:rPr lang="ko-KR" altLang="en-US" sz="2400" b="1" dirty="0">
                <a:solidFill>
                  <a:srgbClr val="1A353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 분석 배경</a:t>
            </a:r>
          </a:p>
        </p:txBody>
      </p:sp>
    </p:spTree>
    <p:extLst>
      <p:ext uri="{BB962C8B-B14F-4D97-AF65-F5344CB8AC3E}">
        <p14:creationId xmlns:p14="http://schemas.microsoft.com/office/powerpoint/2010/main" val="311194747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>
            <a:extLst>
              <a:ext uri="{FF2B5EF4-FFF2-40B4-BE49-F238E27FC236}">
                <a16:creationId xmlns:a16="http://schemas.microsoft.com/office/drawing/2014/main" id="{E1FACD3F-D899-00D0-5E58-B2184B6CA4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555" y="1716108"/>
            <a:ext cx="2643770" cy="2808375"/>
          </a:xfrm>
          <a:prstGeom prst="rect">
            <a:avLst/>
          </a:prstGeom>
          <a:noFill/>
          <a:ln w="15875">
            <a:solidFill>
              <a:srgbClr val="1A353E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868" name="Picture 4">
            <a:extLst>
              <a:ext uri="{FF2B5EF4-FFF2-40B4-BE49-F238E27FC236}">
                <a16:creationId xmlns:a16="http://schemas.microsoft.com/office/drawing/2014/main" id="{DBF6138C-4E69-D544-C8CD-75C921460A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8325" y="1716108"/>
            <a:ext cx="2643771" cy="2808375"/>
          </a:xfrm>
          <a:prstGeom prst="rect">
            <a:avLst/>
          </a:prstGeom>
          <a:noFill/>
          <a:ln w="15875">
            <a:solidFill>
              <a:srgbClr val="1A353E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B126F351-2BC0-0900-2F2D-2AF14DB848A2}"/>
              </a:ext>
            </a:extLst>
          </p:cNvPr>
          <p:cNvSpPr/>
          <p:nvPr/>
        </p:nvSpPr>
        <p:spPr>
          <a:xfrm>
            <a:off x="-201169" y="-210172"/>
            <a:ext cx="9546336" cy="604315"/>
          </a:xfrm>
          <a:prstGeom prst="rect">
            <a:avLst/>
          </a:prstGeom>
          <a:solidFill>
            <a:srgbClr val="31C7BB">
              <a:alpha val="75000"/>
            </a:srgbClr>
          </a:solidFill>
          <a:ln w="31750">
            <a:solidFill>
              <a:srgbClr val="1A35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AB9E98-D3A1-11D5-044E-BEAAE45BD613}"/>
              </a:ext>
            </a:extLst>
          </p:cNvPr>
          <p:cNvSpPr txBox="1"/>
          <p:nvPr/>
        </p:nvSpPr>
        <p:spPr>
          <a:xfrm>
            <a:off x="5321300" y="-19111"/>
            <a:ext cx="3822700" cy="340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분석 배경 </a:t>
            </a:r>
            <a:r>
              <a:rPr lang="en-US" altLang="ko-KR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|</a:t>
            </a:r>
            <a:r>
              <a:rPr lang="en-US" altLang="ko-KR" sz="10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ko-KR" altLang="en-US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분석 방법 및 배경 </a:t>
            </a:r>
            <a:r>
              <a:rPr lang="en-US" altLang="ko-KR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| </a:t>
            </a:r>
            <a:r>
              <a:rPr lang="ko-KR" altLang="en-US" sz="12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분석 내용</a:t>
            </a:r>
            <a:r>
              <a:rPr lang="ko-KR" altLang="en-US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| </a:t>
            </a:r>
            <a:r>
              <a:rPr lang="ko-KR" altLang="en-US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분석결과 활용 </a:t>
            </a:r>
            <a:r>
              <a:rPr lang="en-US" altLang="ko-KR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| </a:t>
            </a:r>
            <a:r>
              <a:rPr lang="ko-KR" altLang="en-US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부록</a:t>
            </a:r>
            <a:endParaRPr lang="ko-KR" altLang="en-US" sz="1000" dirty="0">
              <a:solidFill>
                <a:schemeClr val="bg1"/>
              </a:solidFill>
              <a:latin typeface="티웨이_날다" panose="02000300000000000000" pitchFamily="2" charset="-127"/>
              <a:ea typeface="티웨이_날다" panose="02000300000000000000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7D59577-5B29-9325-C117-E186BCB0059B}"/>
              </a:ext>
            </a:extLst>
          </p:cNvPr>
          <p:cNvSpPr/>
          <p:nvPr/>
        </p:nvSpPr>
        <p:spPr>
          <a:xfrm>
            <a:off x="-280416" y="5341703"/>
            <a:ext cx="9546336" cy="522649"/>
          </a:xfrm>
          <a:prstGeom prst="rect">
            <a:avLst/>
          </a:prstGeom>
          <a:solidFill>
            <a:srgbClr val="31C7BB">
              <a:alpha val="75000"/>
            </a:srgbClr>
          </a:solidFill>
          <a:ln w="31750">
            <a:solidFill>
              <a:srgbClr val="1A35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4EFF72-F79E-B975-F464-7FA8512D87A0}"/>
              </a:ext>
            </a:extLst>
          </p:cNvPr>
          <p:cNvSpPr txBox="1"/>
          <p:nvPr/>
        </p:nvSpPr>
        <p:spPr>
          <a:xfrm>
            <a:off x="6163564" y="5364141"/>
            <a:ext cx="2980436" cy="278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9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# </a:t>
            </a:r>
            <a:r>
              <a:rPr lang="ko-KR" altLang="en-US" sz="9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용인시 전기차 </a:t>
            </a:r>
            <a:r>
              <a:rPr lang="ko-KR" altLang="en-US" sz="9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완속</a:t>
            </a:r>
            <a:r>
              <a:rPr lang="ko-KR" altLang="en-US" sz="9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 충전소</a:t>
            </a:r>
            <a:r>
              <a:rPr lang="en-US" altLang="ko-KR" sz="9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ko-KR" altLang="en-US" sz="9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입지 선정 모델 개발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7FA751-8F52-DA4E-9806-6F6650E9A461}"/>
              </a:ext>
            </a:extLst>
          </p:cNvPr>
          <p:cNvSpPr txBox="1"/>
          <p:nvPr/>
        </p:nvSpPr>
        <p:spPr>
          <a:xfrm>
            <a:off x="188682" y="465734"/>
            <a:ext cx="5132618" cy="5893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rgbClr val="1A353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#</a:t>
            </a:r>
            <a:r>
              <a:rPr lang="ko-KR" altLang="en-US" sz="2400" b="1" dirty="0">
                <a:solidFill>
                  <a:srgbClr val="1A353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ko-KR" altLang="en-US" sz="2400" b="1" dirty="0" err="1">
                <a:solidFill>
                  <a:srgbClr val="1A353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산점도</a:t>
            </a:r>
            <a:r>
              <a:rPr lang="ko-KR" altLang="en-US" sz="2400" b="1" dirty="0">
                <a:solidFill>
                  <a:srgbClr val="1A353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en-US" altLang="ko-KR" sz="2400" b="1" dirty="0">
                <a:solidFill>
                  <a:srgbClr val="1A353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↔ K-</a:t>
            </a:r>
            <a:r>
              <a:rPr lang="ko-KR" altLang="en-US" sz="2400" b="1" dirty="0">
                <a:solidFill>
                  <a:srgbClr val="1A353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평균 알고리즘 모델 비교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FD1749-BED7-0D6A-957F-4164197D3D7F}"/>
              </a:ext>
            </a:extLst>
          </p:cNvPr>
          <p:cNvSpPr txBox="1"/>
          <p:nvPr/>
        </p:nvSpPr>
        <p:spPr>
          <a:xfrm>
            <a:off x="1867610" y="1294456"/>
            <a:ext cx="192062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- </a:t>
            </a:r>
            <a:r>
              <a:rPr lang="ko-KR" altLang="en-US" sz="16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상현</a:t>
            </a:r>
            <a:r>
              <a:rPr lang="en-US" altLang="ko-KR" sz="16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1</a:t>
            </a:r>
            <a:r>
              <a:rPr lang="ko-KR" altLang="en-US" sz="16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동 </a:t>
            </a:r>
            <a:r>
              <a:rPr lang="en-US" altLang="ko-KR" sz="16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-</a:t>
            </a:r>
            <a:endParaRPr lang="ko-KR" altLang="en-US" sz="1600" dirty="0">
              <a:latin typeface="티웨이_날다" panose="02000300000000000000" pitchFamily="2" charset="-127"/>
              <a:ea typeface="티웨이_날다" panose="02000300000000000000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671272D-893A-7F5F-886D-4A32CAFE320E}"/>
              </a:ext>
            </a:extLst>
          </p:cNvPr>
          <p:cNvSpPr/>
          <p:nvPr/>
        </p:nvSpPr>
        <p:spPr>
          <a:xfrm>
            <a:off x="5771494" y="652956"/>
            <a:ext cx="3067706" cy="4521382"/>
          </a:xfrm>
          <a:prstGeom prst="rect">
            <a:avLst/>
          </a:prstGeom>
          <a:solidFill>
            <a:schemeClr val="bg1"/>
          </a:solidFill>
          <a:ln w="15875">
            <a:solidFill>
              <a:srgbClr val="1A353E"/>
            </a:solidFill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▶ 월요일 </a:t>
            </a:r>
            <a:r>
              <a:rPr lang="en-US" altLang="ko-KR" sz="14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/</a:t>
            </a:r>
            <a:r>
              <a:rPr lang="ko-KR" altLang="en-US" sz="14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 일요일 앱 사용자 수 급락 </a:t>
            </a:r>
            <a:endParaRPr lang="en-US" altLang="ko-KR" sz="1400" dirty="0">
              <a:latin typeface="티웨이_날다" panose="02000300000000000000" pitchFamily="2" charset="-127"/>
              <a:ea typeface="티웨이_날다" panose="02000300000000000000" pitchFamily="2" charset="-127"/>
            </a:endParaRPr>
          </a:p>
          <a:p>
            <a:endParaRPr lang="en-US" altLang="ko-KR" sz="1400" dirty="0">
              <a:latin typeface="티웨이_날다" panose="02000300000000000000" pitchFamily="2" charset="-127"/>
              <a:ea typeface="티웨이_날다" panose="020003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20B5A2-2171-EEBE-E331-3B8D986EB6EB}"/>
              </a:ext>
            </a:extLst>
          </p:cNvPr>
          <p:cNvSpPr txBox="1"/>
          <p:nvPr/>
        </p:nvSpPr>
        <p:spPr>
          <a:xfrm>
            <a:off x="5854018" y="924482"/>
            <a:ext cx="2901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 dirty="0" err="1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산점도와</a:t>
            </a:r>
            <a:r>
              <a:rPr lang="ko-KR" altLang="en-US" sz="1200" dirty="0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 비교하여 선정한 클러스터 개수</a:t>
            </a:r>
            <a:br>
              <a:rPr lang="en-US" altLang="ko-KR" sz="1200" dirty="0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</a:br>
            <a:r>
              <a:rPr lang="en-US" altLang="ko-KR" sz="1200" dirty="0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: 18</a:t>
            </a:r>
            <a:r>
              <a:rPr lang="ko-KR" altLang="en-US" sz="1200" dirty="0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개 </a:t>
            </a:r>
            <a:endParaRPr lang="en-US" altLang="ko-KR" sz="1200" dirty="0">
              <a:latin typeface="티웨이_날다" panose="02000300000000000000" pitchFamily="2" charset="-127"/>
              <a:ea typeface="티웨이_날다" panose="02000300000000000000" pitchFamily="2" charset="-127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07BB73C-342F-4D25-A864-142E66B97E5D}"/>
              </a:ext>
            </a:extLst>
          </p:cNvPr>
          <p:cNvSpPr txBox="1"/>
          <p:nvPr/>
        </p:nvSpPr>
        <p:spPr>
          <a:xfrm>
            <a:off x="5854018" y="1452844"/>
            <a:ext cx="2901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 dirty="0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18</a:t>
            </a:r>
            <a:r>
              <a:rPr lang="ko-KR" altLang="en-US" sz="1200" dirty="0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개 중 예시로 </a:t>
            </a:r>
            <a:r>
              <a:rPr lang="en-US" altLang="ko-KR" sz="1200" dirty="0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3</a:t>
            </a:r>
            <a:r>
              <a:rPr lang="ko-KR" altLang="en-US" sz="1200" dirty="0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개 중심점과 입지 추천</a:t>
            </a:r>
            <a:br>
              <a:rPr lang="en-US" altLang="ko-KR" sz="1200" dirty="0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</a:br>
            <a:r>
              <a:rPr lang="en-US" altLang="ko-KR" sz="1200" dirty="0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: </a:t>
            </a:r>
            <a:r>
              <a:rPr lang="ko-KR" altLang="en-US" sz="1200" dirty="0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나머지 중심점은 별첨 문서에 기록</a:t>
            </a:r>
            <a:endParaRPr lang="en-US" altLang="ko-KR" sz="1200" dirty="0">
              <a:latin typeface="티웨이_날다" panose="02000300000000000000" pitchFamily="2" charset="-127"/>
              <a:ea typeface="티웨이_날다" panose="02000300000000000000" pitchFamily="2" charset="-127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70D418B-E64B-689F-FD63-C6D5F736B1D6}"/>
              </a:ext>
            </a:extLst>
          </p:cNvPr>
          <p:cNvSpPr txBox="1"/>
          <p:nvPr/>
        </p:nvSpPr>
        <p:spPr>
          <a:xfrm>
            <a:off x="5854018" y="2081874"/>
            <a:ext cx="298439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[127.07133112  37.29693565]</a:t>
            </a:r>
            <a:b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</a:b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용인시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ko-KR" altLang="ko-KR" sz="1050" kern="0" dirty="0" err="1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수지구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ko-KR" altLang="ko-KR" sz="1050" kern="0" dirty="0" err="1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상현동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1134</a:t>
            </a:r>
            <a:b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</a:b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▶ </a:t>
            </a:r>
            <a:r>
              <a:rPr lang="ko-KR" altLang="en-US" sz="1050" kern="0" dirty="0">
                <a:solidFill>
                  <a:srgbClr val="21212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입지 추천</a:t>
            </a:r>
            <a:br>
              <a:rPr lang="en-US" altLang="ko-KR" sz="1050" kern="0" dirty="0">
                <a:solidFill>
                  <a:srgbClr val="21212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</a:br>
            <a:r>
              <a:rPr lang="en-US" altLang="ko-KR" sz="1050" kern="0" dirty="0">
                <a:solidFill>
                  <a:srgbClr val="21212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: </a:t>
            </a:r>
            <a:r>
              <a:rPr lang="ko-KR" altLang="ko-KR" sz="1050" kern="0" dirty="0" err="1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광교푸르지오시티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 </a:t>
            </a: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1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차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 </a:t>
            </a: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3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단지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 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주차장</a:t>
            </a: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 </a:t>
            </a:r>
            <a:r>
              <a:rPr lang="ko-KR" altLang="en-US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부근</a:t>
            </a:r>
            <a:endParaRPr lang="ko-KR" altLang="ko-KR" sz="1050" kern="100" dirty="0">
              <a:effectLst/>
              <a:latin typeface="티웨이_날다" panose="02000300000000000000" pitchFamily="2" charset="-127"/>
              <a:ea typeface="티웨이_날다" panose="02000300000000000000" pitchFamily="2" charset="-127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B651873-C6C9-71A1-4A05-8925F63856BA}"/>
              </a:ext>
            </a:extLst>
          </p:cNvPr>
          <p:cNvSpPr txBox="1"/>
          <p:nvPr/>
        </p:nvSpPr>
        <p:spPr>
          <a:xfrm>
            <a:off x="5854017" y="3112025"/>
            <a:ext cx="29844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[127.07371314  37.30865085]</a:t>
            </a:r>
            <a:b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</a:b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용인시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ko-KR" altLang="ko-KR" sz="1050" kern="0" dirty="0" err="1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수지구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ko-KR" altLang="ko-KR" sz="1050" kern="0" dirty="0" err="1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상현동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1099</a:t>
            </a:r>
            <a:b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</a:b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▶ </a:t>
            </a:r>
            <a:r>
              <a:rPr lang="ko-KR" altLang="en-US" sz="1050" kern="0" dirty="0">
                <a:solidFill>
                  <a:srgbClr val="21212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입지 추천</a:t>
            </a:r>
            <a:br>
              <a:rPr lang="en-US" altLang="ko-KR" sz="1050" kern="0" dirty="0">
                <a:solidFill>
                  <a:srgbClr val="21212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</a:br>
            <a:r>
              <a:rPr lang="ko-KR" altLang="en-US" sz="1050" kern="0" dirty="0">
                <a:solidFill>
                  <a:srgbClr val="21212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en-US" altLang="ko-KR" sz="1050" kern="0" dirty="0">
                <a:solidFill>
                  <a:srgbClr val="21212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: </a:t>
            </a:r>
            <a:r>
              <a:rPr lang="ko-KR" altLang="ko-KR" sz="1050" kern="0" dirty="0" err="1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광교힐스테이트아파트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 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주차장</a:t>
            </a:r>
            <a:r>
              <a:rPr lang="en-US" altLang="ko-KR" sz="1050" kern="100" dirty="0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 </a:t>
            </a:r>
            <a:r>
              <a:rPr lang="ko-KR" altLang="en-US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부근</a:t>
            </a:r>
            <a:endParaRPr lang="ko-KR" altLang="ko-KR" sz="1050" kern="100" dirty="0">
              <a:effectLst/>
              <a:latin typeface="티웨이_날다" panose="02000300000000000000" pitchFamily="2" charset="-127"/>
              <a:ea typeface="티웨이_날다" panose="02000300000000000000" pitchFamily="2" charset="-127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3D973E3-0352-FF8B-0E1D-DF97E7E0B5F5}"/>
              </a:ext>
            </a:extLst>
          </p:cNvPr>
          <p:cNvSpPr txBox="1"/>
          <p:nvPr/>
        </p:nvSpPr>
        <p:spPr>
          <a:xfrm>
            <a:off x="5854017" y="4139632"/>
            <a:ext cx="29844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[127.06910228  37.29686561]</a:t>
            </a:r>
            <a:b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</a:b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용인시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ko-KR" altLang="ko-KR" sz="1050" kern="0" dirty="0" err="1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수지구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ko-KR" altLang="ko-KR" sz="1050" kern="0" dirty="0" err="1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상현동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1178-1</a:t>
            </a:r>
            <a:b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</a:b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▶ </a:t>
            </a:r>
            <a:r>
              <a:rPr lang="ko-KR" altLang="en-US" sz="1050" kern="0" dirty="0">
                <a:solidFill>
                  <a:srgbClr val="21212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입지 추천</a:t>
            </a:r>
            <a:br>
              <a:rPr lang="en-US" altLang="ko-KR" sz="1050" kern="0" dirty="0">
                <a:solidFill>
                  <a:srgbClr val="21212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</a:br>
            <a:r>
              <a:rPr lang="ko-KR" altLang="en-US" sz="1050" kern="0" dirty="0">
                <a:solidFill>
                  <a:srgbClr val="21212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en-US" altLang="ko-KR" sz="1050" kern="0" dirty="0">
                <a:solidFill>
                  <a:srgbClr val="21212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: CGV</a:t>
            </a: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ko-KR" altLang="ko-KR" sz="1050" kern="0" dirty="0" err="1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광교상현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ko-KR" altLang="en-US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주차장 부근</a:t>
            </a:r>
            <a:endParaRPr lang="ko-KR" altLang="ko-KR" sz="1050" kern="100" dirty="0">
              <a:effectLst/>
              <a:latin typeface="티웨이_날다" panose="02000300000000000000" pitchFamily="2" charset="-127"/>
              <a:ea typeface="티웨이_날다" panose="02000300000000000000" pitchFamily="2" charset="-127"/>
              <a:cs typeface="Times New Roman" panose="02020603050405020304" pitchFamily="18" charset="0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0289F408-8A66-216D-C149-AEB17F2E5836}"/>
              </a:ext>
            </a:extLst>
          </p:cNvPr>
          <p:cNvSpPr/>
          <p:nvPr/>
        </p:nvSpPr>
        <p:spPr>
          <a:xfrm>
            <a:off x="6370151" y="512813"/>
            <a:ext cx="1870392" cy="299896"/>
          </a:xfrm>
          <a:prstGeom prst="roundRect">
            <a:avLst>
              <a:gd name="adj" fmla="val 50000"/>
            </a:avLst>
          </a:prstGeom>
          <a:solidFill>
            <a:srgbClr val="1A353E"/>
          </a:solidFill>
          <a:ln>
            <a:solidFill>
              <a:srgbClr val="1A35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입지 추천</a:t>
            </a:r>
          </a:p>
        </p:txBody>
      </p:sp>
    </p:spTree>
    <p:extLst>
      <p:ext uri="{BB962C8B-B14F-4D97-AF65-F5344CB8AC3E}">
        <p14:creationId xmlns:p14="http://schemas.microsoft.com/office/powerpoint/2010/main" val="169297866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2">
            <a:extLst>
              <a:ext uri="{FF2B5EF4-FFF2-40B4-BE49-F238E27FC236}">
                <a16:creationId xmlns:a16="http://schemas.microsoft.com/office/drawing/2014/main" id="{93738DE5-AAF9-C4EE-C3C0-716A18A683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555" y="1716108"/>
            <a:ext cx="2643770" cy="2808375"/>
          </a:xfrm>
          <a:prstGeom prst="rect">
            <a:avLst/>
          </a:prstGeom>
          <a:noFill/>
          <a:ln w="15875">
            <a:solidFill>
              <a:srgbClr val="1A353E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844" name="Picture 4">
            <a:extLst>
              <a:ext uri="{FF2B5EF4-FFF2-40B4-BE49-F238E27FC236}">
                <a16:creationId xmlns:a16="http://schemas.microsoft.com/office/drawing/2014/main" id="{CFA5E249-D54B-D05C-9833-C11C45D6A7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8325" y="1716107"/>
            <a:ext cx="2643771" cy="2808375"/>
          </a:xfrm>
          <a:prstGeom prst="rect">
            <a:avLst/>
          </a:prstGeom>
          <a:noFill/>
          <a:ln w="15875">
            <a:solidFill>
              <a:srgbClr val="1A353E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7EAB86D7-4A14-D796-7A93-9EF7E4D38931}"/>
              </a:ext>
            </a:extLst>
          </p:cNvPr>
          <p:cNvSpPr/>
          <p:nvPr/>
        </p:nvSpPr>
        <p:spPr>
          <a:xfrm>
            <a:off x="-201169" y="-210172"/>
            <a:ext cx="9546336" cy="604315"/>
          </a:xfrm>
          <a:prstGeom prst="rect">
            <a:avLst/>
          </a:prstGeom>
          <a:solidFill>
            <a:srgbClr val="31C7BB">
              <a:alpha val="75000"/>
            </a:srgbClr>
          </a:solidFill>
          <a:ln w="31750">
            <a:solidFill>
              <a:srgbClr val="1A35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8108399-2393-3857-1DBF-86F2F487A29E}"/>
              </a:ext>
            </a:extLst>
          </p:cNvPr>
          <p:cNvSpPr txBox="1"/>
          <p:nvPr/>
        </p:nvSpPr>
        <p:spPr>
          <a:xfrm>
            <a:off x="5321300" y="-19111"/>
            <a:ext cx="3822700" cy="340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분석 배경 </a:t>
            </a:r>
            <a:r>
              <a:rPr lang="en-US" altLang="ko-KR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|</a:t>
            </a:r>
            <a:r>
              <a:rPr lang="en-US" altLang="ko-KR" sz="10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ko-KR" altLang="en-US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분석 방법 및 배경 </a:t>
            </a:r>
            <a:r>
              <a:rPr lang="en-US" altLang="ko-KR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| </a:t>
            </a:r>
            <a:r>
              <a:rPr lang="ko-KR" altLang="en-US" sz="12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분석 내용</a:t>
            </a:r>
            <a:r>
              <a:rPr lang="ko-KR" altLang="en-US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| </a:t>
            </a:r>
            <a:r>
              <a:rPr lang="ko-KR" altLang="en-US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분석결과 활용 </a:t>
            </a:r>
            <a:r>
              <a:rPr lang="en-US" altLang="ko-KR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| </a:t>
            </a:r>
            <a:r>
              <a:rPr lang="ko-KR" altLang="en-US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부록</a:t>
            </a:r>
            <a:endParaRPr lang="ko-KR" altLang="en-US" sz="1000" dirty="0">
              <a:solidFill>
                <a:schemeClr val="bg1"/>
              </a:solidFill>
              <a:latin typeface="티웨이_날다" panose="02000300000000000000" pitchFamily="2" charset="-127"/>
              <a:ea typeface="티웨이_날다" panose="02000300000000000000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19BCFB3-3764-0A6F-38C4-E8AFD17D8D8C}"/>
              </a:ext>
            </a:extLst>
          </p:cNvPr>
          <p:cNvSpPr/>
          <p:nvPr/>
        </p:nvSpPr>
        <p:spPr>
          <a:xfrm>
            <a:off x="-280416" y="5341703"/>
            <a:ext cx="9546336" cy="522649"/>
          </a:xfrm>
          <a:prstGeom prst="rect">
            <a:avLst/>
          </a:prstGeom>
          <a:solidFill>
            <a:srgbClr val="31C7BB">
              <a:alpha val="75000"/>
            </a:srgbClr>
          </a:solidFill>
          <a:ln w="31750">
            <a:solidFill>
              <a:srgbClr val="1A35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7B720A-50EB-FA06-EE3D-789CB7F02E4E}"/>
              </a:ext>
            </a:extLst>
          </p:cNvPr>
          <p:cNvSpPr txBox="1"/>
          <p:nvPr/>
        </p:nvSpPr>
        <p:spPr>
          <a:xfrm>
            <a:off x="6163564" y="5364141"/>
            <a:ext cx="2980436" cy="278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9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# </a:t>
            </a:r>
            <a:r>
              <a:rPr lang="ko-KR" altLang="en-US" sz="9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용인시 전기차 </a:t>
            </a:r>
            <a:r>
              <a:rPr lang="ko-KR" altLang="en-US" sz="9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완속</a:t>
            </a:r>
            <a:r>
              <a:rPr lang="ko-KR" altLang="en-US" sz="9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 충전소</a:t>
            </a:r>
            <a:r>
              <a:rPr lang="en-US" altLang="ko-KR" sz="9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ko-KR" altLang="en-US" sz="9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입지 선정 모델 개발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E64AF6-A5B9-26E9-809F-4305DF48F536}"/>
              </a:ext>
            </a:extLst>
          </p:cNvPr>
          <p:cNvSpPr txBox="1"/>
          <p:nvPr/>
        </p:nvSpPr>
        <p:spPr>
          <a:xfrm>
            <a:off x="188682" y="465734"/>
            <a:ext cx="5132618" cy="5893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rgbClr val="1A353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#</a:t>
            </a:r>
            <a:r>
              <a:rPr lang="ko-KR" altLang="en-US" sz="2400" b="1" dirty="0">
                <a:solidFill>
                  <a:srgbClr val="1A353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ko-KR" altLang="en-US" sz="2400" b="1" dirty="0" err="1">
                <a:solidFill>
                  <a:srgbClr val="1A353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산점도</a:t>
            </a:r>
            <a:r>
              <a:rPr lang="ko-KR" altLang="en-US" sz="2400" b="1" dirty="0">
                <a:solidFill>
                  <a:srgbClr val="1A353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en-US" altLang="ko-KR" sz="2400" b="1" dirty="0">
                <a:solidFill>
                  <a:srgbClr val="1A353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↔ K-</a:t>
            </a:r>
            <a:r>
              <a:rPr lang="ko-KR" altLang="en-US" sz="2400" b="1" dirty="0">
                <a:solidFill>
                  <a:srgbClr val="1A353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평균 알고리즘 모델 비교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3208716-C6FF-0F6A-2BE0-1ED6DB0CD4F3}"/>
              </a:ext>
            </a:extLst>
          </p:cNvPr>
          <p:cNvSpPr txBox="1"/>
          <p:nvPr/>
        </p:nvSpPr>
        <p:spPr>
          <a:xfrm>
            <a:off x="1867610" y="1294456"/>
            <a:ext cx="192062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- </a:t>
            </a:r>
            <a:r>
              <a:rPr lang="ko-KR" altLang="en-US" sz="16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상현</a:t>
            </a:r>
            <a:r>
              <a:rPr lang="en-US" altLang="ko-KR" sz="16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2</a:t>
            </a:r>
            <a:r>
              <a:rPr lang="ko-KR" altLang="en-US" sz="16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동 </a:t>
            </a:r>
            <a:r>
              <a:rPr lang="en-US" altLang="ko-KR" sz="16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-</a:t>
            </a:r>
            <a:endParaRPr lang="ko-KR" altLang="en-US" sz="1600" dirty="0">
              <a:latin typeface="티웨이_날다" panose="02000300000000000000" pitchFamily="2" charset="-127"/>
              <a:ea typeface="티웨이_날다" panose="02000300000000000000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87A7151-B2B6-41CB-023B-3982A5263E97}"/>
              </a:ext>
            </a:extLst>
          </p:cNvPr>
          <p:cNvSpPr/>
          <p:nvPr/>
        </p:nvSpPr>
        <p:spPr>
          <a:xfrm>
            <a:off x="5771494" y="652956"/>
            <a:ext cx="3067706" cy="4521382"/>
          </a:xfrm>
          <a:prstGeom prst="rect">
            <a:avLst/>
          </a:prstGeom>
          <a:solidFill>
            <a:schemeClr val="bg1"/>
          </a:solidFill>
          <a:ln w="15875">
            <a:solidFill>
              <a:srgbClr val="1A353E"/>
            </a:solidFill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▶ 월요일 </a:t>
            </a:r>
            <a:r>
              <a:rPr lang="en-US" altLang="ko-KR" sz="14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/</a:t>
            </a:r>
            <a:r>
              <a:rPr lang="ko-KR" altLang="en-US" sz="14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 일요일 앱 사용자 수 급락 </a:t>
            </a:r>
            <a:endParaRPr lang="en-US" altLang="ko-KR" sz="1400" dirty="0">
              <a:latin typeface="티웨이_날다" panose="02000300000000000000" pitchFamily="2" charset="-127"/>
              <a:ea typeface="티웨이_날다" panose="02000300000000000000" pitchFamily="2" charset="-127"/>
            </a:endParaRPr>
          </a:p>
          <a:p>
            <a:endParaRPr lang="en-US" altLang="ko-KR" sz="1400" dirty="0">
              <a:latin typeface="티웨이_날다" panose="02000300000000000000" pitchFamily="2" charset="-127"/>
              <a:ea typeface="티웨이_날다" panose="020003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733E4DF-A6BB-5B7F-4AB9-D31DE1C59C8A}"/>
              </a:ext>
            </a:extLst>
          </p:cNvPr>
          <p:cNvSpPr txBox="1"/>
          <p:nvPr/>
        </p:nvSpPr>
        <p:spPr>
          <a:xfrm>
            <a:off x="5854018" y="924482"/>
            <a:ext cx="2901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 dirty="0" err="1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산점도와</a:t>
            </a:r>
            <a:r>
              <a:rPr lang="ko-KR" altLang="en-US" sz="1200" dirty="0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 비교하여 선정한 클러스터 개수</a:t>
            </a:r>
            <a:br>
              <a:rPr lang="en-US" altLang="ko-KR" sz="1200" dirty="0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</a:br>
            <a:r>
              <a:rPr lang="en-US" altLang="ko-KR" sz="1200" dirty="0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: 19</a:t>
            </a:r>
            <a:r>
              <a:rPr lang="ko-KR" altLang="en-US" sz="1200" dirty="0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개 </a:t>
            </a:r>
            <a:endParaRPr lang="en-US" altLang="ko-KR" sz="1200" dirty="0">
              <a:latin typeface="티웨이_날다" panose="02000300000000000000" pitchFamily="2" charset="-127"/>
              <a:ea typeface="티웨이_날다" panose="02000300000000000000" pitchFamily="2" charset="-127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39EFA9B-2F2A-800B-0380-8599AE9C5ED1}"/>
              </a:ext>
            </a:extLst>
          </p:cNvPr>
          <p:cNvSpPr txBox="1"/>
          <p:nvPr/>
        </p:nvSpPr>
        <p:spPr>
          <a:xfrm>
            <a:off x="5854018" y="1452844"/>
            <a:ext cx="2901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 dirty="0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19</a:t>
            </a:r>
            <a:r>
              <a:rPr lang="ko-KR" altLang="en-US" sz="1200" dirty="0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개 중 예시로 </a:t>
            </a:r>
            <a:r>
              <a:rPr lang="en-US" altLang="ko-KR" sz="1200" dirty="0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3</a:t>
            </a:r>
            <a:r>
              <a:rPr lang="ko-KR" altLang="en-US" sz="1200" dirty="0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개 중심점과 입지 추천</a:t>
            </a:r>
            <a:br>
              <a:rPr lang="en-US" altLang="ko-KR" sz="1200" dirty="0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</a:br>
            <a:r>
              <a:rPr lang="en-US" altLang="ko-KR" sz="1200" dirty="0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: </a:t>
            </a:r>
            <a:r>
              <a:rPr lang="ko-KR" altLang="en-US" sz="1200" dirty="0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나머지 중심점은 별첨 문서에 기록</a:t>
            </a:r>
            <a:endParaRPr lang="en-US" altLang="ko-KR" sz="1200" dirty="0">
              <a:latin typeface="티웨이_날다" panose="02000300000000000000" pitchFamily="2" charset="-127"/>
              <a:ea typeface="티웨이_날다" panose="02000300000000000000" pitchFamily="2" charset="-127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1D5275C-1EEC-0D05-5772-34A164CD9A0E}"/>
              </a:ext>
            </a:extLst>
          </p:cNvPr>
          <p:cNvSpPr txBox="1"/>
          <p:nvPr/>
        </p:nvSpPr>
        <p:spPr>
          <a:xfrm>
            <a:off x="5854018" y="2081874"/>
            <a:ext cx="298439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[127.08981227  37.31186906]</a:t>
            </a:r>
            <a:b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</a:b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용인시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ko-KR" altLang="ko-KR" sz="1050" kern="0" dirty="0" err="1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수지구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ko-KR" altLang="ko-KR" sz="1050" kern="0" dirty="0" err="1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상현동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859</a:t>
            </a:r>
            <a:b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</a:b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▶ </a:t>
            </a:r>
            <a:r>
              <a:rPr lang="ko-KR" altLang="en-US" sz="1050" kern="0" dirty="0">
                <a:solidFill>
                  <a:srgbClr val="21212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입지 추천</a:t>
            </a:r>
            <a:br>
              <a:rPr lang="en-US" altLang="ko-KR" sz="1050" kern="0" dirty="0">
                <a:solidFill>
                  <a:srgbClr val="21212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</a:br>
            <a:r>
              <a:rPr lang="en-US" altLang="ko-KR" sz="1050" kern="0" dirty="0">
                <a:solidFill>
                  <a:srgbClr val="21212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: </a:t>
            </a:r>
            <a:r>
              <a:rPr lang="ko-KR" altLang="ko-KR" sz="1050" kern="0" dirty="0" err="1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수지만현롯데캐슬아파트</a:t>
            </a: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 </a:t>
            </a:r>
            <a:r>
              <a:rPr lang="ko-KR" altLang="en-US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부근</a:t>
            </a:r>
            <a:endParaRPr lang="ko-KR" altLang="ko-KR" sz="1050" kern="100" dirty="0">
              <a:effectLst/>
              <a:latin typeface="티웨이_날다" panose="02000300000000000000" pitchFamily="2" charset="-127"/>
              <a:ea typeface="티웨이_날다" panose="02000300000000000000" pitchFamily="2" charset="-127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48BB753-189A-7533-4CD3-1D02E2CBB8C9}"/>
              </a:ext>
            </a:extLst>
          </p:cNvPr>
          <p:cNvSpPr txBox="1"/>
          <p:nvPr/>
        </p:nvSpPr>
        <p:spPr>
          <a:xfrm>
            <a:off x="5854017" y="3112025"/>
            <a:ext cx="29844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[127.08101998  37.29776929]</a:t>
            </a:r>
            <a:b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</a:b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용인시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ko-KR" altLang="ko-KR" sz="1050" kern="0" dirty="0" err="1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수지구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ko-KR" altLang="ko-KR" sz="1050" kern="0" dirty="0" err="1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상현동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1171</a:t>
            </a:r>
            <a:b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</a:b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▶ </a:t>
            </a:r>
            <a:r>
              <a:rPr lang="ko-KR" altLang="en-US" sz="1050" kern="0" dirty="0">
                <a:solidFill>
                  <a:srgbClr val="21212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입지 추천</a:t>
            </a:r>
            <a:br>
              <a:rPr lang="en-US" altLang="ko-KR" sz="1050" kern="0" dirty="0">
                <a:solidFill>
                  <a:srgbClr val="21212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</a:br>
            <a:r>
              <a:rPr lang="ko-KR" altLang="en-US" sz="1050" kern="0" dirty="0">
                <a:solidFill>
                  <a:srgbClr val="21212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en-US" altLang="ko-KR" sz="1050" kern="0" dirty="0">
                <a:solidFill>
                  <a:srgbClr val="21212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: </a:t>
            </a:r>
            <a:r>
              <a:rPr lang="ko-KR" altLang="ko-KR" sz="1050" kern="0" dirty="0" err="1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광교숲속마을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ko-KR" altLang="en-US" sz="1050" kern="0" dirty="0">
                <a:solidFill>
                  <a:srgbClr val="212121"/>
                </a:solidFill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부근</a:t>
            </a:r>
            <a:endParaRPr lang="ko-KR" altLang="ko-KR" sz="1050" kern="100" dirty="0">
              <a:effectLst/>
              <a:latin typeface="티웨이_날다" panose="02000300000000000000" pitchFamily="2" charset="-127"/>
              <a:ea typeface="티웨이_날다" panose="02000300000000000000" pitchFamily="2" charset="-127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08F2F36-C833-359A-E66C-E469B6B2A97F}"/>
              </a:ext>
            </a:extLst>
          </p:cNvPr>
          <p:cNvSpPr txBox="1"/>
          <p:nvPr/>
        </p:nvSpPr>
        <p:spPr>
          <a:xfrm>
            <a:off x="5854017" y="4139632"/>
            <a:ext cx="29844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[127.08747941  37.30469647]</a:t>
            </a:r>
            <a:b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</a:b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용인시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ko-KR" altLang="ko-KR" sz="1050" kern="0" dirty="0" err="1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수지구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ko-KR" altLang="ko-KR" sz="1050" kern="0" dirty="0" err="1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상현동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861</a:t>
            </a:r>
            <a:b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</a:b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▶ </a:t>
            </a:r>
            <a:r>
              <a:rPr lang="ko-KR" altLang="en-US" sz="1050" kern="0" dirty="0">
                <a:solidFill>
                  <a:srgbClr val="21212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입지 추천</a:t>
            </a:r>
            <a:br>
              <a:rPr lang="en-US" altLang="ko-KR" sz="1050" kern="0" dirty="0">
                <a:solidFill>
                  <a:srgbClr val="21212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</a:br>
            <a:r>
              <a:rPr lang="ko-KR" altLang="en-US" sz="1050" kern="0" dirty="0">
                <a:solidFill>
                  <a:srgbClr val="21212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en-US" altLang="ko-KR" sz="1050" kern="0" dirty="0">
                <a:solidFill>
                  <a:srgbClr val="21212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: </a:t>
            </a:r>
            <a:r>
              <a:rPr lang="ko-KR" altLang="ko-KR" sz="1050" kern="0" dirty="0" err="1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상현두산위브아파트</a:t>
            </a: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 </a:t>
            </a:r>
            <a:r>
              <a:rPr lang="ko-KR" altLang="en-US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내부</a:t>
            </a:r>
            <a:endParaRPr lang="ko-KR" altLang="ko-KR" sz="1050" kern="100" dirty="0">
              <a:effectLst/>
              <a:latin typeface="티웨이_날다" panose="02000300000000000000" pitchFamily="2" charset="-127"/>
              <a:ea typeface="티웨이_날다" panose="02000300000000000000" pitchFamily="2" charset="-127"/>
              <a:cs typeface="Times New Roman" panose="02020603050405020304" pitchFamily="18" charset="0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CE9F1E6C-15FC-DBF2-ED8E-D6103DA9408A}"/>
              </a:ext>
            </a:extLst>
          </p:cNvPr>
          <p:cNvSpPr/>
          <p:nvPr/>
        </p:nvSpPr>
        <p:spPr>
          <a:xfrm>
            <a:off x="6370151" y="512813"/>
            <a:ext cx="1870392" cy="299896"/>
          </a:xfrm>
          <a:prstGeom prst="roundRect">
            <a:avLst>
              <a:gd name="adj" fmla="val 50000"/>
            </a:avLst>
          </a:prstGeom>
          <a:solidFill>
            <a:srgbClr val="1A353E"/>
          </a:solidFill>
          <a:ln>
            <a:solidFill>
              <a:srgbClr val="1A35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입지 추천</a:t>
            </a:r>
          </a:p>
        </p:txBody>
      </p:sp>
    </p:spTree>
    <p:extLst>
      <p:ext uri="{BB962C8B-B14F-4D97-AF65-F5344CB8AC3E}">
        <p14:creationId xmlns:p14="http://schemas.microsoft.com/office/powerpoint/2010/main" val="224902564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>
            <a:extLst>
              <a:ext uri="{FF2B5EF4-FFF2-40B4-BE49-F238E27FC236}">
                <a16:creationId xmlns:a16="http://schemas.microsoft.com/office/drawing/2014/main" id="{F8A0F115-2C96-8952-9336-52B75CA566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554" y="1716106"/>
            <a:ext cx="2643771" cy="2808376"/>
          </a:xfrm>
          <a:prstGeom prst="rect">
            <a:avLst/>
          </a:prstGeom>
          <a:noFill/>
          <a:ln w="15875">
            <a:solidFill>
              <a:srgbClr val="1A353E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820" name="Picture 4">
            <a:extLst>
              <a:ext uri="{FF2B5EF4-FFF2-40B4-BE49-F238E27FC236}">
                <a16:creationId xmlns:a16="http://schemas.microsoft.com/office/drawing/2014/main" id="{AB8FE919-C99D-DE33-4E76-231AA99B9A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8325" y="1716106"/>
            <a:ext cx="2643772" cy="2808376"/>
          </a:xfrm>
          <a:prstGeom prst="rect">
            <a:avLst/>
          </a:prstGeom>
          <a:noFill/>
          <a:ln w="15875">
            <a:solidFill>
              <a:srgbClr val="1A353E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F3398399-3A46-EF10-7B08-21636159EAE1}"/>
              </a:ext>
            </a:extLst>
          </p:cNvPr>
          <p:cNvSpPr/>
          <p:nvPr/>
        </p:nvSpPr>
        <p:spPr>
          <a:xfrm>
            <a:off x="-201169" y="-210172"/>
            <a:ext cx="9546336" cy="604315"/>
          </a:xfrm>
          <a:prstGeom prst="rect">
            <a:avLst/>
          </a:prstGeom>
          <a:solidFill>
            <a:srgbClr val="31C7BB">
              <a:alpha val="75000"/>
            </a:srgbClr>
          </a:solidFill>
          <a:ln w="31750">
            <a:solidFill>
              <a:srgbClr val="1A35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45061A-D3CA-D7E2-1BB6-B6BE38F4BE97}"/>
              </a:ext>
            </a:extLst>
          </p:cNvPr>
          <p:cNvSpPr txBox="1"/>
          <p:nvPr/>
        </p:nvSpPr>
        <p:spPr>
          <a:xfrm>
            <a:off x="5321300" y="-19111"/>
            <a:ext cx="3822700" cy="340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분석 배경 </a:t>
            </a:r>
            <a:r>
              <a:rPr lang="en-US" altLang="ko-KR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|</a:t>
            </a:r>
            <a:r>
              <a:rPr lang="en-US" altLang="ko-KR" sz="10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ko-KR" altLang="en-US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분석 방법 및 배경 </a:t>
            </a:r>
            <a:r>
              <a:rPr lang="en-US" altLang="ko-KR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| </a:t>
            </a:r>
            <a:r>
              <a:rPr lang="ko-KR" altLang="en-US" sz="12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분석 내용</a:t>
            </a:r>
            <a:r>
              <a:rPr lang="ko-KR" altLang="en-US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| </a:t>
            </a:r>
            <a:r>
              <a:rPr lang="ko-KR" altLang="en-US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분석결과 활용 </a:t>
            </a:r>
            <a:r>
              <a:rPr lang="en-US" altLang="ko-KR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| </a:t>
            </a:r>
            <a:r>
              <a:rPr lang="ko-KR" altLang="en-US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부록</a:t>
            </a:r>
            <a:endParaRPr lang="ko-KR" altLang="en-US" sz="1000" dirty="0">
              <a:solidFill>
                <a:schemeClr val="bg1"/>
              </a:solidFill>
              <a:latin typeface="티웨이_날다" panose="02000300000000000000" pitchFamily="2" charset="-127"/>
              <a:ea typeface="티웨이_날다" panose="02000300000000000000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72E13E4-11AD-B5F9-0F97-843077805557}"/>
              </a:ext>
            </a:extLst>
          </p:cNvPr>
          <p:cNvSpPr/>
          <p:nvPr/>
        </p:nvSpPr>
        <p:spPr>
          <a:xfrm>
            <a:off x="-280416" y="5341703"/>
            <a:ext cx="9546336" cy="522649"/>
          </a:xfrm>
          <a:prstGeom prst="rect">
            <a:avLst/>
          </a:prstGeom>
          <a:solidFill>
            <a:srgbClr val="31C7BB">
              <a:alpha val="75000"/>
            </a:srgbClr>
          </a:solidFill>
          <a:ln w="31750">
            <a:solidFill>
              <a:srgbClr val="1A35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0162A0-C5B7-D952-98A5-CE0AB844AA43}"/>
              </a:ext>
            </a:extLst>
          </p:cNvPr>
          <p:cNvSpPr txBox="1"/>
          <p:nvPr/>
        </p:nvSpPr>
        <p:spPr>
          <a:xfrm>
            <a:off x="6163564" y="5364141"/>
            <a:ext cx="2980436" cy="278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9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# </a:t>
            </a:r>
            <a:r>
              <a:rPr lang="ko-KR" altLang="en-US" sz="9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용인시 전기차 </a:t>
            </a:r>
            <a:r>
              <a:rPr lang="ko-KR" altLang="en-US" sz="9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완속</a:t>
            </a:r>
            <a:r>
              <a:rPr lang="ko-KR" altLang="en-US" sz="9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 충전소</a:t>
            </a:r>
            <a:r>
              <a:rPr lang="en-US" altLang="ko-KR" sz="9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ko-KR" altLang="en-US" sz="9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입지 선정 모델 개발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3AC7B7C-0BFA-AD90-4DE3-A494E14C77C9}"/>
              </a:ext>
            </a:extLst>
          </p:cNvPr>
          <p:cNvSpPr txBox="1"/>
          <p:nvPr/>
        </p:nvSpPr>
        <p:spPr>
          <a:xfrm>
            <a:off x="188682" y="465734"/>
            <a:ext cx="5132618" cy="5893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rgbClr val="1A353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#</a:t>
            </a:r>
            <a:r>
              <a:rPr lang="ko-KR" altLang="en-US" sz="2400" b="1" dirty="0">
                <a:solidFill>
                  <a:srgbClr val="1A353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ko-KR" altLang="en-US" sz="2400" b="1" dirty="0" err="1">
                <a:solidFill>
                  <a:srgbClr val="1A353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산점도</a:t>
            </a:r>
            <a:r>
              <a:rPr lang="ko-KR" altLang="en-US" sz="2400" b="1" dirty="0">
                <a:solidFill>
                  <a:srgbClr val="1A353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en-US" altLang="ko-KR" sz="2400" b="1" dirty="0">
                <a:solidFill>
                  <a:srgbClr val="1A353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↔ K-</a:t>
            </a:r>
            <a:r>
              <a:rPr lang="ko-KR" altLang="en-US" sz="2400" b="1" dirty="0">
                <a:solidFill>
                  <a:srgbClr val="1A353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평균 알고리즘 모델 비교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0560E3-9A71-CAB5-CE82-9A979AFA5B99}"/>
              </a:ext>
            </a:extLst>
          </p:cNvPr>
          <p:cNvSpPr txBox="1"/>
          <p:nvPr/>
        </p:nvSpPr>
        <p:spPr>
          <a:xfrm>
            <a:off x="1867610" y="1294456"/>
            <a:ext cx="192062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- </a:t>
            </a:r>
            <a:r>
              <a:rPr lang="ko-KR" altLang="en-US" sz="1600" dirty="0" err="1">
                <a:latin typeface="티웨이_날다" panose="02000300000000000000" pitchFamily="2" charset="-127"/>
                <a:ea typeface="티웨이_날다" panose="02000300000000000000" pitchFamily="2" charset="-127"/>
              </a:rPr>
              <a:t>서농동</a:t>
            </a:r>
            <a:r>
              <a:rPr lang="ko-KR" altLang="en-US" sz="16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en-US" altLang="ko-KR" sz="16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-</a:t>
            </a:r>
            <a:endParaRPr lang="ko-KR" altLang="en-US" sz="1600" dirty="0">
              <a:latin typeface="티웨이_날다" panose="02000300000000000000" pitchFamily="2" charset="-127"/>
              <a:ea typeface="티웨이_날다" panose="02000300000000000000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D0EE95B-7EEE-CCCF-6DFC-F22B8EF2F6D6}"/>
              </a:ext>
            </a:extLst>
          </p:cNvPr>
          <p:cNvSpPr/>
          <p:nvPr/>
        </p:nvSpPr>
        <p:spPr>
          <a:xfrm>
            <a:off x="5771494" y="652956"/>
            <a:ext cx="3067706" cy="4521382"/>
          </a:xfrm>
          <a:prstGeom prst="rect">
            <a:avLst/>
          </a:prstGeom>
          <a:solidFill>
            <a:schemeClr val="bg1"/>
          </a:solidFill>
          <a:ln w="15875">
            <a:solidFill>
              <a:srgbClr val="1A353E"/>
            </a:solidFill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▶ 월요일 </a:t>
            </a:r>
            <a:r>
              <a:rPr lang="en-US" altLang="ko-KR" sz="14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/</a:t>
            </a:r>
            <a:r>
              <a:rPr lang="ko-KR" altLang="en-US" sz="14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 일요일 앱 사용자 수 급락 </a:t>
            </a:r>
            <a:endParaRPr lang="en-US" altLang="ko-KR" sz="1400" dirty="0">
              <a:latin typeface="티웨이_날다" panose="02000300000000000000" pitchFamily="2" charset="-127"/>
              <a:ea typeface="티웨이_날다" panose="02000300000000000000" pitchFamily="2" charset="-127"/>
            </a:endParaRPr>
          </a:p>
          <a:p>
            <a:endParaRPr lang="en-US" altLang="ko-KR" sz="1400" dirty="0">
              <a:latin typeface="티웨이_날다" panose="02000300000000000000" pitchFamily="2" charset="-127"/>
              <a:ea typeface="티웨이_날다" panose="020003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2A316B1-E5CE-8FEB-78CB-1281F605A6E2}"/>
              </a:ext>
            </a:extLst>
          </p:cNvPr>
          <p:cNvSpPr txBox="1"/>
          <p:nvPr/>
        </p:nvSpPr>
        <p:spPr>
          <a:xfrm>
            <a:off x="5854018" y="924482"/>
            <a:ext cx="2901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 dirty="0" err="1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산점도와</a:t>
            </a:r>
            <a:r>
              <a:rPr lang="ko-KR" altLang="en-US" sz="1200" dirty="0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 비교하여 선정한 클러스터 개수</a:t>
            </a:r>
            <a:br>
              <a:rPr lang="en-US" altLang="ko-KR" sz="1200" dirty="0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</a:br>
            <a:r>
              <a:rPr lang="en-US" altLang="ko-KR" sz="1200" dirty="0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: 35</a:t>
            </a:r>
            <a:r>
              <a:rPr lang="ko-KR" altLang="en-US" sz="1200" dirty="0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개 </a:t>
            </a:r>
            <a:endParaRPr lang="en-US" altLang="ko-KR" sz="1200" dirty="0">
              <a:latin typeface="티웨이_날다" panose="02000300000000000000" pitchFamily="2" charset="-127"/>
              <a:ea typeface="티웨이_날다" panose="02000300000000000000" pitchFamily="2" charset="-127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1CF085-4C26-A840-E525-B796F899B818}"/>
              </a:ext>
            </a:extLst>
          </p:cNvPr>
          <p:cNvSpPr txBox="1"/>
          <p:nvPr/>
        </p:nvSpPr>
        <p:spPr>
          <a:xfrm>
            <a:off x="5854018" y="1452844"/>
            <a:ext cx="2901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 dirty="0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35</a:t>
            </a:r>
            <a:r>
              <a:rPr lang="ko-KR" altLang="en-US" sz="1200" dirty="0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개 중 예시로 </a:t>
            </a:r>
            <a:r>
              <a:rPr lang="en-US" altLang="ko-KR" sz="1200" dirty="0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3</a:t>
            </a:r>
            <a:r>
              <a:rPr lang="ko-KR" altLang="en-US" sz="1200" dirty="0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개 중심점과 입지 추천</a:t>
            </a:r>
            <a:br>
              <a:rPr lang="en-US" altLang="ko-KR" sz="1200" dirty="0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</a:br>
            <a:r>
              <a:rPr lang="en-US" altLang="ko-KR" sz="1200" dirty="0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: </a:t>
            </a:r>
            <a:r>
              <a:rPr lang="ko-KR" altLang="en-US" sz="1200" dirty="0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나머지 중심점은 별첨 문서에 기록</a:t>
            </a:r>
            <a:endParaRPr lang="en-US" altLang="ko-KR" sz="1200" dirty="0">
              <a:latin typeface="티웨이_날다" panose="02000300000000000000" pitchFamily="2" charset="-127"/>
              <a:ea typeface="티웨이_날다" panose="02000300000000000000" pitchFamily="2" charset="-127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D4268F4-465A-E304-E3AF-756FCC86E4BC}"/>
              </a:ext>
            </a:extLst>
          </p:cNvPr>
          <p:cNvSpPr txBox="1"/>
          <p:nvPr/>
        </p:nvSpPr>
        <p:spPr>
          <a:xfrm>
            <a:off x="5854018" y="2081874"/>
            <a:ext cx="298439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[</a:t>
            </a: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127.06919447  37.23573363]</a:t>
            </a:r>
            <a:b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</a:b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용인시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ko-KR" altLang="ko-KR" sz="1050" kern="0" dirty="0" err="1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기흥구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ko-KR" altLang="ko-KR" sz="1050" kern="0" dirty="0" err="1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농서동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395</a:t>
            </a:r>
            <a:b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</a:b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▶ </a:t>
            </a:r>
            <a:r>
              <a:rPr lang="ko-KR" altLang="en-US" sz="1050" kern="0" dirty="0">
                <a:solidFill>
                  <a:srgbClr val="21212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입지 추천</a:t>
            </a:r>
            <a:br>
              <a:rPr lang="en-US" altLang="ko-KR" sz="1050" kern="0" dirty="0">
                <a:solidFill>
                  <a:srgbClr val="21212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</a:br>
            <a:r>
              <a:rPr lang="en-US" altLang="ko-KR" sz="1050" kern="0" dirty="0">
                <a:solidFill>
                  <a:srgbClr val="21212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: </a:t>
            </a:r>
            <a:r>
              <a:rPr lang="ko-KR" altLang="ko-KR" sz="1050" kern="0" dirty="0" err="1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휴먼시아</a:t>
            </a: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3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단지아파</a:t>
            </a:r>
            <a:r>
              <a:rPr lang="ko-KR" altLang="en-US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트 내부</a:t>
            </a:r>
            <a:endParaRPr lang="ko-KR" altLang="ko-KR" sz="1050" kern="100" dirty="0">
              <a:effectLst/>
              <a:latin typeface="티웨이_날다" panose="02000300000000000000" pitchFamily="2" charset="-127"/>
              <a:ea typeface="티웨이_날다" panose="02000300000000000000" pitchFamily="2" charset="-127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486810C-8EA9-2BC4-5C0B-A3EA4803DCB0}"/>
              </a:ext>
            </a:extLst>
          </p:cNvPr>
          <p:cNvSpPr txBox="1"/>
          <p:nvPr/>
        </p:nvSpPr>
        <p:spPr>
          <a:xfrm>
            <a:off x="5854017" y="3112025"/>
            <a:ext cx="29844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[127.08050964  37.24666967]</a:t>
            </a:r>
            <a:b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</a:b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용인시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ko-KR" altLang="ko-KR" sz="1050" kern="0" dirty="0" err="1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기흥구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ko-KR" altLang="ko-KR" sz="1050" kern="0" dirty="0" err="1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서천동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1</a:t>
            </a:r>
            <a:b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</a:b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▶ </a:t>
            </a:r>
            <a:r>
              <a:rPr lang="ko-KR" altLang="en-US" sz="1050" kern="0" dirty="0">
                <a:solidFill>
                  <a:srgbClr val="21212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입지 추천</a:t>
            </a:r>
            <a:br>
              <a:rPr lang="en-US" altLang="ko-KR" sz="1050" kern="0" dirty="0">
                <a:solidFill>
                  <a:srgbClr val="21212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</a:br>
            <a:r>
              <a:rPr lang="ko-KR" altLang="en-US" sz="1050" kern="0" dirty="0">
                <a:solidFill>
                  <a:srgbClr val="21212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en-US" altLang="ko-KR" sz="1050" kern="0" dirty="0">
                <a:solidFill>
                  <a:srgbClr val="21212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: 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경희대학교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 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국제캠퍼스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 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공과대학관</a:t>
            </a: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 </a:t>
            </a:r>
            <a:r>
              <a:rPr lang="ko-KR" altLang="en-US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부근</a:t>
            </a:r>
            <a:endParaRPr lang="ko-KR" altLang="ko-KR" sz="1050" kern="100" dirty="0">
              <a:effectLst/>
              <a:latin typeface="티웨이_날다" panose="02000300000000000000" pitchFamily="2" charset="-127"/>
              <a:ea typeface="티웨이_날다" panose="02000300000000000000" pitchFamily="2" charset="-127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FF82353-DE8F-92AD-2FC1-AE52893A1A29}"/>
              </a:ext>
            </a:extLst>
          </p:cNvPr>
          <p:cNvSpPr txBox="1"/>
          <p:nvPr/>
        </p:nvSpPr>
        <p:spPr>
          <a:xfrm>
            <a:off x="5854017" y="4139632"/>
            <a:ext cx="29844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[127.08772472  37.22711914]</a:t>
            </a:r>
            <a:b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</a:b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용인시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ko-KR" altLang="ko-KR" sz="1050" kern="0" dirty="0" err="1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기흥구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ko-KR" altLang="ko-KR" sz="1050" kern="0" dirty="0" err="1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농서동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1 </a:t>
            </a:r>
            <a:b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</a:b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▶ </a:t>
            </a:r>
            <a:r>
              <a:rPr lang="ko-KR" altLang="en-US" sz="1050" kern="0" dirty="0">
                <a:solidFill>
                  <a:srgbClr val="21212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입지 추천</a:t>
            </a:r>
            <a:br>
              <a:rPr lang="en-US" altLang="ko-KR" sz="1050" kern="0" dirty="0">
                <a:solidFill>
                  <a:srgbClr val="21212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</a:br>
            <a:r>
              <a:rPr lang="ko-KR" altLang="en-US" sz="1050" kern="0" dirty="0">
                <a:solidFill>
                  <a:srgbClr val="21212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en-US" altLang="ko-KR" sz="1050" kern="0" dirty="0">
                <a:solidFill>
                  <a:srgbClr val="21212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: 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삼성전자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 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기흥사업장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 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주차장</a:t>
            </a: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 </a:t>
            </a:r>
            <a:r>
              <a:rPr lang="ko-KR" altLang="en-US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부근</a:t>
            </a:r>
            <a:endParaRPr lang="ko-KR" altLang="ko-KR" sz="1050" kern="100" dirty="0">
              <a:effectLst/>
              <a:latin typeface="티웨이_날다" panose="02000300000000000000" pitchFamily="2" charset="-127"/>
              <a:ea typeface="티웨이_날다" panose="02000300000000000000" pitchFamily="2" charset="-127"/>
              <a:cs typeface="Times New Roman" panose="02020603050405020304" pitchFamily="18" charset="0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BA5DE47F-4B0C-D8A8-E6FB-51B10E74D519}"/>
              </a:ext>
            </a:extLst>
          </p:cNvPr>
          <p:cNvSpPr/>
          <p:nvPr/>
        </p:nvSpPr>
        <p:spPr>
          <a:xfrm>
            <a:off x="6370151" y="512813"/>
            <a:ext cx="1870392" cy="299896"/>
          </a:xfrm>
          <a:prstGeom prst="roundRect">
            <a:avLst>
              <a:gd name="adj" fmla="val 50000"/>
            </a:avLst>
          </a:prstGeom>
          <a:solidFill>
            <a:srgbClr val="1A353E"/>
          </a:solidFill>
          <a:ln>
            <a:solidFill>
              <a:srgbClr val="1A35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입지 추천</a:t>
            </a:r>
          </a:p>
        </p:txBody>
      </p:sp>
    </p:spTree>
    <p:extLst>
      <p:ext uri="{BB962C8B-B14F-4D97-AF65-F5344CB8AC3E}">
        <p14:creationId xmlns:p14="http://schemas.microsoft.com/office/powerpoint/2010/main" val="296161757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>
            <a:extLst>
              <a:ext uri="{FF2B5EF4-FFF2-40B4-BE49-F238E27FC236}">
                <a16:creationId xmlns:a16="http://schemas.microsoft.com/office/drawing/2014/main" id="{9AE17B5D-F5BC-788E-1589-53EF837F1D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91" y="1716106"/>
            <a:ext cx="2643771" cy="2808376"/>
          </a:xfrm>
          <a:prstGeom prst="rect">
            <a:avLst/>
          </a:prstGeom>
          <a:noFill/>
          <a:ln w="15875">
            <a:solidFill>
              <a:srgbClr val="1A353E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796" name="Picture 4">
            <a:extLst>
              <a:ext uri="{FF2B5EF4-FFF2-40B4-BE49-F238E27FC236}">
                <a16:creationId xmlns:a16="http://schemas.microsoft.com/office/drawing/2014/main" id="{9B09D7E9-6F85-D00E-A4D8-CDBAA5D761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076" y="1716106"/>
            <a:ext cx="2643772" cy="2808376"/>
          </a:xfrm>
          <a:prstGeom prst="rect">
            <a:avLst/>
          </a:prstGeom>
          <a:noFill/>
          <a:ln w="15875">
            <a:solidFill>
              <a:srgbClr val="1A353E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5F70D991-3676-ABCA-D1FF-7716A621F59B}"/>
              </a:ext>
            </a:extLst>
          </p:cNvPr>
          <p:cNvSpPr/>
          <p:nvPr/>
        </p:nvSpPr>
        <p:spPr>
          <a:xfrm>
            <a:off x="-201169" y="-210172"/>
            <a:ext cx="9546336" cy="604315"/>
          </a:xfrm>
          <a:prstGeom prst="rect">
            <a:avLst/>
          </a:prstGeom>
          <a:solidFill>
            <a:srgbClr val="31C7BB">
              <a:alpha val="75000"/>
            </a:srgbClr>
          </a:solidFill>
          <a:ln w="31750">
            <a:solidFill>
              <a:srgbClr val="1A35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436361-8548-6425-1CF9-5BFAF4D477C7}"/>
              </a:ext>
            </a:extLst>
          </p:cNvPr>
          <p:cNvSpPr txBox="1"/>
          <p:nvPr/>
        </p:nvSpPr>
        <p:spPr>
          <a:xfrm>
            <a:off x="5321300" y="-19111"/>
            <a:ext cx="3822700" cy="340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분석 배경 </a:t>
            </a:r>
            <a:r>
              <a:rPr lang="en-US" altLang="ko-KR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|</a:t>
            </a:r>
            <a:r>
              <a:rPr lang="en-US" altLang="ko-KR" sz="10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ko-KR" altLang="en-US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분석 방법 및 배경 </a:t>
            </a:r>
            <a:r>
              <a:rPr lang="en-US" altLang="ko-KR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| </a:t>
            </a:r>
            <a:r>
              <a:rPr lang="ko-KR" altLang="en-US" sz="12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분석 내용</a:t>
            </a:r>
            <a:r>
              <a:rPr lang="ko-KR" altLang="en-US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| </a:t>
            </a:r>
            <a:r>
              <a:rPr lang="ko-KR" altLang="en-US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분석결과 활용 </a:t>
            </a:r>
            <a:r>
              <a:rPr lang="en-US" altLang="ko-KR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| </a:t>
            </a:r>
            <a:r>
              <a:rPr lang="ko-KR" altLang="en-US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부록</a:t>
            </a:r>
            <a:endParaRPr lang="ko-KR" altLang="en-US" sz="1000" dirty="0">
              <a:solidFill>
                <a:schemeClr val="bg1"/>
              </a:solidFill>
              <a:latin typeface="티웨이_날다" panose="02000300000000000000" pitchFamily="2" charset="-127"/>
              <a:ea typeface="티웨이_날다" panose="02000300000000000000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B305C55-3F3A-E4FC-E60D-E1A06AAE83FC}"/>
              </a:ext>
            </a:extLst>
          </p:cNvPr>
          <p:cNvSpPr/>
          <p:nvPr/>
        </p:nvSpPr>
        <p:spPr>
          <a:xfrm>
            <a:off x="-280416" y="5341703"/>
            <a:ext cx="9546336" cy="522649"/>
          </a:xfrm>
          <a:prstGeom prst="rect">
            <a:avLst/>
          </a:prstGeom>
          <a:solidFill>
            <a:srgbClr val="31C7BB">
              <a:alpha val="75000"/>
            </a:srgbClr>
          </a:solidFill>
          <a:ln w="31750">
            <a:solidFill>
              <a:srgbClr val="1A35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2027C5-CAC6-4940-A266-D2058F2C2D1E}"/>
              </a:ext>
            </a:extLst>
          </p:cNvPr>
          <p:cNvSpPr txBox="1"/>
          <p:nvPr/>
        </p:nvSpPr>
        <p:spPr>
          <a:xfrm>
            <a:off x="6163564" y="5364141"/>
            <a:ext cx="2980436" cy="278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9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# </a:t>
            </a:r>
            <a:r>
              <a:rPr lang="ko-KR" altLang="en-US" sz="9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용인시 전기차 </a:t>
            </a:r>
            <a:r>
              <a:rPr lang="ko-KR" altLang="en-US" sz="9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완속</a:t>
            </a:r>
            <a:r>
              <a:rPr lang="ko-KR" altLang="en-US" sz="9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 충전소</a:t>
            </a:r>
            <a:r>
              <a:rPr lang="en-US" altLang="ko-KR" sz="9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ko-KR" altLang="en-US" sz="9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입지 선정 모델 개발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A6C2F3-5907-FEEE-FD81-03B7D8052AC3}"/>
              </a:ext>
            </a:extLst>
          </p:cNvPr>
          <p:cNvSpPr txBox="1"/>
          <p:nvPr/>
        </p:nvSpPr>
        <p:spPr>
          <a:xfrm>
            <a:off x="188682" y="465734"/>
            <a:ext cx="5132618" cy="5893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rgbClr val="1A353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#</a:t>
            </a:r>
            <a:r>
              <a:rPr lang="ko-KR" altLang="en-US" sz="2400" b="1" dirty="0">
                <a:solidFill>
                  <a:srgbClr val="1A353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ko-KR" altLang="en-US" sz="2400" b="1" dirty="0" err="1">
                <a:solidFill>
                  <a:srgbClr val="1A353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산점도</a:t>
            </a:r>
            <a:r>
              <a:rPr lang="ko-KR" altLang="en-US" sz="2400" b="1" dirty="0">
                <a:solidFill>
                  <a:srgbClr val="1A353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en-US" altLang="ko-KR" sz="2400" b="1" dirty="0">
                <a:solidFill>
                  <a:srgbClr val="1A353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↔ K-</a:t>
            </a:r>
            <a:r>
              <a:rPr lang="ko-KR" altLang="en-US" sz="2400" b="1" dirty="0">
                <a:solidFill>
                  <a:srgbClr val="1A353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평균 알고리즘 모델 비교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F5CDC7-B34C-EE07-DB99-F6BED83E4CD5}"/>
              </a:ext>
            </a:extLst>
          </p:cNvPr>
          <p:cNvSpPr txBox="1"/>
          <p:nvPr/>
        </p:nvSpPr>
        <p:spPr>
          <a:xfrm>
            <a:off x="1867610" y="1294456"/>
            <a:ext cx="192062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- </a:t>
            </a:r>
            <a:r>
              <a:rPr lang="ko-KR" altLang="en-US" sz="16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성복동 </a:t>
            </a:r>
            <a:r>
              <a:rPr lang="en-US" altLang="ko-KR" sz="16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-</a:t>
            </a:r>
            <a:endParaRPr lang="ko-KR" altLang="en-US" sz="1600" dirty="0">
              <a:latin typeface="티웨이_날다" panose="02000300000000000000" pitchFamily="2" charset="-127"/>
              <a:ea typeface="티웨이_날다" panose="02000300000000000000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11A0AD4-E246-2FC7-614F-4251AA04C6FA}"/>
              </a:ext>
            </a:extLst>
          </p:cNvPr>
          <p:cNvSpPr/>
          <p:nvPr/>
        </p:nvSpPr>
        <p:spPr>
          <a:xfrm>
            <a:off x="5771494" y="652956"/>
            <a:ext cx="3067706" cy="4521382"/>
          </a:xfrm>
          <a:prstGeom prst="rect">
            <a:avLst/>
          </a:prstGeom>
          <a:solidFill>
            <a:schemeClr val="bg1"/>
          </a:solidFill>
          <a:ln w="15875">
            <a:solidFill>
              <a:srgbClr val="1A353E"/>
            </a:solidFill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▶ 월요일 </a:t>
            </a:r>
            <a:r>
              <a:rPr lang="en-US" altLang="ko-KR" sz="14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/</a:t>
            </a:r>
            <a:r>
              <a:rPr lang="ko-KR" altLang="en-US" sz="14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 일요일 앱 사용자 수 급락 </a:t>
            </a:r>
            <a:endParaRPr lang="en-US" altLang="ko-KR" sz="1400" dirty="0">
              <a:latin typeface="티웨이_날다" panose="02000300000000000000" pitchFamily="2" charset="-127"/>
              <a:ea typeface="티웨이_날다" panose="02000300000000000000" pitchFamily="2" charset="-127"/>
            </a:endParaRPr>
          </a:p>
          <a:p>
            <a:endParaRPr lang="en-US" altLang="ko-KR" sz="1400" dirty="0">
              <a:latin typeface="티웨이_날다" panose="02000300000000000000" pitchFamily="2" charset="-127"/>
              <a:ea typeface="티웨이_날다" panose="020003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5EF0B36-2AAB-009D-FB2C-7C61FDD063F4}"/>
              </a:ext>
            </a:extLst>
          </p:cNvPr>
          <p:cNvSpPr txBox="1"/>
          <p:nvPr/>
        </p:nvSpPr>
        <p:spPr>
          <a:xfrm>
            <a:off x="5854018" y="924482"/>
            <a:ext cx="2901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 dirty="0" err="1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산점도와</a:t>
            </a:r>
            <a:r>
              <a:rPr lang="ko-KR" altLang="en-US" sz="1200" dirty="0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 비교하여 선정한 클러스터 개수</a:t>
            </a:r>
            <a:br>
              <a:rPr lang="en-US" altLang="ko-KR" sz="1200" dirty="0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</a:br>
            <a:r>
              <a:rPr lang="en-US" altLang="ko-KR" sz="1200" dirty="0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: 45</a:t>
            </a:r>
            <a:r>
              <a:rPr lang="ko-KR" altLang="en-US" sz="1200" dirty="0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개 </a:t>
            </a:r>
            <a:endParaRPr lang="en-US" altLang="ko-KR" sz="1200" dirty="0">
              <a:latin typeface="티웨이_날다" panose="02000300000000000000" pitchFamily="2" charset="-127"/>
              <a:ea typeface="티웨이_날다" panose="02000300000000000000" pitchFamily="2" charset="-127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E74AB7-4047-4C6A-B2B6-B6282189CFDB}"/>
              </a:ext>
            </a:extLst>
          </p:cNvPr>
          <p:cNvSpPr txBox="1"/>
          <p:nvPr/>
        </p:nvSpPr>
        <p:spPr>
          <a:xfrm>
            <a:off x="5854018" y="1452844"/>
            <a:ext cx="2901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 dirty="0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45</a:t>
            </a:r>
            <a:r>
              <a:rPr lang="ko-KR" altLang="en-US" sz="1200" dirty="0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개 중 예시로 </a:t>
            </a:r>
            <a:r>
              <a:rPr lang="en-US" altLang="ko-KR" sz="1200" dirty="0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3</a:t>
            </a:r>
            <a:r>
              <a:rPr lang="ko-KR" altLang="en-US" sz="1200" dirty="0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개 중심점과 입지 추천</a:t>
            </a:r>
            <a:br>
              <a:rPr lang="en-US" altLang="ko-KR" sz="1200" dirty="0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</a:br>
            <a:r>
              <a:rPr lang="en-US" altLang="ko-KR" sz="1200" dirty="0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: </a:t>
            </a:r>
            <a:r>
              <a:rPr lang="ko-KR" altLang="en-US" sz="1200" dirty="0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나머지 중심점은 별첨 문서에 기록</a:t>
            </a:r>
            <a:endParaRPr lang="en-US" altLang="ko-KR" sz="1200" dirty="0">
              <a:latin typeface="티웨이_날다" panose="02000300000000000000" pitchFamily="2" charset="-127"/>
              <a:ea typeface="티웨이_날다" panose="02000300000000000000" pitchFamily="2" charset="-127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49D6B30-170B-F803-815B-C61600C62079}"/>
              </a:ext>
            </a:extLst>
          </p:cNvPr>
          <p:cNvSpPr txBox="1"/>
          <p:nvPr/>
        </p:nvSpPr>
        <p:spPr>
          <a:xfrm>
            <a:off x="5854018" y="2081874"/>
            <a:ext cx="298439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[127.08161156  37.31271019</a:t>
            </a: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]</a:t>
            </a:r>
            <a:b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</a:b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용인시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ko-KR" altLang="ko-KR" sz="1050" kern="0" dirty="0" err="1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수지구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성복동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789</a:t>
            </a:r>
            <a:b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</a:b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▶ </a:t>
            </a:r>
            <a:r>
              <a:rPr lang="ko-KR" altLang="en-US" sz="1050" kern="0" dirty="0">
                <a:solidFill>
                  <a:srgbClr val="21212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입지 추천</a:t>
            </a:r>
            <a:br>
              <a:rPr lang="en-US" altLang="ko-KR" sz="1050" kern="0" dirty="0">
                <a:solidFill>
                  <a:srgbClr val="21212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</a:br>
            <a:r>
              <a:rPr lang="en-US" altLang="ko-KR" sz="1050" kern="0" dirty="0">
                <a:solidFill>
                  <a:srgbClr val="21212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: </a:t>
            </a:r>
            <a:r>
              <a:rPr lang="ko-KR" altLang="ko-KR" sz="1050" kern="0" dirty="0" err="1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롯데몰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ko-KR" altLang="ko-KR" sz="1050" kern="0" dirty="0" err="1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수지점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주차장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ko-KR" altLang="en-US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부근</a:t>
            </a:r>
            <a:endParaRPr lang="ko-KR" altLang="ko-KR" sz="1050" kern="100" dirty="0">
              <a:effectLst/>
              <a:latin typeface="티웨이_날다" panose="02000300000000000000" pitchFamily="2" charset="-127"/>
              <a:ea typeface="티웨이_날다" panose="02000300000000000000" pitchFamily="2" charset="-127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C7E5231-F1A1-88BC-EC44-A631CC364361}"/>
              </a:ext>
            </a:extLst>
          </p:cNvPr>
          <p:cNvSpPr txBox="1"/>
          <p:nvPr/>
        </p:nvSpPr>
        <p:spPr>
          <a:xfrm>
            <a:off x="5854017" y="3112025"/>
            <a:ext cx="29844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[127.08027327  37.31556101]</a:t>
            </a:r>
            <a:b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</a:b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용인시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ko-KR" altLang="ko-KR" sz="1050" kern="0" dirty="0" err="1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수지구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성복동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741</a:t>
            </a:r>
            <a:b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</a:b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▶ </a:t>
            </a:r>
            <a:r>
              <a:rPr lang="ko-KR" altLang="en-US" sz="1050" kern="0" dirty="0">
                <a:solidFill>
                  <a:srgbClr val="21212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입지 추천</a:t>
            </a:r>
            <a:br>
              <a:rPr lang="en-US" altLang="ko-KR" sz="1050" kern="0" dirty="0">
                <a:solidFill>
                  <a:srgbClr val="21212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</a:br>
            <a:r>
              <a:rPr lang="ko-KR" altLang="en-US" sz="1050" kern="0" dirty="0">
                <a:solidFill>
                  <a:srgbClr val="21212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en-US" altLang="ko-KR" sz="1050" kern="0" dirty="0">
                <a:solidFill>
                  <a:srgbClr val="21212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: </a:t>
            </a:r>
            <a:r>
              <a:rPr lang="ko-KR" altLang="ko-KR" sz="1050" kern="0" dirty="0" err="1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푸른마을푸르지오아파트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 </a:t>
            </a: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108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동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 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주차장</a:t>
            </a:r>
            <a:r>
              <a:rPr lang="en-US" altLang="ko-KR" sz="1050" kern="0" dirty="0">
                <a:solidFill>
                  <a:srgbClr val="212121"/>
                </a:solidFill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 </a:t>
            </a:r>
            <a:r>
              <a:rPr lang="ko-KR" altLang="en-US" sz="1050" kern="0" dirty="0">
                <a:solidFill>
                  <a:srgbClr val="212121"/>
                </a:solidFill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부근</a:t>
            </a:r>
            <a:r>
              <a:rPr lang="en-US" altLang="ko-KR" sz="1050" kern="100" dirty="0">
                <a:solidFill>
                  <a:srgbClr val="212121"/>
                </a:solidFill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 </a:t>
            </a:r>
            <a:endParaRPr lang="ko-KR" altLang="ko-KR" sz="1050" kern="100" dirty="0">
              <a:effectLst/>
              <a:latin typeface="티웨이_날다" panose="02000300000000000000" pitchFamily="2" charset="-127"/>
              <a:ea typeface="티웨이_날다" panose="02000300000000000000" pitchFamily="2" charset="-127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70D8ECD-535A-AEB3-D6C7-1BE191BC09B4}"/>
              </a:ext>
            </a:extLst>
          </p:cNvPr>
          <p:cNvSpPr txBox="1"/>
          <p:nvPr/>
        </p:nvSpPr>
        <p:spPr>
          <a:xfrm>
            <a:off x="5854017" y="4139632"/>
            <a:ext cx="29844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[127.06145655  37.3228326]</a:t>
            </a:r>
            <a:b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</a:b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용인시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ko-KR" altLang="ko-KR" sz="1050" kern="0" dirty="0" err="1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수지구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성복동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782 </a:t>
            </a:r>
            <a:b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</a:b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▶ </a:t>
            </a:r>
            <a:r>
              <a:rPr lang="ko-KR" altLang="en-US" sz="1050" kern="0" dirty="0">
                <a:solidFill>
                  <a:srgbClr val="21212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입지 추천</a:t>
            </a:r>
            <a:br>
              <a:rPr lang="en-US" altLang="ko-KR" sz="1050" kern="0" dirty="0">
                <a:solidFill>
                  <a:srgbClr val="21212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</a:br>
            <a:r>
              <a:rPr lang="ko-KR" altLang="en-US" sz="1050" kern="0" dirty="0">
                <a:solidFill>
                  <a:srgbClr val="21212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en-US" altLang="ko-KR" sz="1050" kern="0" dirty="0">
                <a:solidFill>
                  <a:srgbClr val="21212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: 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성복고등학교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주차장</a:t>
            </a: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 </a:t>
            </a:r>
            <a:r>
              <a:rPr lang="ko-KR" altLang="en-US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부근</a:t>
            </a:r>
            <a:endParaRPr lang="ko-KR" altLang="ko-KR" sz="1050" kern="100" dirty="0">
              <a:effectLst/>
              <a:latin typeface="티웨이_날다" panose="02000300000000000000" pitchFamily="2" charset="-127"/>
              <a:ea typeface="티웨이_날다" panose="02000300000000000000" pitchFamily="2" charset="-127"/>
              <a:cs typeface="Times New Roman" panose="02020603050405020304" pitchFamily="18" charset="0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F3C409BD-D383-FCCA-C3E6-7048FA74D8A5}"/>
              </a:ext>
            </a:extLst>
          </p:cNvPr>
          <p:cNvSpPr/>
          <p:nvPr/>
        </p:nvSpPr>
        <p:spPr>
          <a:xfrm>
            <a:off x="6370151" y="512813"/>
            <a:ext cx="1870392" cy="299896"/>
          </a:xfrm>
          <a:prstGeom prst="roundRect">
            <a:avLst>
              <a:gd name="adj" fmla="val 50000"/>
            </a:avLst>
          </a:prstGeom>
          <a:solidFill>
            <a:srgbClr val="1A353E"/>
          </a:solidFill>
          <a:ln>
            <a:solidFill>
              <a:srgbClr val="1A35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입지 추천</a:t>
            </a:r>
          </a:p>
        </p:txBody>
      </p:sp>
    </p:spTree>
    <p:extLst>
      <p:ext uri="{BB962C8B-B14F-4D97-AF65-F5344CB8AC3E}">
        <p14:creationId xmlns:p14="http://schemas.microsoft.com/office/powerpoint/2010/main" val="220980161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>
            <a:extLst>
              <a:ext uri="{FF2B5EF4-FFF2-40B4-BE49-F238E27FC236}">
                <a16:creationId xmlns:a16="http://schemas.microsoft.com/office/drawing/2014/main" id="{3980206A-7B6A-2A00-377F-BA3FF655C4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048" y="1716106"/>
            <a:ext cx="2643771" cy="2808376"/>
          </a:xfrm>
          <a:prstGeom prst="rect">
            <a:avLst/>
          </a:prstGeom>
          <a:noFill/>
          <a:ln w="15875">
            <a:solidFill>
              <a:srgbClr val="1A353E"/>
            </a:solidFill>
          </a:ln>
        </p:spPr>
      </p:pic>
      <p:pic>
        <p:nvPicPr>
          <p:cNvPr id="32772" name="Picture 4">
            <a:extLst>
              <a:ext uri="{FF2B5EF4-FFF2-40B4-BE49-F238E27FC236}">
                <a16:creationId xmlns:a16="http://schemas.microsoft.com/office/drawing/2014/main" id="{58AD16E5-7B06-039D-0AF0-E3E626FBD5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076" y="1716106"/>
            <a:ext cx="2643772" cy="2808376"/>
          </a:xfrm>
          <a:prstGeom prst="rect">
            <a:avLst/>
          </a:prstGeom>
          <a:noFill/>
          <a:ln w="15875">
            <a:solidFill>
              <a:srgbClr val="1A353E"/>
            </a:solidFill>
          </a:ln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6B02D0D7-F29A-7D50-B307-B20EC7162A08}"/>
              </a:ext>
            </a:extLst>
          </p:cNvPr>
          <p:cNvSpPr/>
          <p:nvPr/>
        </p:nvSpPr>
        <p:spPr>
          <a:xfrm>
            <a:off x="-201169" y="-210172"/>
            <a:ext cx="9546336" cy="604315"/>
          </a:xfrm>
          <a:prstGeom prst="rect">
            <a:avLst/>
          </a:prstGeom>
          <a:solidFill>
            <a:srgbClr val="31C7BB">
              <a:alpha val="75000"/>
            </a:srgbClr>
          </a:solidFill>
          <a:ln w="31750">
            <a:solidFill>
              <a:srgbClr val="1A35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F632A2-65A6-1238-E292-CDDA78BAF588}"/>
              </a:ext>
            </a:extLst>
          </p:cNvPr>
          <p:cNvSpPr txBox="1"/>
          <p:nvPr/>
        </p:nvSpPr>
        <p:spPr>
          <a:xfrm>
            <a:off x="5321300" y="-19111"/>
            <a:ext cx="3822700" cy="340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분석 배경 </a:t>
            </a:r>
            <a:r>
              <a:rPr lang="en-US" altLang="ko-KR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|</a:t>
            </a:r>
            <a:r>
              <a:rPr lang="en-US" altLang="ko-KR" sz="10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ko-KR" altLang="en-US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분석 방법 및 배경 </a:t>
            </a:r>
            <a:r>
              <a:rPr lang="en-US" altLang="ko-KR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| </a:t>
            </a:r>
            <a:r>
              <a:rPr lang="ko-KR" altLang="en-US" sz="12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분석 내용</a:t>
            </a:r>
            <a:r>
              <a:rPr lang="ko-KR" altLang="en-US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| </a:t>
            </a:r>
            <a:r>
              <a:rPr lang="ko-KR" altLang="en-US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분석결과 활용 </a:t>
            </a:r>
            <a:r>
              <a:rPr lang="en-US" altLang="ko-KR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| </a:t>
            </a:r>
            <a:r>
              <a:rPr lang="ko-KR" altLang="en-US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부록</a:t>
            </a:r>
            <a:endParaRPr lang="ko-KR" altLang="en-US" sz="1000" dirty="0">
              <a:solidFill>
                <a:schemeClr val="bg1"/>
              </a:solidFill>
              <a:latin typeface="티웨이_날다" panose="02000300000000000000" pitchFamily="2" charset="-127"/>
              <a:ea typeface="티웨이_날다" panose="02000300000000000000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104ACC9-D5A4-48D0-132E-B3E9524204BD}"/>
              </a:ext>
            </a:extLst>
          </p:cNvPr>
          <p:cNvSpPr/>
          <p:nvPr/>
        </p:nvSpPr>
        <p:spPr>
          <a:xfrm>
            <a:off x="-280416" y="5341703"/>
            <a:ext cx="9546336" cy="522649"/>
          </a:xfrm>
          <a:prstGeom prst="rect">
            <a:avLst/>
          </a:prstGeom>
          <a:solidFill>
            <a:srgbClr val="31C7BB">
              <a:alpha val="75000"/>
            </a:srgbClr>
          </a:solidFill>
          <a:ln w="31750">
            <a:solidFill>
              <a:srgbClr val="1A35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45A200-22E1-FAAD-A277-F1A5B6ED5CA4}"/>
              </a:ext>
            </a:extLst>
          </p:cNvPr>
          <p:cNvSpPr txBox="1"/>
          <p:nvPr/>
        </p:nvSpPr>
        <p:spPr>
          <a:xfrm>
            <a:off x="6163564" y="5364141"/>
            <a:ext cx="2980436" cy="278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9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# </a:t>
            </a:r>
            <a:r>
              <a:rPr lang="ko-KR" altLang="en-US" sz="9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용인시 전기차 </a:t>
            </a:r>
            <a:r>
              <a:rPr lang="ko-KR" altLang="en-US" sz="9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완속</a:t>
            </a:r>
            <a:r>
              <a:rPr lang="ko-KR" altLang="en-US" sz="9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 충전소</a:t>
            </a:r>
            <a:r>
              <a:rPr lang="en-US" altLang="ko-KR" sz="9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ko-KR" altLang="en-US" sz="9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입지 선정 모델 개발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A40D69D-4EB3-927A-3A9D-1B8F33F945D7}"/>
              </a:ext>
            </a:extLst>
          </p:cNvPr>
          <p:cNvSpPr txBox="1"/>
          <p:nvPr/>
        </p:nvSpPr>
        <p:spPr>
          <a:xfrm>
            <a:off x="188682" y="465734"/>
            <a:ext cx="5132618" cy="5893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rgbClr val="1A353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#</a:t>
            </a:r>
            <a:r>
              <a:rPr lang="ko-KR" altLang="en-US" sz="2400" b="1" dirty="0">
                <a:solidFill>
                  <a:srgbClr val="1A353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ko-KR" altLang="en-US" sz="2400" b="1" dirty="0" err="1">
                <a:solidFill>
                  <a:srgbClr val="1A353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산점도</a:t>
            </a:r>
            <a:r>
              <a:rPr lang="ko-KR" altLang="en-US" sz="2400" b="1" dirty="0">
                <a:solidFill>
                  <a:srgbClr val="1A353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en-US" altLang="ko-KR" sz="2400" b="1" dirty="0">
                <a:solidFill>
                  <a:srgbClr val="1A353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↔ K-</a:t>
            </a:r>
            <a:r>
              <a:rPr lang="ko-KR" altLang="en-US" sz="2400" b="1" dirty="0">
                <a:solidFill>
                  <a:srgbClr val="1A353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평균 알고리즘 모델 비교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8E9F24-507E-F0CC-7E19-0C3652E00DE8}"/>
              </a:ext>
            </a:extLst>
          </p:cNvPr>
          <p:cNvSpPr txBox="1"/>
          <p:nvPr/>
        </p:nvSpPr>
        <p:spPr>
          <a:xfrm>
            <a:off x="1867610" y="1294456"/>
            <a:ext cx="192062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- </a:t>
            </a:r>
            <a:r>
              <a:rPr lang="ko-KR" altLang="en-US" sz="16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신갈동 </a:t>
            </a:r>
            <a:r>
              <a:rPr lang="en-US" altLang="ko-KR" sz="16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-</a:t>
            </a:r>
            <a:endParaRPr lang="ko-KR" altLang="en-US" sz="1600" dirty="0">
              <a:latin typeface="티웨이_날다" panose="02000300000000000000" pitchFamily="2" charset="-127"/>
              <a:ea typeface="티웨이_날다" panose="02000300000000000000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26B00AF-FC73-4C3E-C94F-F3BFCA2AB0F7}"/>
              </a:ext>
            </a:extLst>
          </p:cNvPr>
          <p:cNvSpPr/>
          <p:nvPr/>
        </p:nvSpPr>
        <p:spPr>
          <a:xfrm>
            <a:off x="5771494" y="652956"/>
            <a:ext cx="3067706" cy="4521382"/>
          </a:xfrm>
          <a:prstGeom prst="rect">
            <a:avLst/>
          </a:prstGeom>
          <a:solidFill>
            <a:schemeClr val="bg1"/>
          </a:solidFill>
          <a:ln w="15875">
            <a:solidFill>
              <a:srgbClr val="1A353E"/>
            </a:solidFill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▶ 월요일 </a:t>
            </a:r>
            <a:r>
              <a:rPr lang="en-US" altLang="ko-KR" sz="14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/</a:t>
            </a:r>
            <a:r>
              <a:rPr lang="ko-KR" altLang="en-US" sz="14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 일요일 앱 사용자 수 급락 </a:t>
            </a:r>
            <a:endParaRPr lang="en-US" altLang="ko-KR" sz="1400" dirty="0">
              <a:latin typeface="티웨이_날다" panose="02000300000000000000" pitchFamily="2" charset="-127"/>
              <a:ea typeface="티웨이_날다" panose="02000300000000000000" pitchFamily="2" charset="-127"/>
            </a:endParaRPr>
          </a:p>
          <a:p>
            <a:endParaRPr lang="en-US" altLang="ko-KR" sz="1400" dirty="0">
              <a:latin typeface="티웨이_날다" panose="02000300000000000000" pitchFamily="2" charset="-127"/>
              <a:ea typeface="티웨이_날다" panose="020003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58B2AA-1947-3FF3-C8F0-5C76128F5A9A}"/>
              </a:ext>
            </a:extLst>
          </p:cNvPr>
          <p:cNvSpPr txBox="1"/>
          <p:nvPr/>
        </p:nvSpPr>
        <p:spPr>
          <a:xfrm>
            <a:off x="5854018" y="924482"/>
            <a:ext cx="2901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 dirty="0" err="1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산점도와</a:t>
            </a:r>
            <a:r>
              <a:rPr lang="ko-KR" altLang="en-US" sz="1200" dirty="0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 비교하여 선정한 클러스터 개수</a:t>
            </a:r>
            <a:br>
              <a:rPr lang="en-US" altLang="ko-KR" sz="1200" dirty="0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</a:br>
            <a:r>
              <a:rPr lang="en-US" altLang="ko-KR" sz="1200" dirty="0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: 30</a:t>
            </a:r>
            <a:r>
              <a:rPr lang="ko-KR" altLang="en-US" sz="1200" dirty="0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개 </a:t>
            </a:r>
            <a:endParaRPr lang="en-US" altLang="ko-KR" sz="1200" dirty="0">
              <a:latin typeface="티웨이_날다" panose="02000300000000000000" pitchFamily="2" charset="-127"/>
              <a:ea typeface="티웨이_날다" panose="02000300000000000000" pitchFamily="2" charset="-127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8A6681-FCDF-07CD-4E4C-2BFC2294C7EB}"/>
              </a:ext>
            </a:extLst>
          </p:cNvPr>
          <p:cNvSpPr txBox="1"/>
          <p:nvPr/>
        </p:nvSpPr>
        <p:spPr>
          <a:xfrm>
            <a:off x="5854018" y="1452844"/>
            <a:ext cx="2901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 dirty="0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30</a:t>
            </a:r>
            <a:r>
              <a:rPr lang="ko-KR" altLang="en-US" sz="1200" dirty="0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개 중 예시로 </a:t>
            </a:r>
            <a:r>
              <a:rPr lang="en-US" altLang="ko-KR" sz="1200" dirty="0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3</a:t>
            </a:r>
            <a:r>
              <a:rPr lang="ko-KR" altLang="en-US" sz="1200" dirty="0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개 중심점과 입지 추천</a:t>
            </a:r>
            <a:br>
              <a:rPr lang="en-US" altLang="ko-KR" sz="1200" dirty="0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</a:br>
            <a:r>
              <a:rPr lang="en-US" altLang="ko-KR" sz="1200" dirty="0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: </a:t>
            </a:r>
            <a:r>
              <a:rPr lang="ko-KR" altLang="en-US" sz="1200" dirty="0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나머지 중심점은 별첨 문서에 기록</a:t>
            </a:r>
            <a:endParaRPr lang="en-US" altLang="ko-KR" sz="1200" dirty="0">
              <a:latin typeface="티웨이_날다" panose="02000300000000000000" pitchFamily="2" charset="-127"/>
              <a:ea typeface="티웨이_날다" panose="02000300000000000000" pitchFamily="2" charset="-127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83717B1-10B2-BF0F-6958-71881C333DDC}"/>
              </a:ext>
            </a:extLst>
          </p:cNvPr>
          <p:cNvSpPr txBox="1"/>
          <p:nvPr/>
        </p:nvSpPr>
        <p:spPr>
          <a:xfrm>
            <a:off x="5854018" y="2081874"/>
            <a:ext cx="298439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[37.28787366 127.11952691</a:t>
            </a: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]</a:t>
            </a:r>
            <a:b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</a:b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용인시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ko-KR" altLang="ko-KR" sz="1050" kern="0" dirty="0" err="1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기흥구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신갈동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699</a:t>
            </a:r>
            <a:b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</a:b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▶ </a:t>
            </a:r>
            <a:r>
              <a:rPr lang="ko-KR" altLang="en-US" sz="1050" kern="0" dirty="0">
                <a:solidFill>
                  <a:srgbClr val="21212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입지 추천</a:t>
            </a:r>
            <a:br>
              <a:rPr lang="en-US" altLang="ko-KR" sz="1050" kern="0" dirty="0">
                <a:solidFill>
                  <a:srgbClr val="21212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</a:br>
            <a:r>
              <a:rPr lang="en-US" altLang="ko-KR" sz="1050" kern="0" dirty="0">
                <a:solidFill>
                  <a:srgbClr val="21212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: 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새천년공원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주차장</a:t>
            </a:r>
            <a:endParaRPr lang="ko-KR" altLang="ko-KR" sz="1050" kern="100" dirty="0">
              <a:effectLst/>
              <a:latin typeface="티웨이_날다" panose="02000300000000000000" pitchFamily="2" charset="-127"/>
              <a:ea typeface="티웨이_날다" panose="02000300000000000000" pitchFamily="2" charset="-127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45D8E23-060F-7982-63A4-8A438296A6A9}"/>
              </a:ext>
            </a:extLst>
          </p:cNvPr>
          <p:cNvSpPr txBox="1"/>
          <p:nvPr/>
        </p:nvSpPr>
        <p:spPr>
          <a:xfrm>
            <a:off x="5854017" y="3112025"/>
            <a:ext cx="29844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[37.27227509 127.10827521]</a:t>
            </a:r>
            <a:b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</a:b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용인시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ko-KR" altLang="ko-KR" sz="1050" kern="0" dirty="0" err="1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기흥구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신갈동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63</a:t>
            </a:r>
            <a:b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</a:b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▶ </a:t>
            </a:r>
            <a:r>
              <a:rPr lang="ko-KR" altLang="en-US" sz="1050" kern="0" dirty="0">
                <a:solidFill>
                  <a:srgbClr val="21212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입지 추천</a:t>
            </a:r>
            <a:br>
              <a:rPr lang="en-US" altLang="ko-KR" sz="1050" kern="0" dirty="0">
                <a:solidFill>
                  <a:srgbClr val="21212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</a:br>
            <a:r>
              <a:rPr lang="ko-KR" altLang="en-US" sz="1050" kern="0" dirty="0">
                <a:solidFill>
                  <a:srgbClr val="21212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en-US" altLang="ko-KR" sz="1050" kern="0" dirty="0">
                <a:solidFill>
                  <a:srgbClr val="21212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: </a:t>
            </a:r>
            <a:r>
              <a:rPr lang="ko-KR" altLang="ko-KR" sz="1050" kern="0" dirty="0" err="1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기흥역롯대캐슬스카이</a:t>
            </a: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 102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동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 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주차장</a:t>
            </a: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 </a:t>
            </a:r>
            <a:r>
              <a:rPr lang="ko-KR" altLang="en-US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부근</a:t>
            </a:r>
            <a:endParaRPr lang="ko-KR" altLang="ko-KR" sz="1050" kern="100" dirty="0">
              <a:effectLst/>
              <a:latin typeface="티웨이_날다" panose="02000300000000000000" pitchFamily="2" charset="-127"/>
              <a:ea typeface="티웨이_날다" panose="02000300000000000000" pitchFamily="2" charset="-127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AE569EF-CDAE-A2F4-7143-9B456FECD329}"/>
              </a:ext>
            </a:extLst>
          </p:cNvPr>
          <p:cNvSpPr txBox="1"/>
          <p:nvPr/>
        </p:nvSpPr>
        <p:spPr>
          <a:xfrm>
            <a:off x="5854017" y="4139632"/>
            <a:ext cx="29844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[37.27072383 127.10133176]</a:t>
            </a:r>
            <a:b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</a:b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용인시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ko-KR" altLang="ko-KR" sz="1050" kern="0" dirty="0" err="1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기흥구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신갈동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454-1 </a:t>
            </a:r>
            <a:b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</a:b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▶ </a:t>
            </a:r>
            <a:r>
              <a:rPr lang="ko-KR" altLang="en-US" sz="1050" kern="0" dirty="0">
                <a:solidFill>
                  <a:srgbClr val="21212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입지 추천</a:t>
            </a:r>
            <a:br>
              <a:rPr lang="en-US" altLang="ko-KR" sz="1050" kern="0" dirty="0">
                <a:solidFill>
                  <a:srgbClr val="21212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</a:br>
            <a:r>
              <a:rPr lang="ko-KR" altLang="en-US" sz="1050" kern="0" dirty="0">
                <a:solidFill>
                  <a:srgbClr val="21212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en-US" altLang="ko-KR" sz="1050" kern="0" dirty="0">
                <a:solidFill>
                  <a:srgbClr val="21212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: </a:t>
            </a:r>
            <a:r>
              <a:rPr lang="ko-KR" altLang="ko-KR" sz="1050" kern="0" dirty="0" err="1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신흥식자재마트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주차장</a:t>
            </a: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 </a:t>
            </a:r>
            <a:r>
              <a:rPr lang="ko-KR" altLang="en-US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부근</a:t>
            </a:r>
            <a:endParaRPr lang="ko-KR" altLang="ko-KR" sz="1050" kern="100" dirty="0">
              <a:effectLst/>
              <a:latin typeface="티웨이_날다" panose="02000300000000000000" pitchFamily="2" charset="-127"/>
              <a:ea typeface="티웨이_날다" panose="02000300000000000000" pitchFamily="2" charset="-127"/>
              <a:cs typeface="Times New Roman" panose="02020603050405020304" pitchFamily="18" charset="0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EEFA54E9-03D5-0352-4636-02BEF868F0F5}"/>
              </a:ext>
            </a:extLst>
          </p:cNvPr>
          <p:cNvSpPr/>
          <p:nvPr/>
        </p:nvSpPr>
        <p:spPr>
          <a:xfrm>
            <a:off x="6370151" y="512813"/>
            <a:ext cx="1870392" cy="299896"/>
          </a:xfrm>
          <a:prstGeom prst="roundRect">
            <a:avLst>
              <a:gd name="adj" fmla="val 50000"/>
            </a:avLst>
          </a:prstGeom>
          <a:solidFill>
            <a:srgbClr val="1A353E"/>
          </a:solidFill>
          <a:ln>
            <a:solidFill>
              <a:srgbClr val="1A35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입지 추천</a:t>
            </a:r>
          </a:p>
        </p:txBody>
      </p:sp>
    </p:spTree>
    <p:extLst>
      <p:ext uri="{BB962C8B-B14F-4D97-AF65-F5344CB8AC3E}">
        <p14:creationId xmlns:p14="http://schemas.microsoft.com/office/powerpoint/2010/main" val="231607998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>
            <a:extLst>
              <a:ext uri="{FF2B5EF4-FFF2-40B4-BE49-F238E27FC236}">
                <a16:creationId xmlns:a16="http://schemas.microsoft.com/office/drawing/2014/main" id="{5C64F3F9-5270-C8B0-5C7B-415FBE2D82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91" y="1716106"/>
            <a:ext cx="2643771" cy="2808376"/>
          </a:xfrm>
          <a:prstGeom prst="rect">
            <a:avLst/>
          </a:prstGeom>
          <a:noFill/>
          <a:ln w="15875">
            <a:solidFill>
              <a:srgbClr val="1A353E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48" name="Picture 4">
            <a:extLst>
              <a:ext uri="{FF2B5EF4-FFF2-40B4-BE49-F238E27FC236}">
                <a16:creationId xmlns:a16="http://schemas.microsoft.com/office/drawing/2014/main" id="{2D9F4A2E-9730-0222-4494-D87E369194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076" y="1716106"/>
            <a:ext cx="2643773" cy="2808376"/>
          </a:xfrm>
          <a:prstGeom prst="rect">
            <a:avLst/>
          </a:prstGeom>
          <a:noFill/>
          <a:ln w="15875">
            <a:solidFill>
              <a:srgbClr val="1A353E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E515313C-A194-67C9-97B2-195D8356AF4F}"/>
              </a:ext>
            </a:extLst>
          </p:cNvPr>
          <p:cNvSpPr/>
          <p:nvPr/>
        </p:nvSpPr>
        <p:spPr>
          <a:xfrm>
            <a:off x="-201169" y="-210172"/>
            <a:ext cx="9546336" cy="604315"/>
          </a:xfrm>
          <a:prstGeom prst="rect">
            <a:avLst/>
          </a:prstGeom>
          <a:solidFill>
            <a:srgbClr val="31C7BB">
              <a:alpha val="75000"/>
            </a:srgbClr>
          </a:solidFill>
          <a:ln w="31750">
            <a:solidFill>
              <a:srgbClr val="1A35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86F676-3F94-4C4F-7585-CC9B33863DC5}"/>
              </a:ext>
            </a:extLst>
          </p:cNvPr>
          <p:cNvSpPr txBox="1"/>
          <p:nvPr/>
        </p:nvSpPr>
        <p:spPr>
          <a:xfrm>
            <a:off x="5321300" y="-19111"/>
            <a:ext cx="3822700" cy="340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분석 배경 </a:t>
            </a:r>
            <a:r>
              <a:rPr lang="en-US" altLang="ko-KR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|</a:t>
            </a:r>
            <a:r>
              <a:rPr lang="en-US" altLang="ko-KR" sz="10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ko-KR" altLang="en-US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분석 방법 및 배경 </a:t>
            </a:r>
            <a:r>
              <a:rPr lang="en-US" altLang="ko-KR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| </a:t>
            </a:r>
            <a:r>
              <a:rPr lang="ko-KR" altLang="en-US" sz="12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분석 내용</a:t>
            </a:r>
            <a:r>
              <a:rPr lang="ko-KR" altLang="en-US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| </a:t>
            </a:r>
            <a:r>
              <a:rPr lang="ko-KR" altLang="en-US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분석결과 활용 </a:t>
            </a:r>
            <a:r>
              <a:rPr lang="en-US" altLang="ko-KR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| </a:t>
            </a:r>
            <a:r>
              <a:rPr lang="ko-KR" altLang="en-US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부록</a:t>
            </a:r>
            <a:endParaRPr lang="ko-KR" altLang="en-US" sz="1000" dirty="0">
              <a:solidFill>
                <a:schemeClr val="bg1"/>
              </a:solidFill>
              <a:latin typeface="티웨이_날다" panose="02000300000000000000" pitchFamily="2" charset="-127"/>
              <a:ea typeface="티웨이_날다" panose="02000300000000000000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DB3B9F2-1646-12FF-2608-816C3ABFA3A6}"/>
              </a:ext>
            </a:extLst>
          </p:cNvPr>
          <p:cNvSpPr/>
          <p:nvPr/>
        </p:nvSpPr>
        <p:spPr>
          <a:xfrm>
            <a:off x="-280416" y="5341703"/>
            <a:ext cx="9546336" cy="522649"/>
          </a:xfrm>
          <a:prstGeom prst="rect">
            <a:avLst/>
          </a:prstGeom>
          <a:solidFill>
            <a:srgbClr val="31C7BB">
              <a:alpha val="75000"/>
            </a:srgbClr>
          </a:solidFill>
          <a:ln w="31750">
            <a:solidFill>
              <a:srgbClr val="1A35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342E97-55D5-2F25-589A-48585C0CD305}"/>
              </a:ext>
            </a:extLst>
          </p:cNvPr>
          <p:cNvSpPr txBox="1"/>
          <p:nvPr/>
        </p:nvSpPr>
        <p:spPr>
          <a:xfrm>
            <a:off x="6163564" y="5364141"/>
            <a:ext cx="2980436" cy="278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9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# </a:t>
            </a:r>
            <a:r>
              <a:rPr lang="ko-KR" altLang="en-US" sz="9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용인시 전기차 </a:t>
            </a:r>
            <a:r>
              <a:rPr lang="ko-KR" altLang="en-US" sz="9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완속</a:t>
            </a:r>
            <a:r>
              <a:rPr lang="ko-KR" altLang="en-US" sz="9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 충전소</a:t>
            </a:r>
            <a:r>
              <a:rPr lang="en-US" altLang="ko-KR" sz="9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ko-KR" altLang="en-US" sz="9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입지 선정 모델 개발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A14EAD4-96B6-EEFE-B10E-28F6C146742D}"/>
              </a:ext>
            </a:extLst>
          </p:cNvPr>
          <p:cNvSpPr txBox="1"/>
          <p:nvPr/>
        </p:nvSpPr>
        <p:spPr>
          <a:xfrm>
            <a:off x="188682" y="465734"/>
            <a:ext cx="5132618" cy="5893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rgbClr val="1A353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#</a:t>
            </a:r>
            <a:r>
              <a:rPr lang="ko-KR" altLang="en-US" sz="2400" b="1" dirty="0">
                <a:solidFill>
                  <a:srgbClr val="1A353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ko-KR" altLang="en-US" sz="2400" b="1" dirty="0" err="1">
                <a:solidFill>
                  <a:srgbClr val="1A353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산점도</a:t>
            </a:r>
            <a:r>
              <a:rPr lang="ko-KR" altLang="en-US" sz="2400" b="1" dirty="0">
                <a:solidFill>
                  <a:srgbClr val="1A353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en-US" altLang="ko-KR" sz="2400" b="1" dirty="0">
                <a:solidFill>
                  <a:srgbClr val="1A353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↔ K-</a:t>
            </a:r>
            <a:r>
              <a:rPr lang="ko-KR" altLang="en-US" sz="2400" b="1" dirty="0">
                <a:solidFill>
                  <a:srgbClr val="1A353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평균 알고리즘 모델 비교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576B5F-85B2-B0E7-4DE1-D7F0E187B08E}"/>
              </a:ext>
            </a:extLst>
          </p:cNvPr>
          <p:cNvSpPr txBox="1"/>
          <p:nvPr/>
        </p:nvSpPr>
        <p:spPr>
          <a:xfrm>
            <a:off x="1867610" y="1294456"/>
            <a:ext cx="192062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- </a:t>
            </a:r>
            <a:r>
              <a:rPr lang="ko-KR" altLang="en-US" sz="16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신봉동 </a:t>
            </a:r>
            <a:r>
              <a:rPr lang="en-US" altLang="ko-KR" sz="16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-</a:t>
            </a:r>
            <a:endParaRPr lang="ko-KR" altLang="en-US" sz="1600" dirty="0">
              <a:latin typeface="티웨이_날다" panose="02000300000000000000" pitchFamily="2" charset="-127"/>
              <a:ea typeface="티웨이_날다" panose="02000300000000000000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298BB39-8D70-0998-DD97-7BB064340897}"/>
              </a:ext>
            </a:extLst>
          </p:cNvPr>
          <p:cNvSpPr/>
          <p:nvPr/>
        </p:nvSpPr>
        <p:spPr>
          <a:xfrm>
            <a:off x="5771494" y="652956"/>
            <a:ext cx="3067706" cy="4521382"/>
          </a:xfrm>
          <a:prstGeom prst="rect">
            <a:avLst/>
          </a:prstGeom>
          <a:solidFill>
            <a:schemeClr val="bg1"/>
          </a:solidFill>
          <a:ln w="15875">
            <a:solidFill>
              <a:srgbClr val="1A353E"/>
            </a:solidFill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▶ 월요일 </a:t>
            </a:r>
            <a:r>
              <a:rPr lang="en-US" altLang="ko-KR" sz="14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/</a:t>
            </a:r>
            <a:r>
              <a:rPr lang="ko-KR" altLang="en-US" sz="14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 일요일 앱 사용자 수 급락 </a:t>
            </a:r>
            <a:endParaRPr lang="en-US" altLang="ko-KR" sz="1400" dirty="0">
              <a:latin typeface="티웨이_날다" panose="02000300000000000000" pitchFamily="2" charset="-127"/>
              <a:ea typeface="티웨이_날다" panose="02000300000000000000" pitchFamily="2" charset="-127"/>
            </a:endParaRPr>
          </a:p>
          <a:p>
            <a:endParaRPr lang="en-US" altLang="ko-KR" sz="1400" dirty="0">
              <a:latin typeface="티웨이_날다" panose="02000300000000000000" pitchFamily="2" charset="-127"/>
              <a:ea typeface="티웨이_날다" panose="020003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B9C642C-1D1F-766D-B59F-2575D2E3722B}"/>
              </a:ext>
            </a:extLst>
          </p:cNvPr>
          <p:cNvSpPr txBox="1"/>
          <p:nvPr/>
        </p:nvSpPr>
        <p:spPr>
          <a:xfrm>
            <a:off x="5854018" y="924482"/>
            <a:ext cx="2901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 dirty="0" err="1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산점도와</a:t>
            </a:r>
            <a:r>
              <a:rPr lang="ko-KR" altLang="en-US" sz="1200" dirty="0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 비교하여 선정한 클러스터 개수</a:t>
            </a:r>
            <a:br>
              <a:rPr lang="en-US" altLang="ko-KR" sz="1200" dirty="0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</a:br>
            <a:r>
              <a:rPr lang="en-US" altLang="ko-KR" sz="1200" dirty="0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: 31</a:t>
            </a:r>
            <a:r>
              <a:rPr lang="ko-KR" altLang="en-US" sz="1200" dirty="0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개 </a:t>
            </a:r>
            <a:endParaRPr lang="en-US" altLang="ko-KR" sz="1200" dirty="0">
              <a:latin typeface="티웨이_날다" panose="02000300000000000000" pitchFamily="2" charset="-127"/>
              <a:ea typeface="티웨이_날다" panose="02000300000000000000" pitchFamily="2" charset="-127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D21207D-95A3-1CAE-19BD-58DC07A4E956}"/>
              </a:ext>
            </a:extLst>
          </p:cNvPr>
          <p:cNvSpPr txBox="1"/>
          <p:nvPr/>
        </p:nvSpPr>
        <p:spPr>
          <a:xfrm>
            <a:off x="5854018" y="1452844"/>
            <a:ext cx="2901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 dirty="0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31</a:t>
            </a:r>
            <a:r>
              <a:rPr lang="ko-KR" altLang="en-US" sz="1200" dirty="0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개 중 예시로 </a:t>
            </a:r>
            <a:r>
              <a:rPr lang="en-US" altLang="ko-KR" sz="1200" dirty="0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3</a:t>
            </a:r>
            <a:r>
              <a:rPr lang="ko-KR" altLang="en-US" sz="1200" dirty="0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개 중심점과 입지 추천</a:t>
            </a:r>
            <a:br>
              <a:rPr lang="en-US" altLang="ko-KR" sz="1200" dirty="0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</a:br>
            <a:r>
              <a:rPr lang="en-US" altLang="ko-KR" sz="1200" dirty="0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: </a:t>
            </a:r>
            <a:r>
              <a:rPr lang="ko-KR" altLang="en-US" sz="1200" dirty="0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나머지 중심점은 별첨 문서에 기록</a:t>
            </a:r>
            <a:endParaRPr lang="en-US" altLang="ko-KR" sz="1200" dirty="0">
              <a:latin typeface="티웨이_날다" panose="02000300000000000000" pitchFamily="2" charset="-127"/>
              <a:ea typeface="티웨이_날다" panose="02000300000000000000" pitchFamily="2" charset="-127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236F3C5-BD71-AE07-D1F7-079D59DA2FD9}"/>
              </a:ext>
            </a:extLst>
          </p:cNvPr>
          <p:cNvSpPr txBox="1"/>
          <p:nvPr/>
        </p:nvSpPr>
        <p:spPr>
          <a:xfrm>
            <a:off x="5854018" y="2081874"/>
            <a:ext cx="298439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[37.32039081 127.08346609</a:t>
            </a: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]</a:t>
            </a:r>
            <a:b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</a:b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용인시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ko-KR" altLang="ko-KR" sz="1050" kern="0" dirty="0" err="1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수지구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신봉동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909</a:t>
            </a:r>
            <a:b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</a:b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▶ </a:t>
            </a:r>
            <a:r>
              <a:rPr lang="ko-KR" altLang="en-US" sz="1050" kern="0" dirty="0">
                <a:solidFill>
                  <a:srgbClr val="21212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입지 추천</a:t>
            </a:r>
            <a:br>
              <a:rPr lang="en-US" altLang="ko-KR" sz="1050" kern="0" dirty="0">
                <a:solidFill>
                  <a:srgbClr val="21212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</a:br>
            <a:r>
              <a:rPr lang="en-US" altLang="ko-KR" sz="1050" kern="0" dirty="0">
                <a:solidFill>
                  <a:srgbClr val="21212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: 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이마트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주차장</a:t>
            </a:r>
            <a:endParaRPr lang="ko-KR" altLang="ko-KR" sz="1050" kern="100" dirty="0">
              <a:effectLst/>
              <a:latin typeface="티웨이_날다" panose="02000300000000000000" pitchFamily="2" charset="-127"/>
              <a:ea typeface="티웨이_날다" panose="02000300000000000000" pitchFamily="2" charset="-127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FE947E7-41CC-8845-C8B9-057937B94E27}"/>
              </a:ext>
            </a:extLst>
          </p:cNvPr>
          <p:cNvSpPr txBox="1"/>
          <p:nvPr/>
        </p:nvSpPr>
        <p:spPr>
          <a:xfrm>
            <a:off x="5854017" y="3112025"/>
            <a:ext cx="29844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[37.33412168 127.07022492]</a:t>
            </a:r>
            <a:b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</a:b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용인시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ko-KR" altLang="ko-KR" sz="1050" kern="0" dirty="0" err="1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수지구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신봉동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산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47-1</a:t>
            </a:r>
            <a:b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</a:b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▶ </a:t>
            </a:r>
            <a:r>
              <a:rPr lang="ko-KR" altLang="en-US" sz="1050" kern="0" dirty="0">
                <a:solidFill>
                  <a:srgbClr val="21212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입지 추천</a:t>
            </a:r>
            <a:br>
              <a:rPr lang="en-US" altLang="ko-KR" sz="1050" kern="0" dirty="0">
                <a:solidFill>
                  <a:srgbClr val="21212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</a:br>
            <a:r>
              <a:rPr lang="ko-KR" altLang="en-US" sz="1050" kern="0" dirty="0">
                <a:solidFill>
                  <a:srgbClr val="21212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en-US" altLang="ko-KR" sz="1050" kern="0" dirty="0">
                <a:solidFill>
                  <a:srgbClr val="21212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: 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힐스테이트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 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광교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 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주차장</a:t>
            </a:r>
            <a:r>
              <a:rPr lang="en-US" altLang="ko-KR" sz="1050" kern="100" dirty="0">
                <a:solidFill>
                  <a:srgbClr val="212121"/>
                </a:solidFill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 </a:t>
            </a:r>
            <a:r>
              <a:rPr lang="ko-KR" altLang="en-US" sz="1050" kern="100" dirty="0">
                <a:solidFill>
                  <a:srgbClr val="212121"/>
                </a:solidFill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부근</a:t>
            </a:r>
            <a:endParaRPr lang="ko-KR" altLang="ko-KR" sz="1050" kern="100" dirty="0">
              <a:effectLst/>
              <a:latin typeface="티웨이_날다" panose="02000300000000000000" pitchFamily="2" charset="-127"/>
              <a:ea typeface="티웨이_날다" panose="02000300000000000000" pitchFamily="2" charset="-127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59C485D-524C-83A9-7EC1-2A057F56FD10}"/>
              </a:ext>
            </a:extLst>
          </p:cNvPr>
          <p:cNvSpPr txBox="1"/>
          <p:nvPr/>
        </p:nvSpPr>
        <p:spPr>
          <a:xfrm>
            <a:off x="5854017" y="4139632"/>
            <a:ext cx="29844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[37.33489336 127.05296096]</a:t>
            </a:r>
            <a:b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</a:b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용인시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ko-KR" altLang="ko-KR" sz="1050" kern="0" dirty="0" err="1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수지구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신봉동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706-3</a:t>
            </a:r>
            <a:b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</a:b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▶ </a:t>
            </a:r>
            <a:r>
              <a:rPr lang="ko-KR" altLang="en-US" sz="1050" kern="0" dirty="0">
                <a:solidFill>
                  <a:srgbClr val="21212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입지 추천</a:t>
            </a:r>
            <a:br>
              <a:rPr lang="en-US" altLang="ko-KR" sz="1050" kern="0" dirty="0">
                <a:solidFill>
                  <a:srgbClr val="21212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</a:br>
            <a:r>
              <a:rPr lang="ko-KR" altLang="en-US" sz="1050" kern="0" dirty="0">
                <a:solidFill>
                  <a:srgbClr val="21212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en-US" altLang="ko-KR" sz="1050" kern="0" dirty="0">
                <a:solidFill>
                  <a:srgbClr val="21212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: </a:t>
            </a:r>
            <a:r>
              <a:rPr lang="ko-KR" altLang="ko-KR" sz="1050" kern="0" dirty="0" err="1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삼성쉐르빌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 </a:t>
            </a: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1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차아파트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 </a:t>
            </a: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205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동</a:t>
            </a: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 </a:t>
            </a:r>
            <a:r>
              <a:rPr lang="ko-KR" altLang="en-US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부근</a:t>
            </a:r>
            <a:endParaRPr lang="ko-KR" altLang="ko-KR" sz="1050" kern="100" dirty="0">
              <a:effectLst/>
              <a:latin typeface="티웨이_날다" panose="02000300000000000000" pitchFamily="2" charset="-127"/>
              <a:ea typeface="티웨이_날다" panose="02000300000000000000" pitchFamily="2" charset="-127"/>
              <a:cs typeface="Times New Roman" panose="02020603050405020304" pitchFamily="18" charset="0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31543208-D6B6-CF93-016B-A70F76951FDB}"/>
              </a:ext>
            </a:extLst>
          </p:cNvPr>
          <p:cNvSpPr/>
          <p:nvPr/>
        </p:nvSpPr>
        <p:spPr>
          <a:xfrm>
            <a:off x="6370151" y="512813"/>
            <a:ext cx="1870392" cy="299896"/>
          </a:xfrm>
          <a:prstGeom prst="roundRect">
            <a:avLst>
              <a:gd name="adj" fmla="val 50000"/>
            </a:avLst>
          </a:prstGeom>
          <a:solidFill>
            <a:srgbClr val="1A353E"/>
          </a:solidFill>
          <a:ln>
            <a:solidFill>
              <a:srgbClr val="1A35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입지 추천</a:t>
            </a:r>
          </a:p>
        </p:txBody>
      </p:sp>
    </p:spTree>
    <p:extLst>
      <p:ext uri="{BB962C8B-B14F-4D97-AF65-F5344CB8AC3E}">
        <p14:creationId xmlns:p14="http://schemas.microsoft.com/office/powerpoint/2010/main" val="158291305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>
            <a:extLst>
              <a:ext uri="{FF2B5EF4-FFF2-40B4-BE49-F238E27FC236}">
                <a16:creationId xmlns:a16="http://schemas.microsoft.com/office/drawing/2014/main" id="{2B5FC7FB-929E-6C0D-6706-5D8D2585D1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048" y="1716106"/>
            <a:ext cx="2643771" cy="2808376"/>
          </a:xfrm>
          <a:prstGeom prst="rect">
            <a:avLst/>
          </a:prstGeom>
          <a:noFill/>
          <a:ln w="15875">
            <a:solidFill>
              <a:srgbClr val="1A353E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24" name="Picture 4">
            <a:extLst>
              <a:ext uri="{FF2B5EF4-FFF2-40B4-BE49-F238E27FC236}">
                <a16:creationId xmlns:a16="http://schemas.microsoft.com/office/drawing/2014/main" id="{E15AE38C-06BB-83FB-4AE6-2257820084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4802" y="1716106"/>
            <a:ext cx="2643773" cy="2808376"/>
          </a:xfrm>
          <a:prstGeom prst="rect">
            <a:avLst/>
          </a:prstGeom>
          <a:noFill/>
          <a:ln w="15875">
            <a:solidFill>
              <a:srgbClr val="1A353E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1B8B7C11-1544-7FE0-7C52-6D72F18EFFDB}"/>
              </a:ext>
            </a:extLst>
          </p:cNvPr>
          <p:cNvSpPr/>
          <p:nvPr/>
        </p:nvSpPr>
        <p:spPr>
          <a:xfrm>
            <a:off x="-201169" y="-210172"/>
            <a:ext cx="9546336" cy="604315"/>
          </a:xfrm>
          <a:prstGeom prst="rect">
            <a:avLst/>
          </a:prstGeom>
          <a:solidFill>
            <a:srgbClr val="31C7BB">
              <a:alpha val="75000"/>
            </a:srgbClr>
          </a:solidFill>
          <a:ln w="31750">
            <a:solidFill>
              <a:srgbClr val="1A35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6EDE308-52AB-E22D-B6DF-9BAC964532CF}"/>
              </a:ext>
            </a:extLst>
          </p:cNvPr>
          <p:cNvSpPr txBox="1"/>
          <p:nvPr/>
        </p:nvSpPr>
        <p:spPr>
          <a:xfrm>
            <a:off x="5321300" y="-19111"/>
            <a:ext cx="3822700" cy="340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분석 배경 </a:t>
            </a:r>
            <a:r>
              <a:rPr lang="en-US" altLang="ko-KR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|</a:t>
            </a:r>
            <a:r>
              <a:rPr lang="en-US" altLang="ko-KR" sz="10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ko-KR" altLang="en-US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분석 방법 및 배경 </a:t>
            </a:r>
            <a:r>
              <a:rPr lang="en-US" altLang="ko-KR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| </a:t>
            </a:r>
            <a:r>
              <a:rPr lang="ko-KR" altLang="en-US" sz="12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분석 내용</a:t>
            </a:r>
            <a:r>
              <a:rPr lang="ko-KR" altLang="en-US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| </a:t>
            </a:r>
            <a:r>
              <a:rPr lang="ko-KR" altLang="en-US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분석결과 활용 </a:t>
            </a:r>
            <a:r>
              <a:rPr lang="en-US" altLang="ko-KR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| </a:t>
            </a:r>
            <a:r>
              <a:rPr lang="ko-KR" altLang="en-US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부록</a:t>
            </a:r>
            <a:endParaRPr lang="ko-KR" altLang="en-US" sz="1000" dirty="0">
              <a:solidFill>
                <a:schemeClr val="bg1"/>
              </a:solidFill>
              <a:latin typeface="티웨이_날다" panose="02000300000000000000" pitchFamily="2" charset="-127"/>
              <a:ea typeface="티웨이_날다" panose="02000300000000000000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6B2C800-1753-7FA1-30A5-3273394C4D66}"/>
              </a:ext>
            </a:extLst>
          </p:cNvPr>
          <p:cNvSpPr/>
          <p:nvPr/>
        </p:nvSpPr>
        <p:spPr>
          <a:xfrm>
            <a:off x="-280416" y="5341703"/>
            <a:ext cx="9546336" cy="522649"/>
          </a:xfrm>
          <a:prstGeom prst="rect">
            <a:avLst/>
          </a:prstGeom>
          <a:solidFill>
            <a:srgbClr val="31C7BB">
              <a:alpha val="75000"/>
            </a:srgbClr>
          </a:solidFill>
          <a:ln w="31750">
            <a:solidFill>
              <a:srgbClr val="1A35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A67954-AB91-5062-C8A5-52299E9D783D}"/>
              </a:ext>
            </a:extLst>
          </p:cNvPr>
          <p:cNvSpPr txBox="1"/>
          <p:nvPr/>
        </p:nvSpPr>
        <p:spPr>
          <a:xfrm>
            <a:off x="6163564" y="5364141"/>
            <a:ext cx="2980436" cy="278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9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# </a:t>
            </a:r>
            <a:r>
              <a:rPr lang="ko-KR" altLang="en-US" sz="9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용인시 전기차 </a:t>
            </a:r>
            <a:r>
              <a:rPr lang="ko-KR" altLang="en-US" sz="9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완속</a:t>
            </a:r>
            <a:r>
              <a:rPr lang="ko-KR" altLang="en-US" sz="9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 충전소</a:t>
            </a:r>
            <a:r>
              <a:rPr lang="en-US" altLang="ko-KR" sz="9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ko-KR" altLang="en-US" sz="9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입지 선정 모델 개발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6D2C2A-E07A-0E00-CAA8-48767A953E62}"/>
              </a:ext>
            </a:extLst>
          </p:cNvPr>
          <p:cNvSpPr txBox="1"/>
          <p:nvPr/>
        </p:nvSpPr>
        <p:spPr>
          <a:xfrm>
            <a:off x="188682" y="465734"/>
            <a:ext cx="5132618" cy="5893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rgbClr val="1A353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#</a:t>
            </a:r>
            <a:r>
              <a:rPr lang="ko-KR" altLang="en-US" sz="2400" b="1" dirty="0">
                <a:solidFill>
                  <a:srgbClr val="1A353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ko-KR" altLang="en-US" sz="2400" b="1" dirty="0" err="1">
                <a:solidFill>
                  <a:srgbClr val="1A353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산점도</a:t>
            </a:r>
            <a:r>
              <a:rPr lang="ko-KR" altLang="en-US" sz="2400" b="1" dirty="0">
                <a:solidFill>
                  <a:srgbClr val="1A353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en-US" altLang="ko-KR" sz="2400" b="1" dirty="0">
                <a:solidFill>
                  <a:srgbClr val="1A353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↔ K-</a:t>
            </a:r>
            <a:r>
              <a:rPr lang="ko-KR" altLang="en-US" sz="2400" b="1" dirty="0">
                <a:solidFill>
                  <a:srgbClr val="1A353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평균 알고리즘 모델 비교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C19548-2D59-10F1-C82E-4011CCDE816B}"/>
              </a:ext>
            </a:extLst>
          </p:cNvPr>
          <p:cNvSpPr txBox="1"/>
          <p:nvPr/>
        </p:nvSpPr>
        <p:spPr>
          <a:xfrm>
            <a:off x="1867610" y="1294456"/>
            <a:ext cx="192062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- </a:t>
            </a:r>
            <a:r>
              <a:rPr lang="ko-KR" altLang="en-US" sz="16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양지면 </a:t>
            </a:r>
            <a:r>
              <a:rPr lang="en-US" altLang="ko-KR" sz="16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-</a:t>
            </a:r>
            <a:endParaRPr lang="ko-KR" altLang="en-US" sz="1600" dirty="0">
              <a:latin typeface="티웨이_날다" panose="02000300000000000000" pitchFamily="2" charset="-127"/>
              <a:ea typeface="티웨이_날다" panose="02000300000000000000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F85A497-3104-6D84-F4DB-3A00F8CAFEF0}"/>
              </a:ext>
            </a:extLst>
          </p:cNvPr>
          <p:cNvSpPr/>
          <p:nvPr/>
        </p:nvSpPr>
        <p:spPr>
          <a:xfrm>
            <a:off x="5771494" y="652956"/>
            <a:ext cx="3067706" cy="4521382"/>
          </a:xfrm>
          <a:prstGeom prst="rect">
            <a:avLst/>
          </a:prstGeom>
          <a:solidFill>
            <a:schemeClr val="bg1"/>
          </a:solidFill>
          <a:ln w="15875">
            <a:solidFill>
              <a:srgbClr val="1A353E"/>
            </a:solidFill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▶ 월요일 </a:t>
            </a:r>
            <a:r>
              <a:rPr lang="en-US" altLang="ko-KR" sz="14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/</a:t>
            </a:r>
            <a:r>
              <a:rPr lang="ko-KR" altLang="en-US" sz="14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 일요일 앱 사용자 수 급락 </a:t>
            </a:r>
            <a:endParaRPr lang="en-US" altLang="ko-KR" sz="1400" dirty="0">
              <a:latin typeface="티웨이_날다" panose="02000300000000000000" pitchFamily="2" charset="-127"/>
              <a:ea typeface="티웨이_날다" panose="02000300000000000000" pitchFamily="2" charset="-127"/>
            </a:endParaRPr>
          </a:p>
          <a:p>
            <a:endParaRPr lang="en-US" altLang="ko-KR" sz="1400" dirty="0">
              <a:latin typeface="티웨이_날다" panose="02000300000000000000" pitchFamily="2" charset="-127"/>
              <a:ea typeface="티웨이_날다" panose="020003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9DBDE5-8B59-7173-5A36-03CBD60BAF3F}"/>
              </a:ext>
            </a:extLst>
          </p:cNvPr>
          <p:cNvSpPr txBox="1"/>
          <p:nvPr/>
        </p:nvSpPr>
        <p:spPr>
          <a:xfrm>
            <a:off x="5854018" y="924482"/>
            <a:ext cx="2901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 dirty="0" err="1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산점도와</a:t>
            </a:r>
            <a:r>
              <a:rPr lang="ko-KR" altLang="en-US" sz="1200" dirty="0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 비교하여 선정한 클러스터 개수</a:t>
            </a:r>
            <a:br>
              <a:rPr lang="en-US" altLang="ko-KR" sz="1200" dirty="0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</a:br>
            <a:r>
              <a:rPr lang="en-US" altLang="ko-KR" sz="1200" dirty="0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: 19</a:t>
            </a:r>
            <a:r>
              <a:rPr lang="ko-KR" altLang="en-US" sz="1200" dirty="0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개 </a:t>
            </a:r>
            <a:endParaRPr lang="en-US" altLang="ko-KR" sz="1200" dirty="0">
              <a:latin typeface="티웨이_날다" panose="02000300000000000000" pitchFamily="2" charset="-127"/>
              <a:ea typeface="티웨이_날다" panose="02000300000000000000" pitchFamily="2" charset="-127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087C3A4-D7A1-9900-8156-61D5CC6111CE}"/>
              </a:ext>
            </a:extLst>
          </p:cNvPr>
          <p:cNvSpPr txBox="1"/>
          <p:nvPr/>
        </p:nvSpPr>
        <p:spPr>
          <a:xfrm>
            <a:off x="5854018" y="1452844"/>
            <a:ext cx="2901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 dirty="0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19</a:t>
            </a:r>
            <a:r>
              <a:rPr lang="ko-KR" altLang="en-US" sz="1200" dirty="0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개 중 예시로 </a:t>
            </a:r>
            <a:r>
              <a:rPr lang="en-US" altLang="ko-KR" sz="1200" dirty="0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3</a:t>
            </a:r>
            <a:r>
              <a:rPr lang="ko-KR" altLang="en-US" sz="1200" dirty="0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개 중심점과 입지 추천</a:t>
            </a:r>
            <a:br>
              <a:rPr lang="en-US" altLang="ko-KR" sz="1200" dirty="0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</a:br>
            <a:r>
              <a:rPr lang="en-US" altLang="ko-KR" sz="1200" dirty="0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: </a:t>
            </a:r>
            <a:r>
              <a:rPr lang="ko-KR" altLang="en-US" sz="1200" dirty="0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나머지 중심점은 별첨 문서에 기록</a:t>
            </a:r>
            <a:endParaRPr lang="en-US" altLang="ko-KR" sz="1200" dirty="0">
              <a:latin typeface="티웨이_날다" panose="02000300000000000000" pitchFamily="2" charset="-127"/>
              <a:ea typeface="티웨이_날다" panose="02000300000000000000" pitchFamily="2" charset="-127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E679838-7C68-D6C4-2562-6A9CEB38A88D}"/>
              </a:ext>
            </a:extLst>
          </p:cNvPr>
          <p:cNvSpPr txBox="1"/>
          <p:nvPr/>
        </p:nvSpPr>
        <p:spPr>
          <a:xfrm>
            <a:off x="5854018" y="2081874"/>
            <a:ext cx="298439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[</a:t>
            </a: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37.23689747, 127.28591754</a:t>
            </a: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]</a:t>
            </a:r>
            <a:b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</a:b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경기도 용인시 처인구 양지면 양지리</a:t>
            </a: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 460-16 </a:t>
            </a:r>
            <a:b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</a:b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▶ </a:t>
            </a:r>
            <a:r>
              <a:rPr lang="ko-KR" altLang="en-US" sz="1050" kern="0" dirty="0">
                <a:solidFill>
                  <a:srgbClr val="21212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입지 추천</a:t>
            </a:r>
            <a:br>
              <a:rPr lang="en-US" altLang="ko-KR" sz="1050" kern="0" dirty="0">
                <a:solidFill>
                  <a:srgbClr val="21212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</a:br>
            <a:r>
              <a:rPr lang="en-US" altLang="ko-KR" sz="1050" kern="0" dirty="0">
                <a:solidFill>
                  <a:srgbClr val="21212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: 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양지면 주민자치센터 부근</a:t>
            </a:r>
            <a:endParaRPr lang="ko-KR" altLang="ko-KR" sz="1050" kern="100" dirty="0">
              <a:effectLst/>
              <a:latin typeface="티웨이_날다" panose="02000300000000000000" pitchFamily="2" charset="-127"/>
              <a:ea typeface="티웨이_날다" panose="02000300000000000000" pitchFamily="2" charset="-127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29CCD60-6489-C9FC-21AF-6320D476743A}"/>
              </a:ext>
            </a:extLst>
          </p:cNvPr>
          <p:cNvSpPr txBox="1"/>
          <p:nvPr/>
        </p:nvSpPr>
        <p:spPr>
          <a:xfrm>
            <a:off x="5854017" y="3112025"/>
            <a:ext cx="29844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[</a:t>
            </a: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37.20446416, 127.29128455</a:t>
            </a: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]</a:t>
            </a:r>
            <a:b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</a:b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경기도 용인시 처인구 양지면 </a:t>
            </a:r>
            <a:r>
              <a:rPr lang="ko-KR" altLang="ko-KR" sz="1050" kern="0" dirty="0" err="1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남곡리</a:t>
            </a: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 34-1 </a:t>
            </a: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▶ </a:t>
            </a:r>
            <a:r>
              <a:rPr lang="ko-KR" altLang="en-US" sz="1050" kern="0" dirty="0">
                <a:solidFill>
                  <a:srgbClr val="21212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입지 추천</a:t>
            </a:r>
            <a:br>
              <a:rPr lang="en-US" altLang="ko-KR" sz="1050" kern="0" dirty="0">
                <a:solidFill>
                  <a:srgbClr val="21212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</a:br>
            <a:r>
              <a:rPr lang="ko-KR" altLang="en-US" sz="1050" kern="0" dirty="0">
                <a:solidFill>
                  <a:srgbClr val="21212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en-US" altLang="ko-KR" sz="1050" kern="0" dirty="0">
                <a:solidFill>
                  <a:srgbClr val="21212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: </a:t>
            </a:r>
            <a:r>
              <a:rPr lang="ko-KR" altLang="ko-KR" sz="1050" kern="0" dirty="0" err="1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양지파인리조트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 부근</a:t>
            </a:r>
            <a:endParaRPr lang="ko-KR" altLang="ko-KR" sz="1050" kern="100" dirty="0">
              <a:effectLst/>
              <a:latin typeface="티웨이_날다" panose="02000300000000000000" pitchFamily="2" charset="-127"/>
              <a:ea typeface="티웨이_날다" panose="02000300000000000000" pitchFamily="2" charset="-127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D4B4C1D-3FC0-9F57-30D5-CE7D5E4BC2AB}"/>
              </a:ext>
            </a:extLst>
          </p:cNvPr>
          <p:cNvSpPr txBox="1"/>
          <p:nvPr/>
        </p:nvSpPr>
        <p:spPr>
          <a:xfrm>
            <a:off x="5854017" y="4139632"/>
            <a:ext cx="29844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[</a:t>
            </a: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37.22477337, 127.2777682</a:t>
            </a: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]</a:t>
            </a:r>
            <a:b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</a:b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경기도 용인시 처인구 양지면 </a:t>
            </a:r>
            <a:r>
              <a:rPr lang="ko-KR" altLang="ko-KR" sz="1050" kern="0" dirty="0" err="1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남곡리</a:t>
            </a: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 341-4 </a:t>
            </a:r>
            <a:b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</a:b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▶ </a:t>
            </a:r>
            <a:r>
              <a:rPr lang="ko-KR" altLang="en-US" sz="1050" kern="0" dirty="0">
                <a:solidFill>
                  <a:srgbClr val="21212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입지 추천</a:t>
            </a:r>
            <a:br>
              <a:rPr lang="en-US" altLang="ko-KR" sz="1050" kern="0" dirty="0">
                <a:solidFill>
                  <a:srgbClr val="21212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</a:br>
            <a:r>
              <a:rPr lang="ko-KR" altLang="en-US" sz="1050" kern="0" dirty="0">
                <a:solidFill>
                  <a:srgbClr val="21212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en-US" altLang="ko-KR" sz="1050" kern="0" dirty="0">
                <a:solidFill>
                  <a:srgbClr val="21212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: </a:t>
            </a:r>
            <a:r>
              <a:rPr lang="ko-KR" altLang="ko-KR" sz="1050" kern="0" dirty="0" err="1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와이지하우스</a:t>
            </a: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(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주택</a:t>
            </a: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) 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부근</a:t>
            </a:r>
            <a:endParaRPr lang="ko-KR" altLang="ko-KR" sz="1050" kern="100" dirty="0">
              <a:effectLst/>
              <a:latin typeface="티웨이_날다" panose="02000300000000000000" pitchFamily="2" charset="-127"/>
              <a:ea typeface="티웨이_날다" panose="02000300000000000000" pitchFamily="2" charset="-127"/>
              <a:cs typeface="Times New Roman" panose="02020603050405020304" pitchFamily="18" charset="0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6935192B-C70B-0A74-29B4-B7B31BCBA656}"/>
              </a:ext>
            </a:extLst>
          </p:cNvPr>
          <p:cNvSpPr/>
          <p:nvPr/>
        </p:nvSpPr>
        <p:spPr>
          <a:xfrm>
            <a:off x="6370151" y="512813"/>
            <a:ext cx="1870392" cy="299896"/>
          </a:xfrm>
          <a:prstGeom prst="roundRect">
            <a:avLst>
              <a:gd name="adj" fmla="val 50000"/>
            </a:avLst>
          </a:prstGeom>
          <a:solidFill>
            <a:srgbClr val="1A353E"/>
          </a:solidFill>
          <a:ln>
            <a:solidFill>
              <a:srgbClr val="1A35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입지 추천</a:t>
            </a:r>
          </a:p>
        </p:txBody>
      </p:sp>
    </p:spTree>
    <p:extLst>
      <p:ext uri="{BB962C8B-B14F-4D97-AF65-F5344CB8AC3E}">
        <p14:creationId xmlns:p14="http://schemas.microsoft.com/office/powerpoint/2010/main" val="381947768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>
            <a:extLst>
              <a:ext uri="{FF2B5EF4-FFF2-40B4-BE49-F238E27FC236}">
                <a16:creationId xmlns:a16="http://schemas.microsoft.com/office/drawing/2014/main" id="{4290A34A-58B5-3314-BD96-0594D3DB25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065" y="1716106"/>
            <a:ext cx="2643771" cy="2808376"/>
          </a:xfrm>
          <a:prstGeom prst="rect">
            <a:avLst/>
          </a:prstGeom>
          <a:noFill/>
          <a:ln w="15875">
            <a:solidFill>
              <a:srgbClr val="1A353E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700" name="Picture 4">
            <a:extLst>
              <a:ext uri="{FF2B5EF4-FFF2-40B4-BE49-F238E27FC236}">
                <a16:creationId xmlns:a16="http://schemas.microsoft.com/office/drawing/2014/main" id="{0D015020-EB3F-18D9-DE68-EE41FB5740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5819" y="1716106"/>
            <a:ext cx="2643772" cy="2808376"/>
          </a:xfrm>
          <a:prstGeom prst="rect">
            <a:avLst/>
          </a:prstGeom>
          <a:noFill/>
          <a:ln w="15875">
            <a:solidFill>
              <a:srgbClr val="1A353E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7421CC84-4C24-FD9A-41E8-81124E36E5DE}"/>
              </a:ext>
            </a:extLst>
          </p:cNvPr>
          <p:cNvSpPr/>
          <p:nvPr/>
        </p:nvSpPr>
        <p:spPr>
          <a:xfrm>
            <a:off x="-201169" y="-210172"/>
            <a:ext cx="9546336" cy="604315"/>
          </a:xfrm>
          <a:prstGeom prst="rect">
            <a:avLst/>
          </a:prstGeom>
          <a:solidFill>
            <a:srgbClr val="31C7BB">
              <a:alpha val="75000"/>
            </a:srgbClr>
          </a:solidFill>
          <a:ln w="31750">
            <a:solidFill>
              <a:srgbClr val="1A35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AF0B7B-564D-4777-8F41-21E172E6B93B}"/>
              </a:ext>
            </a:extLst>
          </p:cNvPr>
          <p:cNvSpPr txBox="1"/>
          <p:nvPr/>
        </p:nvSpPr>
        <p:spPr>
          <a:xfrm>
            <a:off x="5321300" y="-19111"/>
            <a:ext cx="3822700" cy="340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분석 배경 </a:t>
            </a:r>
            <a:r>
              <a:rPr lang="en-US" altLang="ko-KR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|</a:t>
            </a:r>
            <a:r>
              <a:rPr lang="en-US" altLang="ko-KR" sz="10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ko-KR" altLang="en-US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분석 방법 및 배경 </a:t>
            </a:r>
            <a:r>
              <a:rPr lang="en-US" altLang="ko-KR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| </a:t>
            </a:r>
            <a:r>
              <a:rPr lang="ko-KR" altLang="en-US" sz="12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분석 내용</a:t>
            </a:r>
            <a:r>
              <a:rPr lang="ko-KR" altLang="en-US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| </a:t>
            </a:r>
            <a:r>
              <a:rPr lang="ko-KR" altLang="en-US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분석결과 활용 </a:t>
            </a:r>
            <a:r>
              <a:rPr lang="en-US" altLang="ko-KR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| </a:t>
            </a:r>
            <a:r>
              <a:rPr lang="ko-KR" altLang="en-US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부록</a:t>
            </a:r>
            <a:endParaRPr lang="ko-KR" altLang="en-US" sz="1000" dirty="0">
              <a:solidFill>
                <a:schemeClr val="bg1"/>
              </a:solidFill>
              <a:latin typeface="티웨이_날다" panose="02000300000000000000" pitchFamily="2" charset="-127"/>
              <a:ea typeface="티웨이_날다" panose="02000300000000000000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862BB99-D7AF-FE98-1B9E-9128E147B473}"/>
              </a:ext>
            </a:extLst>
          </p:cNvPr>
          <p:cNvSpPr/>
          <p:nvPr/>
        </p:nvSpPr>
        <p:spPr>
          <a:xfrm>
            <a:off x="-280416" y="5341703"/>
            <a:ext cx="9546336" cy="522649"/>
          </a:xfrm>
          <a:prstGeom prst="rect">
            <a:avLst/>
          </a:prstGeom>
          <a:solidFill>
            <a:srgbClr val="31C7BB">
              <a:alpha val="75000"/>
            </a:srgbClr>
          </a:solidFill>
          <a:ln w="31750">
            <a:solidFill>
              <a:srgbClr val="1A35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94A274-27A2-6854-1E89-F5C403D64E91}"/>
              </a:ext>
            </a:extLst>
          </p:cNvPr>
          <p:cNvSpPr txBox="1"/>
          <p:nvPr/>
        </p:nvSpPr>
        <p:spPr>
          <a:xfrm>
            <a:off x="6163564" y="5364141"/>
            <a:ext cx="2980436" cy="278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9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# </a:t>
            </a:r>
            <a:r>
              <a:rPr lang="ko-KR" altLang="en-US" sz="9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용인시 전기차 </a:t>
            </a:r>
            <a:r>
              <a:rPr lang="ko-KR" altLang="en-US" sz="9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완속</a:t>
            </a:r>
            <a:r>
              <a:rPr lang="ko-KR" altLang="en-US" sz="9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 충전소</a:t>
            </a:r>
            <a:r>
              <a:rPr lang="en-US" altLang="ko-KR" sz="9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ko-KR" altLang="en-US" sz="9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입지 선정 모델 개발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CC502A-3697-C24D-2E9F-FAC5A31B063A}"/>
              </a:ext>
            </a:extLst>
          </p:cNvPr>
          <p:cNvSpPr txBox="1"/>
          <p:nvPr/>
        </p:nvSpPr>
        <p:spPr>
          <a:xfrm>
            <a:off x="188682" y="465734"/>
            <a:ext cx="5132618" cy="5893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rgbClr val="1A353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#</a:t>
            </a:r>
            <a:r>
              <a:rPr lang="ko-KR" altLang="en-US" sz="2400" b="1" dirty="0">
                <a:solidFill>
                  <a:srgbClr val="1A353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ko-KR" altLang="en-US" sz="2400" b="1" dirty="0" err="1">
                <a:solidFill>
                  <a:srgbClr val="1A353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산점도</a:t>
            </a:r>
            <a:r>
              <a:rPr lang="ko-KR" altLang="en-US" sz="2400" b="1" dirty="0">
                <a:solidFill>
                  <a:srgbClr val="1A353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en-US" altLang="ko-KR" sz="2400" b="1" dirty="0">
                <a:solidFill>
                  <a:srgbClr val="1A353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↔ K-</a:t>
            </a:r>
            <a:r>
              <a:rPr lang="ko-KR" altLang="en-US" sz="2400" b="1" dirty="0">
                <a:solidFill>
                  <a:srgbClr val="1A353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평균 알고리즘 모델 비교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45580E-C6A3-4C03-AC3D-10057DBC66E7}"/>
              </a:ext>
            </a:extLst>
          </p:cNvPr>
          <p:cNvSpPr txBox="1"/>
          <p:nvPr/>
        </p:nvSpPr>
        <p:spPr>
          <a:xfrm>
            <a:off x="1867610" y="1294456"/>
            <a:ext cx="192062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- </a:t>
            </a:r>
            <a:r>
              <a:rPr lang="ko-KR" altLang="en-US" sz="16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역삼동 </a:t>
            </a:r>
            <a:r>
              <a:rPr lang="en-US" altLang="ko-KR" sz="16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-</a:t>
            </a:r>
            <a:endParaRPr lang="ko-KR" altLang="en-US" sz="1600" dirty="0">
              <a:latin typeface="티웨이_날다" panose="02000300000000000000" pitchFamily="2" charset="-127"/>
              <a:ea typeface="티웨이_날다" panose="02000300000000000000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AD91D3F-DCDA-C17E-C59B-19411C9A7594}"/>
              </a:ext>
            </a:extLst>
          </p:cNvPr>
          <p:cNvSpPr/>
          <p:nvPr/>
        </p:nvSpPr>
        <p:spPr>
          <a:xfrm>
            <a:off x="5771494" y="652956"/>
            <a:ext cx="3067706" cy="4521382"/>
          </a:xfrm>
          <a:prstGeom prst="rect">
            <a:avLst/>
          </a:prstGeom>
          <a:solidFill>
            <a:schemeClr val="bg1"/>
          </a:solidFill>
          <a:ln w="15875">
            <a:solidFill>
              <a:srgbClr val="1A353E"/>
            </a:solidFill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▶ 월요일 </a:t>
            </a:r>
            <a:r>
              <a:rPr lang="en-US" altLang="ko-KR" sz="14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/</a:t>
            </a:r>
            <a:r>
              <a:rPr lang="ko-KR" altLang="en-US" sz="14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 일요일 앱 사용자 수 급락 </a:t>
            </a:r>
            <a:endParaRPr lang="en-US" altLang="ko-KR" sz="1400" dirty="0">
              <a:latin typeface="티웨이_날다" panose="02000300000000000000" pitchFamily="2" charset="-127"/>
              <a:ea typeface="티웨이_날다" panose="02000300000000000000" pitchFamily="2" charset="-127"/>
            </a:endParaRPr>
          </a:p>
          <a:p>
            <a:endParaRPr lang="en-US" altLang="ko-KR" sz="1400" dirty="0">
              <a:latin typeface="티웨이_날다" panose="02000300000000000000" pitchFamily="2" charset="-127"/>
              <a:ea typeface="티웨이_날다" panose="020003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4BFF83-D4A5-35AC-E373-F82DC908618D}"/>
              </a:ext>
            </a:extLst>
          </p:cNvPr>
          <p:cNvSpPr txBox="1"/>
          <p:nvPr/>
        </p:nvSpPr>
        <p:spPr>
          <a:xfrm>
            <a:off x="5854018" y="924482"/>
            <a:ext cx="2901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 dirty="0" err="1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산점도와</a:t>
            </a:r>
            <a:r>
              <a:rPr lang="ko-KR" altLang="en-US" sz="1200" dirty="0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 비교하여 선정한 클러스터 개수</a:t>
            </a:r>
            <a:br>
              <a:rPr lang="en-US" altLang="ko-KR" sz="1200" dirty="0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</a:br>
            <a:r>
              <a:rPr lang="en-US" altLang="ko-KR" sz="1200" dirty="0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: 25</a:t>
            </a:r>
            <a:r>
              <a:rPr lang="ko-KR" altLang="en-US" sz="1200" dirty="0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개 </a:t>
            </a:r>
            <a:endParaRPr lang="en-US" altLang="ko-KR" sz="1200" dirty="0">
              <a:latin typeface="티웨이_날다" panose="02000300000000000000" pitchFamily="2" charset="-127"/>
              <a:ea typeface="티웨이_날다" panose="02000300000000000000" pitchFamily="2" charset="-127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2865168-F86C-3302-C973-51E5E827E400}"/>
              </a:ext>
            </a:extLst>
          </p:cNvPr>
          <p:cNvSpPr txBox="1"/>
          <p:nvPr/>
        </p:nvSpPr>
        <p:spPr>
          <a:xfrm>
            <a:off x="5854018" y="1452844"/>
            <a:ext cx="2901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 dirty="0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25</a:t>
            </a:r>
            <a:r>
              <a:rPr lang="ko-KR" altLang="en-US" sz="1200" dirty="0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개 중 예시로 </a:t>
            </a:r>
            <a:r>
              <a:rPr lang="en-US" altLang="ko-KR" sz="1200" dirty="0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3</a:t>
            </a:r>
            <a:r>
              <a:rPr lang="ko-KR" altLang="en-US" sz="1200" dirty="0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개 중심점과 입지 추천</a:t>
            </a:r>
            <a:br>
              <a:rPr lang="en-US" altLang="ko-KR" sz="1200" dirty="0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</a:br>
            <a:r>
              <a:rPr lang="en-US" altLang="ko-KR" sz="1200" dirty="0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: </a:t>
            </a:r>
            <a:r>
              <a:rPr lang="ko-KR" altLang="en-US" sz="1200" dirty="0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나머지 중심점은 별첨 문서에 기록</a:t>
            </a:r>
            <a:endParaRPr lang="en-US" altLang="ko-KR" sz="1200" dirty="0">
              <a:latin typeface="티웨이_날다" panose="02000300000000000000" pitchFamily="2" charset="-127"/>
              <a:ea typeface="티웨이_날다" panose="02000300000000000000" pitchFamily="2" charset="-127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5DE85D3-CA26-A372-9E29-819A85BCD6DF}"/>
              </a:ext>
            </a:extLst>
          </p:cNvPr>
          <p:cNvSpPr txBox="1"/>
          <p:nvPr/>
        </p:nvSpPr>
        <p:spPr>
          <a:xfrm>
            <a:off x="5854018" y="2081874"/>
            <a:ext cx="298439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[</a:t>
            </a: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37.2275192, 127.16796497</a:t>
            </a: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]</a:t>
            </a:r>
            <a:b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</a:b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경기도 용인시 처인구 </a:t>
            </a:r>
            <a:r>
              <a:rPr lang="ko-KR" altLang="ko-KR" sz="1050" kern="0" dirty="0" err="1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삼가동</a:t>
            </a: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 470 </a:t>
            </a:r>
            <a:b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</a:b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▶ </a:t>
            </a:r>
            <a:r>
              <a:rPr lang="ko-KR" altLang="en-US" sz="1050" kern="0" dirty="0">
                <a:solidFill>
                  <a:srgbClr val="21212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입지 추천</a:t>
            </a:r>
            <a:br>
              <a:rPr lang="en-US" altLang="ko-KR" sz="1050" kern="0" dirty="0">
                <a:solidFill>
                  <a:srgbClr val="21212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</a:br>
            <a:r>
              <a:rPr lang="en-US" altLang="ko-KR" sz="1050" kern="0" dirty="0">
                <a:solidFill>
                  <a:srgbClr val="21212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: 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용인대학교 부근</a:t>
            </a:r>
            <a:endParaRPr lang="ko-KR" altLang="ko-KR" sz="1050" kern="100" dirty="0">
              <a:effectLst/>
              <a:latin typeface="티웨이_날다" panose="02000300000000000000" pitchFamily="2" charset="-127"/>
              <a:ea typeface="티웨이_날다" panose="02000300000000000000" pitchFamily="2" charset="-127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577B220-FB0B-8832-4D6F-21596F988497}"/>
              </a:ext>
            </a:extLst>
          </p:cNvPr>
          <p:cNvSpPr txBox="1"/>
          <p:nvPr/>
        </p:nvSpPr>
        <p:spPr>
          <a:xfrm>
            <a:off x="5854017" y="3112025"/>
            <a:ext cx="29844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[</a:t>
            </a: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37.24685231, 127.16412465</a:t>
            </a: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]</a:t>
            </a:r>
            <a:b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</a:b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경기도 용인시 처인구 </a:t>
            </a:r>
            <a:r>
              <a:rPr lang="ko-KR" altLang="ko-KR" sz="1050" kern="0" dirty="0" err="1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삼가동</a:t>
            </a: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 141-1 </a:t>
            </a:r>
            <a:b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</a:b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▶ </a:t>
            </a:r>
            <a:r>
              <a:rPr lang="ko-KR" altLang="en-US" sz="1050" kern="0" dirty="0">
                <a:solidFill>
                  <a:srgbClr val="21212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입지 추천</a:t>
            </a:r>
            <a:br>
              <a:rPr lang="en-US" altLang="ko-KR" sz="1050" kern="0" dirty="0">
                <a:solidFill>
                  <a:srgbClr val="21212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</a:br>
            <a:r>
              <a:rPr lang="ko-KR" altLang="en-US" sz="1050" kern="0" dirty="0">
                <a:solidFill>
                  <a:srgbClr val="21212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en-US" altLang="ko-KR" sz="1050" kern="0" dirty="0">
                <a:solidFill>
                  <a:srgbClr val="21212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: </a:t>
            </a:r>
            <a:r>
              <a:rPr lang="ko-KR" altLang="ko-KR" sz="1050" kern="0" dirty="0" err="1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용인미르스타디움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 주차장 부근</a:t>
            </a:r>
            <a:endParaRPr lang="ko-KR" altLang="ko-KR" sz="1050" kern="100" dirty="0">
              <a:effectLst/>
              <a:latin typeface="티웨이_날다" panose="02000300000000000000" pitchFamily="2" charset="-127"/>
              <a:ea typeface="티웨이_날다" panose="02000300000000000000" pitchFamily="2" charset="-127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34C1E2B-2D70-5A22-4240-0A65F93054B4}"/>
              </a:ext>
            </a:extLst>
          </p:cNvPr>
          <p:cNvSpPr txBox="1"/>
          <p:nvPr/>
        </p:nvSpPr>
        <p:spPr>
          <a:xfrm>
            <a:off x="5854017" y="4139632"/>
            <a:ext cx="29844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[</a:t>
            </a: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37.2305936, 127.18312796</a:t>
            </a: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]</a:t>
            </a:r>
            <a:b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</a:b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경기도 용인시 처인구 </a:t>
            </a:r>
            <a:r>
              <a:rPr lang="ko-KR" altLang="ko-KR" sz="1050" kern="0" dirty="0" err="1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역북동</a:t>
            </a: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 809</a:t>
            </a:r>
            <a:b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</a:b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▶ </a:t>
            </a:r>
            <a:r>
              <a:rPr lang="ko-KR" altLang="en-US" sz="1050" kern="0" dirty="0">
                <a:solidFill>
                  <a:srgbClr val="21212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입지 추천</a:t>
            </a:r>
            <a:br>
              <a:rPr lang="en-US" altLang="ko-KR" sz="1050" kern="0" dirty="0">
                <a:solidFill>
                  <a:srgbClr val="21212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</a:br>
            <a:r>
              <a:rPr lang="ko-KR" altLang="en-US" sz="1050" kern="0" dirty="0">
                <a:solidFill>
                  <a:srgbClr val="21212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en-US" altLang="ko-KR" sz="1050" kern="0" dirty="0">
                <a:solidFill>
                  <a:srgbClr val="21212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: </a:t>
            </a:r>
            <a:r>
              <a:rPr lang="ko-KR" altLang="ko-KR" sz="1050" kern="0" dirty="0" err="1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역북지웰푸르지오</a:t>
            </a: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 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부근</a:t>
            </a:r>
            <a:endParaRPr lang="ko-KR" altLang="ko-KR" sz="1050" kern="100" dirty="0">
              <a:effectLst/>
              <a:latin typeface="티웨이_날다" panose="02000300000000000000" pitchFamily="2" charset="-127"/>
              <a:ea typeface="티웨이_날다" panose="02000300000000000000" pitchFamily="2" charset="-127"/>
              <a:cs typeface="Times New Roman" panose="02020603050405020304" pitchFamily="18" charset="0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C9FBDAF9-E376-AFC9-1B97-B7E486E418F3}"/>
              </a:ext>
            </a:extLst>
          </p:cNvPr>
          <p:cNvSpPr/>
          <p:nvPr/>
        </p:nvSpPr>
        <p:spPr>
          <a:xfrm>
            <a:off x="6370151" y="512813"/>
            <a:ext cx="1870392" cy="299896"/>
          </a:xfrm>
          <a:prstGeom prst="roundRect">
            <a:avLst>
              <a:gd name="adj" fmla="val 50000"/>
            </a:avLst>
          </a:prstGeom>
          <a:solidFill>
            <a:srgbClr val="1A353E"/>
          </a:solidFill>
          <a:ln>
            <a:solidFill>
              <a:srgbClr val="1A35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입지 추천</a:t>
            </a:r>
          </a:p>
        </p:txBody>
      </p:sp>
    </p:spTree>
    <p:extLst>
      <p:ext uri="{BB962C8B-B14F-4D97-AF65-F5344CB8AC3E}">
        <p14:creationId xmlns:p14="http://schemas.microsoft.com/office/powerpoint/2010/main" val="403196883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>
            <a:extLst>
              <a:ext uri="{FF2B5EF4-FFF2-40B4-BE49-F238E27FC236}">
                <a16:creationId xmlns:a16="http://schemas.microsoft.com/office/drawing/2014/main" id="{98D98345-288B-93FC-742A-CF4A1FC72C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050" y="1716106"/>
            <a:ext cx="2643769" cy="2808374"/>
          </a:xfrm>
          <a:prstGeom prst="rect">
            <a:avLst/>
          </a:prstGeom>
          <a:noFill/>
          <a:ln w="15875">
            <a:solidFill>
              <a:srgbClr val="1A353E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76" name="Picture 4">
            <a:extLst>
              <a:ext uri="{FF2B5EF4-FFF2-40B4-BE49-F238E27FC236}">
                <a16:creationId xmlns:a16="http://schemas.microsoft.com/office/drawing/2014/main" id="{3D3B4B7F-4AE6-B17C-83F7-06B991D48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4803" y="1716105"/>
            <a:ext cx="2643771" cy="2808375"/>
          </a:xfrm>
          <a:prstGeom prst="rect">
            <a:avLst/>
          </a:prstGeom>
          <a:noFill/>
          <a:ln w="15875">
            <a:solidFill>
              <a:srgbClr val="1A353E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FF723D26-26A8-7D34-4949-C3FF0B56DBC9}"/>
              </a:ext>
            </a:extLst>
          </p:cNvPr>
          <p:cNvSpPr/>
          <p:nvPr/>
        </p:nvSpPr>
        <p:spPr>
          <a:xfrm>
            <a:off x="-201169" y="-210172"/>
            <a:ext cx="9546336" cy="604315"/>
          </a:xfrm>
          <a:prstGeom prst="rect">
            <a:avLst/>
          </a:prstGeom>
          <a:solidFill>
            <a:srgbClr val="31C7BB">
              <a:alpha val="75000"/>
            </a:srgbClr>
          </a:solidFill>
          <a:ln w="31750">
            <a:solidFill>
              <a:srgbClr val="1A35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1AB19DA-0192-9550-3006-774BBC97CAFD}"/>
              </a:ext>
            </a:extLst>
          </p:cNvPr>
          <p:cNvSpPr txBox="1"/>
          <p:nvPr/>
        </p:nvSpPr>
        <p:spPr>
          <a:xfrm>
            <a:off x="5321300" y="-19111"/>
            <a:ext cx="3822700" cy="340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분석 배경 </a:t>
            </a:r>
            <a:r>
              <a:rPr lang="en-US" altLang="ko-KR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|</a:t>
            </a:r>
            <a:r>
              <a:rPr lang="en-US" altLang="ko-KR" sz="10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ko-KR" altLang="en-US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분석 방법 및 배경 </a:t>
            </a:r>
            <a:r>
              <a:rPr lang="en-US" altLang="ko-KR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| </a:t>
            </a:r>
            <a:r>
              <a:rPr lang="ko-KR" altLang="en-US" sz="12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분석 내용</a:t>
            </a:r>
            <a:r>
              <a:rPr lang="ko-KR" altLang="en-US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| </a:t>
            </a:r>
            <a:r>
              <a:rPr lang="ko-KR" altLang="en-US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분석결과 활용 </a:t>
            </a:r>
            <a:r>
              <a:rPr lang="en-US" altLang="ko-KR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| </a:t>
            </a:r>
            <a:r>
              <a:rPr lang="ko-KR" altLang="en-US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부록</a:t>
            </a:r>
            <a:endParaRPr lang="ko-KR" altLang="en-US" sz="1000" dirty="0">
              <a:solidFill>
                <a:schemeClr val="bg1"/>
              </a:solidFill>
              <a:latin typeface="티웨이_날다" panose="02000300000000000000" pitchFamily="2" charset="-127"/>
              <a:ea typeface="티웨이_날다" panose="02000300000000000000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61A0B1E-0972-564A-A225-17AA3C977364}"/>
              </a:ext>
            </a:extLst>
          </p:cNvPr>
          <p:cNvSpPr/>
          <p:nvPr/>
        </p:nvSpPr>
        <p:spPr>
          <a:xfrm>
            <a:off x="-280416" y="5341703"/>
            <a:ext cx="9546336" cy="522649"/>
          </a:xfrm>
          <a:prstGeom prst="rect">
            <a:avLst/>
          </a:prstGeom>
          <a:solidFill>
            <a:srgbClr val="31C7BB">
              <a:alpha val="75000"/>
            </a:srgbClr>
          </a:solidFill>
          <a:ln w="31750">
            <a:solidFill>
              <a:srgbClr val="1A35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952845-6D1A-63E3-B83C-336B042B244C}"/>
              </a:ext>
            </a:extLst>
          </p:cNvPr>
          <p:cNvSpPr txBox="1"/>
          <p:nvPr/>
        </p:nvSpPr>
        <p:spPr>
          <a:xfrm>
            <a:off x="6163564" y="5364141"/>
            <a:ext cx="2980436" cy="278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9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# </a:t>
            </a:r>
            <a:r>
              <a:rPr lang="ko-KR" altLang="en-US" sz="9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용인시 전기차 </a:t>
            </a:r>
            <a:r>
              <a:rPr lang="ko-KR" altLang="en-US" sz="9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완속</a:t>
            </a:r>
            <a:r>
              <a:rPr lang="ko-KR" altLang="en-US" sz="9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 충전소</a:t>
            </a:r>
            <a:r>
              <a:rPr lang="en-US" altLang="ko-KR" sz="9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ko-KR" altLang="en-US" sz="9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입지 선정 모델 개발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616464-CD54-3A10-5B7A-36FC3A4C80FF}"/>
              </a:ext>
            </a:extLst>
          </p:cNvPr>
          <p:cNvSpPr txBox="1"/>
          <p:nvPr/>
        </p:nvSpPr>
        <p:spPr>
          <a:xfrm>
            <a:off x="188682" y="465734"/>
            <a:ext cx="5132618" cy="5893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rgbClr val="1A353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#</a:t>
            </a:r>
            <a:r>
              <a:rPr lang="ko-KR" altLang="en-US" sz="2400" b="1" dirty="0">
                <a:solidFill>
                  <a:srgbClr val="1A353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ko-KR" altLang="en-US" sz="2400" b="1" dirty="0" err="1">
                <a:solidFill>
                  <a:srgbClr val="1A353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산점도</a:t>
            </a:r>
            <a:r>
              <a:rPr lang="ko-KR" altLang="en-US" sz="2400" b="1" dirty="0">
                <a:solidFill>
                  <a:srgbClr val="1A353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en-US" altLang="ko-KR" sz="2400" b="1" dirty="0">
                <a:solidFill>
                  <a:srgbClr val="1A353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↔ K-</a:t>
            </a:r>
            <a:r>
              <a:rPr lang="ko-KR" altLang="en-US" sz="2400" b="1" dirty="0">
                <a:solidFill>
                  <a:srgbClr val="1A353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평균 알고리즘 모델 비교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E31B22-C5FE-9CDD-2EA5-2C11D99227E5}"/>
              </a:ext>
            </a:extLst>
          </p:cNvPr>
          <p:cNvSpPr txBox="1"/>
          <p:nvPr/>
        </p:nvSpPr>
        <p:spPr>
          <a:xfrm>
            <a:off x="1867610" y="1294456"/>
            <a:ext cx="192062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- </a:t>
            </a:r>
            <a:r>
              <a:rPr lang="ko-KR" altLang="en-US" sz="16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영덕</a:t>
            </a:r>
            <a:r>
              <a:rPr lang="en-US" altLang="ko-KR" sz="16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1</a:t>
            </a:r>
            <a:r>
              <a:rPr lang="ko-KR" altLang="en-US" sz="16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동 </a:t>
            </a:r>
            <a:r>
              <a:rPr lang="en-US" altLang="ko-KR" sz="16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-</a:t>
            </a:r>
            <a:endParaRPr lang="ko-KR" altLang="en-US" sz="1600" dirty="0">
              <a:latin typeface="티웨이_날다" panose="02000300000000000000" pitchFamily="2" charset="-127"/>
              <a:ea typeface="티웨이_날다" panose="02000300000000000000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2CC7A93-F90D-8904-A96B-6C3BCCE7B268}"/>
              </a:ext>
            </a:extLst>
          </p:cNvPr>
          <p:cNvSpPr/>
          <p:nvPr/>
        </p:nvSpPr>
        <p:spPr>
          <a:xfrm>
            <a:off x="5771494" y="652956"/>
            <a:ext cx="3067706" cy="4521382"/>
          </a:xfrm>
          <a:prstGeom prst="rect">
            <a:avLst/>
          </a:prstGeom>
          <a:solidFill>
            <a:schemeClr val="bg1"/>
          </a:solidFill>
          <a:ln w="15875">
            <a:solidFill>
              <a:srgbClr val="1A353E"/>
            </a:solidFill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▶ 월요일 </a:t>
            </a:r>
            <a:r>
              <a:rPr lang="en-US" altLang="ko-KR" sz="14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/</a:t>
            </a:r>
            <a:r>
              <a:rPr lang="ko-KR" altLang="en-US" sz="14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 일요일 앱 사용자 수 급락 </a:t>
            </a:r>
            <a:endParaRPr lang="en-US" altLang="ko-KR" sz="1400" dirty="0">
              <a:latin typeface="티웨이_날다" panose="02000300000000000000" pitchFamily="2" charset="-127"/>
              <a:ea typeface="티웨이_날다" panose="02000300000000000000" pitchFamily="2" charset="-127"/>
            </a:endParaRPr>
          </a:p>
          <a:p>
            <a:endParaRPr lang="en-US" altLang="ko-KR" sz="1400" dirty="0">
              <a:latin typeface="티웨이_날다" panose="02000300000000000000" pitchFamily="2" charset="-127"/>
              <a:ea typeface="티웨이_날다" panose="020003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E507C0-8ACF-34EF-F3A4-A174774E146F}"/>
              </a:ext>
            </a:extLst>
          </p:cNvPr>
          <p:cNvSpPr txBox="1"/>
          <p:nvPr/>
        </p:nvSpPr>
        <p:spPr>
          <a:xfrm>
            <a:off x="5854018" y="924482"/>
            <a:ext cx="2901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 dirty="0" err="1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산점도와</a:t>
            </a:r>
            <a:r>
              <a:rPr lang="ko-KR" altLang="en-US" sz="1200" dirty="0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 비교하여 선정한 클러스터 개수</a:t>
            </a:r>
            <a:br>
              <a:rPr lang="en-US" altLang="ko-KR" sz="1200" dirty="0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</a:br>
            <a:r>
              <a:rPr lang="en-US" altLang="ko-KR" sz="1200" dirty="0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: 15</a:t>
            </a:r>
            <a:r>
              <a:rPr lang="ko-KR" altLang="en-US" sz="1200" dirty="0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개 </a:t>
            </a:r>
            <a:endParaRPr lang="en-US" altLang="ko-KR" sz="1200" dirty="0">
              <a:latin typeface="티웨이_날다" panose="02000300000000000000" pitchFamily="2" charset="-127"/>
              <a:ea typeface="티웨이_날다" panose="02000300000000000000" pitchFamily="2" charset="-127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1CDC3CF-238D-73EA-C695-BA1A20271381}"/>
              </a:ext>
            </a:extLst>
          </p:cNvPr>
          <p:cNvSpPr txBox="1"/>
          <p:nvPr/>
        </p:nvSpPr>
        <p:spPr>
          <a:xfrm>
            <a:off x="5854018" y="1452844"/>
            <a:ext cx="2901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 dirty="0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15</a:t>
            </a:r>
            <a:r>
              <a:rPr lang="ko-KR" altLang="en-US" sz="1200" dirty="0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개 중 예시로 </a:t>
            </a:r>
            <a:r>
              <a:rPr lang="en-US" altLang="ko-KR" sz="1200" dirty="0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3</a:t>
            </a:r>
            <a:r>
              <a:rPr lang="ko-KR" altLang="en-US" sz="1200" dirty="0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개 중심점과 입지 추천</a:t>
            </a:r>
            <a:br>
              <a:rPr lang="en-US" altLang="ko-KR" sz="1200" dirty="0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</a:br>
            <a:r>
              <a:rPr lang="en-US" altLang="ko-KR" sz="1200" dirty="0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: </a:t>
            </a:r>
            <a:r>
              <a:rPr lang="ko-KR" altLang="en-US" sz="1200" dirty="0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나머지 중심점은 별첨 문서에 기록</a:t>
            </a:r>
            <a:endParaRPr lang="en-US" altLang="ko-KR" sz="1200" dirty="0">
              <a:latin typeface="티웨이_날다" panose="02000300000000000000" pitchFamily="2" charset="-127"/>
              <a:ea typeface="티웨이_날다" panose="02000300000000000000" pitchFamily="2" charset="-127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2E8DBDA-9257-B0F6-7476-66005F28F71F}"/>
              </a:ext>
            </a:extLst>
          </p:cNvPr>
          <p:cNvSpPr txBox="1"/>
          <p:nvPr/>
        </p:nvSpPr>
        <p:spPr>
          <a:xfrm>
            <a:off x="5854018" y="2081874"/>
            <a:ext cx="298439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[</a:t>
            </a: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37.27559091, 127.0699788</a:t>
            </a: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]</a:t>
            </a:r>
            <a:b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</a:b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경기도 용인시 </a:t>
            </a:r>
            <a:r>
              <a:rPr lang="ko-KR" altLang="ko-KR" sz="1050" kern="0" dirty="0" err="1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기흥구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 </a:t>
            </a:r>
            <a:r>
              <a:rPr lang="ko-KR" altLang="ko-KR" sz="1050" kern="0" dirty="0" err="1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영덕동</a:t>
            </a: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 980 </a:t>
            </a:r>
            <a:b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</a:b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▶ </a:t>
            </a:r>
            <a:r>
              <a:rPr lang="ko-KR" altLang="en-US" sz="1050" kern="0" dirty="0">
                <a:solidFill>
                  <a:srgbClr val="21212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입지 추천</a:t>
            </a:r>
            <a:br>
              <a:rPr lang="en-US" altLang="ko-KR" sz="1050" kern="0" dirty="0">
                <a:solidFill>
                  <a:srgbClr val="21212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</a:br>
            <a:r>
              <a:rPr lang="en-US" altLang="ko-KR" sz="1050" kern="0" dirty="0">
                <a:solidFill>
                  <a:srgbClr val="21212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: 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흥덕마을 </a:t>
            </a:r>
            <a:r>
              <a:rPr lang="ko-KR" altLang="ko-KR" sz="1050" kern="0" dirty="0" err="1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휴먼시아</a:t>
            </a: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1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단지 아파트 부근</a:t>
            </a:r>
            <a:endParaRPr lang="ko-KR" altLang="ko-KR" sz="1050" kern="100" dirty="0">
              <a:effectLst/>
              <a:latin typeface="티웨이_날다" panose="02000300000000000000" pitchFamily="2" charset="-127"/>
              <a:ea typeface="티웨이_날다" panose="02000300000000000000" pitchFamily="2" charset="-127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AE8E6ED-E89E-8BA7-9BF5-205E97348492}"/>
              </a:ext>
            </a:extLst>
          </p:cNvPr>
          <p:cNvSpPr txBox="1"/>
          <p:nvPr/>
        </p:nvSpPr>
        <p:spPr>
          <a:xfrm>
            <a:off x="5854017" y="3037234"/>
            <a:ext cx="2984400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[</a:t>
            </a: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37.27350512, 127.07425884</a:t>
            </a: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]</a:t>
            </a:r>
            <a:b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</a:b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경기도 용인시 </a:t>
            </a:r>
            <a:r>
              <a:rPr lang="ko-KR" altLang="ko-KR" sz="1050" kern="0" dirty="0" err="1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기흥구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 </a:t>
            </a:r>
            <a:r>
              <a:rPr lang="ko-KR" altLang="ko-KR" sz="1050" kern="0" dirty="0" err="1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영덕동</a:t>
            </a: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 1152 </a:t>
            </a:r>
            <a:b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</a:b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▶ </a:t>
            </a:r>
            <a:r>
              <a:rPr lang="ko-KR" altLang="en-US" sz="1050" kern="0" dirty="0">
                <a:solidFill>
                  <a:srgbClr val="21212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입지 추천</a:t>
            </a:r>
            <a:br>
              <a:rPr lang="en-US" altLang="ko-KR" sz="1050" kern="0" dirty="0">
                <a:solidFill>
                  <a:srgbClr val="21212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</a:br>
            <a:r>
              <a:rPr lang="ko-KR" altLang="en-US" sz="1050" kern="0" dirty="0">
                <a:solidFill>
                  <a:srgbClr val="21212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en-US" altLang="ko-KR" sz="1050" kern="0" dirty="0">
                <a:solidFill>
                  <a:srgbClr val="21212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: 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흥덕마을 </a:t>
            </a:r>
            <a:r>
              <a:rPr lang="ko-KR" altLang="ko-KR" sz="1050" kern="0" dirty="0" err="1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휴먼시아</a:t>
            </a: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3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단지 아파트 </a:t>
            </a: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&amp; </a:t>
            </a:r>
            <a:b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</a:b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   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이마트 </a:t>
            </a:r>
            <a:r>
              <a:rPr lang="ko-KR" altLang="ko-KR" sz="1050" kern="0" dirty="0" err="1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흥덕점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 부근 </a:t>
            </a:r>
            <a:endParaRPr lang="ko-KR" altLang="en-US" sz="1050" kern="0" dirty="0">
              <a:solidFill>
                <a:srgbClr val="212121"/>
              </a:solidFill>
              <a:effectLst/>
              <a:latin typeface="티웨이_날다" panose="02000300000000000000" pitchFamily="2" charset="-127"/>
              <a:ea typeface="티웨이_날다" panose="02000300000000000000" pitchFamily="2" charset="-127"/>
              <a:cs typeface="Courier New" panose="020703090202050204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1867A0E-B0EE-0993-DCA2-90DF75EA9C77}"/>
              </a:ext>
            </a:extLst>
          </p:cNvPr>
          <p:cNvSpPr txBox="1"/>
          <p:nvPr/>
        </p:nvSpPr>
        <p:spPr>
          <a:xfrm>
            <a:off x="5854017" y="4139632"/>
            <a:ext cx="29844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[</a:t>
            </a: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37.27216128, 127.06852065</a:t>
            </a: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]</a:t>
            </a:r>
            <a:b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</a:b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경기도 용인시 </a:t>
            </a:r>
            <a:r>
              <a:rPr lang="ko-KR" altLang="ko-KR" sz="1050" kern="0" dirty="0" err="1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기흥구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 </a:t>
            </a:r>
            <a:r>
              <a:rPr lang="ko-KR" altLang="ko-KR" sz="1050" kern="0" dirty="0" err="1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영덕동</a:t>
            </a: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 1003</a:t>
            </a:r>
            <a:b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</a:b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▶ </a:t>
            </a:r>
            <a:r>
              <a:rPr lang="ko-KR" altLang="en-US" sz="1050" kern="0" dirty="0">
                <a:solidFill>
                  <a:srgbClr val="21212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입지 추천</a:t>
            </a:r>
            <a:br>
              <a:rPr lang="en-US" altLang="ko-KR" sz="1050" kern="0" dirty="0">
                <a:solidFill>
                  <a:srgbClr val="21212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</a:br>
            <a:r>
              <a:rPr lang="ko-KR" altLang="en-US" sz="1050" kern="0" dirty="0">
                <a:solidFill>
                  <a:srgbClr val="21212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en-US" altLang="ko-KR" sz="1050" kern="0" dirty="0">
                <a:solidFill>
                  <a:srgbClr val="21212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: </a:t>
            </a:r>
            <a:r>
              <a:rPr lang="ko-KR" altLang="ko-KR" sz="1050" kern="0" dirty="0" err="1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영덕레스피아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 부근</a:t>
            </a:r>
            <a:endParaRPr lang="ko-KR" altLang="ko-KR" sz="1050" kern="100" dirty="0">
              <a:effectLst/>
              <a:latin typeface="티웨이_날다" panose="02000300000000000000" pitchFamily="2" charset="-127"/>
              <a:ea typeface="티웨이_날다" panose="02000300000000000000" pitchFamily="2" charset="-127"/>
              <a:cs typeface="Times New Roman" panose="02020603050405020304" pitchFamily="18" charset="0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C682928C-CBAC-0EFD-D115-C868A2261221}"/>
              </a:ext>
            </a:extLst>
          </p:cNvPr>
          <p:cNvSpPr/>
          <p:nvPr/>
        </p:nvSpPr>
        <p:spPr>
          <a:xfrm>
            <a:off x="6370151" y="512813"/>
            <a:ext cx="1870392" cy="299896"/>
          </a:xfrm>
          <a:prstGeom prst="roundRect">
            <a:avLst>
              <a:gd name="adj" fmla="val 50000"/>
            </a:avLst>
          </a:prstGeom>
          <a:solidFill>
            <a:srgbClr val="1A353E"/>
          </a:solidFill>
          <a:ln>
            <a:solidFill>
              <a:srgbClr val="1A35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입지 추천</a:t>
            </a:r>
          </a:p>
        </p:txBody>
      </p:sp>
    </p:spTree>
    <p:extLst>
      <p:ext uri="{BB962C8B-B14F-4D97-AF65-F5344CB8AC3E}">
        <p14:creationId xmlns:p14="http://schemas.microsoft.com/office/powerpoint/2010/main" val="253325776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>
            <a:extLst>
              <a:ext uri="{FF2B5EF4-FFF2-40B4-BE49-F238E27FC236}">
                <a16:creationId xmlns:a16="http://schemas.microsoft.com/office/drawing/2014/main" id="{012B3607-6998-C460-621E-F9F0F0FF8B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049" y="1716105"/>
            <a:ext cx="2643770" cy="2808375"/>
          </a:xfrm>
          <a:prstGeom prst="rect">
            <a:avLst/>
          </a:prstGeom>
          <a:noFill/>
          <a:ln w="15875">
            <a:solidFill>
              <a:srgbClr val="1A353E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52" name="Picture 4">
            <a:extLst>
              <a:ext uri="{FF2B5EF4-FFF2-40B4-BE49-F238E27FC236}">
                <a16:creationId xmlns:a16="http://schemas.microsoft.com/office/drawing/2014/main" id="{98DDFA82-DA37-185F-05B5-ECDF082B9E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5819" y="1716104"/>
            <a:ext cx="2643772" cy="2808375"/>
          </a:xfrm>
          <a:prstGeom prst="rect">
            <a:avLst/>
          </a:prstGeom>
          <a:noFill/>
          <a:ln w="15875">
            <a:solidFill>
              <a:srgbClr val="1A353E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4F2C874B-905D-CBF5-5C95-264AF0436D09}"/>
              </a:ext>
            </a:extLst>
          </p:cNvPr>
          <p:cNvSpPr/>
          <p:nvPr/>
        </p:nvSpPr>
        <p:spPr>
          <a:xfrm>
            <a:off x="-201169" y="-210172"/>
            <a:ext cx="9546336" cy="604315"/>
          </a:xfrm>
          <a:prstGeom prst="rect">
            <a:avLst/>
          </a:prstGeom>
          <a:solidFill>
            <a:srgbClr val="31C7BB">
              <a:alpha val="75000"/>
            </a:srgbClr>
          </a:solidFill>
          <a:ln w="31750">
            <a:solidFill>
              <a:srgbClr val="1A35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FE95329-AED7-2D8A-5FEE-5551E8FD5249}"/>
              </a:ext>
            </a:extLst>
          </p:cNvPr>
          <p:cNvSpPr txBox="1"/>
          <p:nvPr/>
        </p:nvSpPr>
        <p:spPr>
          <a:xfrm>
            <a:off x="5321300" y="-19111"/>
            <a:ext cx="3822700" cy="340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분석 배경 </a:t>
            </a:r>
            <a:r>
              <a:rPr lang="en-US" altLang="ko-KR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|</a:t>
            </a:r>
            <a:r>
              <a:rPr lang="en-US" altLang="ko-KR" sz="10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ko-KR" altLang="en-US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분석 방법 및 배경 </a:t>
            </a:r>
            <a:r>
              <a:rPr lang="en-US" altLang="ko-KR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| </a:t>
            </a:r>
            <a:r>
              <a:rPr lang="ko-KR" altLang="en-US" sz="12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분석 내용</a:t>
            </a:r>
            <a:r>
              <a:rPr lang="ko-KR" altLang="en-US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| </a:t>
            </a:r>
            <a:r>
              <a:rPr lang="ko-KR" altLang="en-US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분석결과 활용 </a:t>
            </a:r>
            <a:r>
              <a:rPr lang="en-US" altLang="ko-KR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| </a:t>
            </a:r>
            <a:r>
              <a:rPr lang="ko-KR" altLang="en-US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부록</a:t>
            </a:r>
            <a:endParaRPr lang="ko-KR" altLang="en-US" sz="1000" dirty="0">
              <a:solidFill>
                <a:schemeClr val="bg1"/>
              </a:solidFill>
              <a:latin typeface="티웨이_날다" panose="02000300000000000000" pitchFamily="2" charset="-127"/>
              <a:ea typeface="티웨이_날다" panose="02000300000000000000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78613E3-1F4A-08D1-6E19-08410EA4F1B2}"/>
              </a:ext>
            </a:extLst>
          </p:cNvPr>
          <p:cNvSpPr/>
          <p:nvPr/>
        </p:nvSpPr>
        <p:spPr>
          <a:xfrm>
            <a:off x="-280416" y="5341703"/>
            <a:ext cx="9546336" cy="522649"/>
          </a:xfrm>
          <a:prstGeom prst="rect">
            <a:avLst/>
          </a:prstGeom>
          <a:solidFill>
            <a:srgbClr val="31C7BB">
              <a:alpha val="75000"/>
            </a:srgbClr>
          </a:solidFill>
          <a:ln w="31750">
            <a:solidFill>
              <a:srgbClr val="1A35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F9DAB1-4360-6397-D8EF-CCA5A4E051F9}"/>
              </a:ext>
            </a:extLst>
          </p:cNvPr>
          <p:cNvSpPr txBox="1"/>
          <p:nvPr/>
        </p:nvSpPr>
        <p:spPr>
          <a:xfrm>
            <a:off x="6163564" y="5364141"/>
            <a:ext cx="2980436" cy="278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9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# </a:t>
            </a:r>
            <a:r>
              <a:rPr lang="ko-KR" altLang="en-US" sz="9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용인시 전기차 </a:t>
            </a:r>
            <a:r>
              <a:rPr lang="ko-KR" altLang="en-US" sz="9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완속</a:t>
            </a:r>
            <a:r>
              <a:rPr lang="ko-KR" altLang="en-US" sz="9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 충전소</a:t>
            </a:r>
            <a:r>
              <a:rPr lang="en-US" altLang="ko-KR" sz="9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ko-KR" altLang="en-US" sz="9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입지 선정 모델 개발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3405FF-DBDD-691A-A3E1-530C6ADCE366}"/>
              </a:ext>
            </a:extLst>
          </p:cNvPr>
          <p:cNvSpPr txBox="1"/>
          <p:nvPr/>
        </p:nvSpPr>
        <p:spPr>
          <a:xfrm>
            <a:off x="188682" y="465734"/>
            <a:ext cx="5132618" cy="5893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rgbClr val="1A353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#</a:t>
            </a:r>
            <a:r>
              <a:rPr lang="ko-KR" altLang="en-US" sz="2400" b="1" dirty="0">
                <a:solidFill>
                  <a:srgbClr val="1A353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ko-KR" altLang="en-US" sz="2400" b="1" dirty="0" err="1">
                <a:solidFill>
                  <a:srgbClr val="1A353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산점도</a:t>
            </a:r>
            <a:r>
              <a:rPr lang="ko-KR" altLang="en-US" sz="2400" b="1" dirty="0">
                <a:solidFill>
                  <a:srgbClr val="1A353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en-US" altLang="ko-KR" sz="2400" b="1" dirty="0">
                <a:solidFill>
                  <a:srgbClr val="1A353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↔ K-</a:t>
            </a:r>
            <a:r>
              <a:rPr lang="ko-KR" altLang="en-US" sz="2400" b="1" dirty="0">
                <a:solidFill>
                  <a:srgbClr val="1A353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평균 알고리즘 모델 비교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87323B-80ED-7353-CF17-6ACCA6C78A16}"/>
              </a:ext>
            </a:extLst>
          </p:cNvPr>
          <p:cNvSpPr txBox="1"/>
          <p:nvPr/>
        </p:nvSpPr>
        <p:spPr>
          <a:xfrm>
            <a:off x="1867610" y="1294456"/>
            <a:ext cx="192062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- </a:t>
            </a:r>
            <a:r>
              <a:rPr lang="ko-KR" altLang="en-US" sz="16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영덕</a:t>
            </a:r>
            <a:r>
              <a:rPr lang="en-US" altLang="ko-KR" sz="16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2</a:t>
            </a:r>
            <a:r>
              <a:rPr lang="ko-KR" altLang="en-US" sz="16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동 </a:t>
            </a:r>
            <a:r>
              <a:rPr lang="en-US" altLang="ko-KR" sz="16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-</a:t>
            </a:r>
            <a:endParaRPr lang="ko-KR" altLang="en-US" sz="1600" dirty="0">
              <a:latin typeface="티웨이_날다" panose="02000300000000000000" pitchFamily="2" charset="-127"/>
              <a:ea typeface="티웨이_날다" panose="02000300000000000000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6F914EC-71E4-1ADD-F962-C04FDC454C22}"/>
              </a:ext>
            </a:extLst>
          </p:cNvPr>
          <p:cNvSpPr/>
          <p:nvPr/>
        </p:nvSpPr>
        <p:spPr>
          <a:xfrm>
            <a:off x="5771494" y="652956"/>
            <a:ext cx="3067706" cy="4521382"/>
          </a:xfrm>
          <a:prstGeom prst="rect">
            <a:avLst/>
          </a:prstGeom>
          <a:solidFill>
            <a:schemeClr val="bg1"/>
          </a:solidFill>
          <a:ln w="15875">
            <a:solidFill>
              <a:srgbClr val="1A353E"/>
            </a:solidFill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▶ 월요일 </a:t>
            </a:r>
            <a:r>
              <a:rPr lang="en-US" altLang="ko-KR" sz="14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/</a:t>
            </a:r>
            <a:r>
              <a:rPr lang="ko-KR" altLang="en-US" sz="14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 일요일 앱 사용자 수 급락 </a:t>
            </a:r>
            <a:endParaRPr lang="en-US" altLang="ko-KR" sz="1400" dirty="0">
              <a:latin typeface="티웨이_날다" panose="02000300000000000000" pitchFamily="2" charset="-127"/>
              <a:ea typeface="티웨이_날다" panose="02000300000000000000" pitchFamily="2" charset="-127"/>
            </a:endParaRPr>
          </a:p>
          <a:p>
            <a:endParaRPr lang="en-US" altLang="ko-KR" sz="1400" dirty="0">
              <a:latin typeface="티웨이_날다" panose="02000300000000000000" pitchFamily="2" charset="-127"/>
              <a:ea typeface="티웨이_날다" panose="020003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EAB79F0-C64C-AE0F-E062-6725C044A644}"/>
              </a:ext>
            </a:extLst>
          </p:cNvPr>
          <p:cNvSpPr txBox="1"/>
          <p:nvPr/>
        </p:nvSpPr>
        <p:spPr>
          <a:xfrm>
            <a:off x="5854018" y="924482"/>
            <a:ext cx="2901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 dirty="0" err="1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산점도와</a:t>
            </a:r>
            <a:r>
              <a:rPr lang="ko-KR" altLang="en-US" sz="1200" dirty="0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 비교하여 선정한 클러스터 개수</a:t>
            </a:r>
            <a:br>
              <a:rPr lang="en-US" altLang="ko-KR" sz="1200" dirty="0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</a:br>
            <a:r>
              <a:rPr lang="en-US" altLang="ko-KR" sz="1200" dirty="0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: 16</a:t>
            </a:r>
            <a:r>
              <a:rPr lang="ko-KR" altLang="en-US" sz="1200" dirty="0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개 </a:t>
            </a:r>
            <a:endParaRPr lang="en-US" altLang="ko-KR" sz="1200" dirty="0">
              <a:latin typeface="티웨이_날다" panose="02000300000000000000" pitchFamily="2" charset="-127"/>
              <a:ea typeface="티웨이_날다" panose="02000300000000000000" pitchFamily="2" charset="-127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413D7C8-B2AA-80BC-5B6B-79AD4F16F931}"/>
              </a:ext>
            </a:extLst>
          </p:cNvPr>
          <p:cNvSpPr txBox="1"/>
          <p:nvPr/>
        </p:nvSpPr>
        <p:spPr>
          <a:xfrm>
            <a:off x="5854018" y="1452844"/>
            <a:ext cx="2901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 dirty="0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16</a:t>
            </a:r>
            <a:r>
              <a:rPr lang="ko-KR" altLang="en-US" sz="1200" dirty="0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개 중 예시로 </a:t>
            </a:r>
            <a:r>
              <a:rPr lang="en-US" altLang="ko-KR" sz="1200" dirty="0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3</a:t>
            </a:r>
            <a:r>
              <a:rPr lang="ko-KR" altLang="en-US" sz="1200" dirty="0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개 중심점과 입지 추천</a:t>
            </a:r>
            <a:br>
              <a:rPr lang="en-US" altLang="ko-KR" sz="1200" dirty="0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</a:br>
            <a:r>
              <a:rPr lang="en-US" altLang="ko-KR" sz="1200" dirty="0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: </a:t>
            </a:r>
            <a:r>
              <a:rPr lang="ko-KR" altLang="en-US" sz="1200" dirty="0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나머지 중심점은 별첨 문서에 기록</a:t>
            </a:r>
            <a:endParaRPr lang="en-US" altLang="ko-KR" sz="1200" dirty="0">
              <a:latin typeface="티웨이_날다" panose="02000300000000000000" pitchFamily="2" charset="-127"/>
              <a:ea typeface="티웨이_날다" panose="02000300000000000000" pitchFamily="2" charset="-127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0BF48D7-6508-B056-4E08-7E9ECCC37F90}"/>
              </a:ext>
            </a:extLst>
          </p:cNvPr>
          <p:cNvSpPr txBox="1"/>
          <p:nvPr/>
        </p:nvSpPr>
        <p:spPr>
          <a:xfrm>
            <a:off x="5854018" y="2081874"/>
            <a:ext cx="298439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[</a:t>
            </a: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37.25503553, 127.08947386</a:t>
            </a: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]</a:t>
            </a:r>
            <a:b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</a:b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경기도 용인시 </a:t>
            </a:r>
            <a:r>
              <a:rPr lang="ko-KR" altLang="ko-KR" sz="1050" kern="0" dirty="0" err="1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기흥구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 </a:t>
            </a:r>
            <a:r>
              <a:rPr lang="ko-KR" altLang="ko-KR" sz="1050" kern="0" dirty="0" err="1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하갈동</a:t>
            </a: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 631</a:t>
            </a:r>
            <a:b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</a:b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▶ </a:t>
            </a:r>
            <a:r>
              <a:rPr lang="ko-KR" altLang="en-US" sz="1050" kern="0" dirty="0">
                <a:solidFill>
                  <a:srgbClr val="21212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입지 추천</a:t>
            </a:r>
            <a:br>
              <a:rPr lang="en-US" altLang="ko-KR" sz="1050" kern="0" dirty="0">
                <a:solidFill>
                  <a:srgbClr val="21212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</a:br>
            <a:r>
              <a:rPr lang="en-US" altLang="ko-KR" sz="1050" kern="0" dirty="0">
                <a:solidFill>
                  <a:srgbClr val="21212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: 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청명호수마을 </a:t>
            </a:r>
            <a:r>
              <a:rPr lang="ko-KR" altLang="ko-KR" sz="1050" kern="0" dirty="0" err="1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신안인스빌</a:t>
            </a: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1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단지 부근</a:t>
            </a:r>
            <a:endParaRPr lang="ko-KR" altLang="ko-KR" sz="1050" kern="100" dirty="0">
              <a:effectLst/>
              <a:latin typeface="티웨이_날다" panose="02000300000000000000" pitchFamily="2" charset="-127"/>
              <a:ea typeface="티웨이_날다" panose="02000300000000000000" pitchFamily="2" charset="-127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CAD3E03-5AF0-EC73-6B87-AE0810AFB2C6}"/>
              </a:ext>
            </a:extLst>
          </p:cNvPr>
          <p:cNvSpPr txBox="1"/>
          <p:nvPr/>
        </p:nvSpPr>
        <p:spPr>
          <a:xfrm>
            <a:off x="5854017" y="3110753"/>
            <a:ext cx="29844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[</a:t>
            </a: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37.25731973, 127.09552703</a:t>
            </a: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]</a:t>
            </a:r>
            <a:b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</a:b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경기도 용인시 </a:t>
            </a:r>
            <a:r>
              <a:rPr lang="ko-KR" altLang="ko-KR" sz="1050" kern="0" dirty="0" err="1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기흥구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 </a:t>
            </a:r>
            <a:r>
              <a:rPr lang="ko-KR" altLang="ko-KR" sz="1050" kern="0" dirty="0" err="1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하갈동</a:t>
            </a: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 256-1 </a:t>
            </a:r>
            <a:b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</a:b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▶ </a:t>
            </a:r>
            <a:r>
              <a:rPr lang="ko-KR" altLang="en-US" sz="1050" kern="0" dirty="0">
                <a:solidFill>
                  <a:srgbClr val="21212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입지 추천</a:t>
            </a:r>
            <a:br>
              <a:rPr lang="en-US" altLang="ko-KR" sz="1050" kern="0" dirty="0">
                <a:solidFill>
                  <a:srgbClr val="21212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</a:br>
            <a:r>
              <a:rPr lang="ko-KR" altLang="en-US" sz="1050" kern="0" dirty="0">
                <a:solidFill>
                  <a:srgbClr val="21212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en-US" altLang="ko-KR" sz="1050" kern="0" dirty="0">
                <a:solidFill>
                  <a:srgbClr val="21212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: </a:t>
            </a: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SK</a:t>
            </a:r>
            <a:r>
              <a:rPr lang="ko-KR" altLang="ko-KR" sz="1050" kern="0" dirty="0" err="1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엔크린하겔셀프주유소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 부근</a:t>
            </a:r>
            <a:endParaRPr lang="ko-KR" altLang="en-US" sz="1050" kern="0" dirty="0">
              <a:solidFill>
                <a:srgbClr val="212121"/>
              </a:solidFill>
              <a:effectLst/>
              <a:latin typeface="티웨이_날다" panose="02000300000000000000" pitchFamily="2" charset="-127"/>
              <a:ea typeface="티웨이_날다" panose="02000300000000000000" pitchFamily="2" charset="-127"/>
              <a:cs typeface="Courier New" panose="020703090202050204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743C48A-A7DF-F14D-2A52-CA885563F4CF}"/>
              </a:ext>
            </a:extLst>
          </p:cNvPr>
          <p:cNvSpPr txBox="1"/>
          <p:nvPr/>
        </p:nvSpPr>
        <p:spPr>
          <a:xfrm>
            <a:off x="5854017" y="4139632"/>
            <a:ext cx="29844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[</a:t>
            </a: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37.26607909, 127.09658572</a:t>
            </a: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]</a:t>
            </a:r>
            <a:b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</a:b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경기도 용인시 </a:t>
            </a:r>
            <a:r>
              <a:rPr lang="ko-KR" altLang="ko-KR" sz="1050" kern="0" dirty="0" err="1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기흥구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 </a:t>
            </a:r>
            <a:r>
              <a:rPr lang="ko-KR" altLang="ko-KR" sz="1050" kern="0" dirty="0" err="1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하갈동</a:t>
            </a: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 635 </a:t>
            </a:r>
            <a:b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</a:b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▶ </a:t>
            </a:r>
            <a:r>
              <a:rPr lang="ko-KR" altLang="en-US" sz="1050" kern="0" dirty="0">
                <a:solidFill>
                  <a:srgbClr val="21212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입지 추천</a:t>
            </a:r>
            <a:br>
              <a:rPr lang="en-US" altLang="ko-KR" sz="1050" kern="0" dirty="0">
                <a:solidFill>
                  <a:srgbClr val="21212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</a:br>
            <a:r>
              <a:rPr lang="ko-KR" altLang="en-US" sz="1050" kern="0" dirty="0">
                <a:solidFill>
                  <a:srgbClr val="21212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en-US" altLang="ko-KR" sz="1050" kern="0" dirty="0">
                <a:solidFill>
                  <a:srgbClr val="21212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: </a:t>
            </a:r>
            <a:r>
              <a:rPr lang="ko-KR" altLang="ko-KR" sz="1050" kern="0" dirty="0" err="1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용인기흥효성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 </a:t>
            </a:r>
            <a:r>
              <a:rPr lang="ko-KR" altLang="ko-KR" sz="1050" kern="0" dirty="0" err="1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해링턴플레이스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 부근</a:t>
            </a:r>
            <a:endParaRPr lang="ko-KR" altLang="ko-KR" sz="1050" kern="100" dirty="0">
              <a:effectLst/>
              <a:latin typeface="티웨이_날다" panose="02000300000000000000" pitchFamily="2" charset="-127"/>
              <a:ea typeface="티웨이_날다" panose="02000300000000000000" pitchFamily="2" charset="-127"/>
              <a:cs typeface="Times New Roman" panose="02020603050405020304" pitchFamily="18" charset="0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2BC7473C-10C1-6A46-6978-70C2A849B499}"/>
              </a:ext>
            </a:extLst>
          </p:cNvPr>
          <p:cNvSpPr/>
          <p:nvPr/>
        </p:nvSpPr>
        <p:spPr>
          <a:xfrm>
            <a:off x="6370151" y="512813"/>
            <a:ext cx="1870392" cy="299896"/>
          </a:xfrm>
          <a:prstGeom prst="roundRect">
            <a:avLst>
              <a:gd name="adj" fmla="val 50000"/>
            </a:avLst>
          </a:prstGeom>
          <a:solidFill>
            <a:srgbClr val="1A353E"/>
          </a:solidFill>
          <a:ln>
            <a:solidFill>
              <a:srgbClr val="1A35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입지 추천</a:t>
            </a:r>
          </a:p>
        </p:txBody>
      </p:sp>
    </p:spTree>
    <p:extLst>
      <p:ext uri="{BB962C8B-B14F-4D97-AF65-F5344CB8AC3E}">
        <p14:creationId xmlns:p14="http://schemas.microsoft.com/office/powerpoint/2010/main" val="20902088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그룹 30">
            <a:extLst>
              <a:ext uri="{FF2B5EF4-FFF2-40B4-BE49-F238E27FC236}">
                <a16:creationId xmlns:a16="http://schemas.microsoft.com/office/drawing/2014/main" id="{00A22FF6-CA19-8234-C364-CF33A2BDC47E}"/>
              </a:ext>
            </a:extLst>
          </p:cNvPr>
          <p:cNvGrpSpPr/>
          <p:nvPr/>
        </p:nvGrpSpPr>
        <p:grpSpPr>
          <a:xfrm>
            <a:off x="5321300" y="647700"/>
            <a:ext cx="2731374" cy="4419600"/>
            <a:chOff x="4328636" y="191055"/>
            <a:chExt cx="3253264" cy="5311519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50E4910D-569C-C042-B6CA-658D84C8DE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88988" y="191055"/>
              <a:ext cx="2932561" cy="4856126"/>
            </a:xfrm>
            <a:prstGeom prst="rect">
              <a:avLst/>
            </a:prstGeom>
            <a:solidFill>
              <a:schemeClr val="bg1"/>
            </a:solidFill>
            <a:ln w="15875">
              <a:solidFill>
                <a:srgbClr val="1A353E"/>
              </a:solidFill>
            </a:ln>
            <a:effectLst>
              <a:outerShdw blurRad="50800" dist="38100" dir="2700000" sx="101000" sy="101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0E2BB62-690F-D366-E7DB-50DBDD1FD98D}"/>
                </a:ext>
              </a:extLst>
            </p:cNvPr>
            <p:cNvSpPr txBox="1"/>
            <p:nvPr/>
          </p:nvSpPr>
          <p:spPr>
            <a:xfrm>
              <a:off x="4328636" y="5133242"/>
              <a:ext cx="325326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i="1" dirty="0">
                  <a:latin typeface="티웨이_날다" panose="02000300000000000000" pitchFamily="2" charset="-127"/>
                  <a:ea typeface="티웨이_날다" panose="02000300000000000000" pitchFamily="2" charset="-127"/>
                </a:rPr>
                <a:t>자료 </a:t>
              </a:r>
              <a:r>
                <a:rPr lang="en-US" altLang="ko-KR" sz="900" i="1" dirty="0">
                  <a:latin typeface="티웨이_날다" panose="02000300000000000000" pitchFamily="2" charset="-127"/>
                  <a:ea typeface="티웨이_날다" panose="02000300000000000000" pitchFamily="2" charset="-127"/>
                </a:rPr>
                <a:t>: </a:t>
              </a:r>
              <a:r>
                <a:rPr lang="ko-KR" altLang="en-US" sz="900" i="1" dirty="0">
                  <a:latin typeface="티웨이_날다" panose="02000300000000000000" pitchFamily="2" charset="-127"/>
                  <a:ea typeface="티웨이_날다" panose="02000300000000000000" pitchFamily="2" charset="-127"/>
                </a:rPr>
                <a:t>한국일보 기사 </a:t>
              </a:r>
              <a:r>
                <a:rPr lang="en-US" altLang="ko-KR" sz="900" i="1" dirty="0">
                  <a:latin typeface="티웨이_날다" panose="02000300000000000000" pitchFamily="2" charset="-127"/>
                  <a:ea typeface="티웨이_날다" panose="02000300000000000000" pitchFamily="2" charset="-127"/>
                </a:rPr>
                <a:t>&lt;</a:t>
              </a:r>
              <a:r>
                <a:rPr lang="ko-KR" altLang="en-US" sz="900" b="0" i="1" dirty="0">
                  <a:solidFill>
                    <a:srgbClr val="111111"/>
                  </a:solidFill>
                  <a:effectLst/>
                  <a:latin typeface="티웨이_날다" panose="02000300000000000000" pitchFamily="2" charset="-127"/>
                  <a:ea typeface="티웨이_날다" panose="02000300000000000000" pitchFamily="2" charset="-127"/>
                </a:rPr>
                <a:t>전기차 </a:t>
              </a:r>
              <a:r>
                <a:rPr lang="en-US" altLang="ko-KR" sz="900" b="0" i="1" dirty="0">
                  <a:solidFill>
                    <a:srgbClr val="111111"/>
                  </a:solidFill>
                  <a:effectLst/>
                  <a:latin typeface="티웨이_날다" panose="02000300000000000000" pitchFamily="2" charset="-127"/>
                  <a:ea typeface="티웨이_날다" panose="02000300000000000000" pitchFamily="2" charset="-127"/>
                </a:rPr>
                <a:t>1% </a:t>
              </a:r>
              <a:r>
                <a:rPr lang="ko-KR" altLang="en-US" sz="900" b="0" i="1" dirty="0">
                  <a:solidFill>
                    <a:srgbClr val="111111"/>
                  </a:solidFill>
                  <a:effectLst/>
                  <a:latin typeface="티웨이_날다" panose="02000300000000000000" pitchFamily="2" charset="-127"/>
                  <a:ea typeface="티웨이_날다" panose="02000300000000000000" pitchFamily="2" charset="-127"/>
                </a:rPr>
                <a:t>시대</a:t>
              </a:r>
              <a:r>
                <a:rPr lang="en-US" altLang="ko-KR" sz="900" b="0" i="1" dirty="0">
                  <a:solidFill>
                    <a:srgbClr val="111111"/>
                  </a:solidFill>
                  <a:effectLst/>
                  <a:latin typeface="티웨이_날다" panose="02000300000000000000" pitchFamily="2" charset="-127"/>
                  <a:ea typeface="티웨이_날다" panose="02000300000000000000" pitchFamily="2" charset="-127"/>
                </a:rPr>
                <a:t>..."</a:t>
              </a:r>
              <a:r>
                <a:rPr lang="ko-KR" altLang="en-US" sz="900" b="0" i="1" dirty="0">
                  <a:solidFill>
                    <a:srgbClr val="111111"/>
                  </a:solidFill>
                  <a:effectLst/>
                  <a:latin typeface="티웨이_날다" panose="02000300000000000000" pitchFamily="2" charset="-127"/>
                  <a:ea typeface="티웨이_날다" panose="02000300000000000000" pitchFamily="2" charset="-127"/>
                </a:rPr>
                <a:t>충전 불편해 못 탄다고</a:t>
              </a:r>
              <a:r>
                <a:rPr lang="en-US" altLang="ko-KR" sz="900" b="0" i="1" dirty="0">
                  <a:solidFill>
                    <a:srgbClr val="111111"/>
                  </a:solidFill>
                  <a:effectLst/>
                  <a:latin typeface="티웨이_날다" panose="02000300000000000000" pitchFamily="2" charset="-127"/>
                  <a:ea typeface="티웨이_날다" panose="02000300000000000000" pitchFamily="2" charset="-127"/>
                </a:rPr>
                <a:t>?" </a:t>
              </a:r>
              <a:r>
                <a:rPr lang="ko-KR" altLang="en-US" sz="900" b="0" i="1" dirty="0">
                  <a:solidFill>
                    <a:srgbClr val="111111"/>
                  </a:solidFill>
                  <a:effectLst/>
                  <a:latin typeface="티웨이_날다" panose="02000300000000000000" pitchFamily="2" charset="-127"/>
                  <a:ea typeface="티웨이_날다" panose="02000300000000000000" pitchFamily="2" charset="-127"/>
                </a:rPr>
                <a:t>전국에 충전기 </a:t>
              </a:r>
              <a:r>
                <a:rPr lang="en-US" altLang="ko-KR" sz="900" b="0" i="1" dirty="0">
                  <a:solidFill>
                    <a:srgbClr val="111111"/>
                  </a:solidFill>
                  <a:effectLst/>
                  <a:latin typeface="티웨이_날다" panose="02000300000000000000" pitchFamily="2" charset="-127"/>
                  <a:ea typeface="티웨이_날다" panose="02000300000000000000" pitchFamily="2" charset="-127"/>
                </a:rPr>
                <a:t>13</a:t>
              </a:r>
              <a:r>
                <a:rPr lang="ko-KR" altLang="en-US" sz="900" b="0" i="1" dirty="0">
                  <a:solidFill>
                    <a:srgbClr val="111111"/>
                  </a:solidFill>
                  <a:effectLst/>
                  <a:latin typeface="티웨이_날다" panose="02000300000000000000" pitchFamily="2" charset="-127"/>
                  <a:ea typeface="티웨이_날다" panose="02000300000000000000" pitchFamily="2" charset="-127"/>
                </a:rPr>
                <a:t>만개 돌파</a:t>
              </a:r>
              <a:r>
                <a:rPr lang="en-US" altLang="ko-KR" sz="900" b="0" i="1" dirty="0">
                  <a:solidFill>
                    <a:srgbClr val="111111"/>
                  </a:solidFill>
                  <a:effectLst/>
                  <a:latin typeface="티웨이_날다" panose="02000300000000000000" pitchFamily="2" charset="-127"/>
                  <a:ea typeface="티웨이_날다" panose="02000300000000000000" pitchFamily="2" charset="-127"/>
                </a:rPr>
                <a:t>&gt;</a:t>
              </a:r>
              <a:endParaRPr lang="ko-KR" altLang="en-US" sz="900" b="0" i="1" dirty="0">
                <a:solidFill>
                  <a:srgbClr val="11111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endParaRPr>
            </a:p>
          </p:txBody>
        </p: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0A94C00E-96A1-FA90-2150-35EDE9F23D7C}"/>
              </a:ext>
            </a:extLst>
          </p:cNvPr>
          <p:cNvSpPr/>
          <p:nvPr/>
        </p:nvSpPr>
        <p:spPr>
          <a:xfrm>
            <a:off x="-201169" y="-210172"/>
            <a:ext cx="9546336" cy="604315"/>
          </a:xfrm>
          <a:prstGeom prst="rect">
            <a:avLst/>
          </a:prstGeom>
          <a:solidFill>
            <a:srgbClr val="31C7BB">
              <a:alpha val="75000"/>
            </a:srgbClr>
          </a:solidFill>
          <a:ln w="31750">
            <a:solidFill>
              <a:srgbClr val="1A35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67A94BD-7105-1680-E913-6FB0384CC464}"/>
              </a:ext>
            </a:extLst>
          </p:cNvPr>
          <p:cNvSpPr/>
          <p:nvPr/>
        </p:nvSpPr>
        <p:spPr>
          <a:xfrm>
            <a:off x="-280416" y="5341703"/>
            <a:ext cx="9546336" cy="522649"/>
          </a:xfrm>
          <a:prstGeom prst="rect">
            <a:avLst/>
          </a:prstGeom>
          <a:solidFill>
            <a:srgbClr val="31C7BB">
              <a:alpha val="75000"/>
            </a:srgbClr>
          </a:solidFill>
          <a:ln w="31750">
            <a:solidFill>
              <a:srgbClr val="1A35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4AF4B8-3500-9FAF-AEE2-6D19860BCDEE}"/>
              </a:ext>
            </a:extLst>
          </p:cNvPr>
          <p:cNvSpPr txBox="1"/>
          <p:nvPr/>
        </p:nvSpPr>
        <p:spPr>
          <a:xfrm>
            <a:off x="6163564" y="5364141"/>
            <a:ext cx="2980436" cy="278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9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# </a:t>
            </a:r>
            <a:r>
              <a:rPr lang="ko-KR" altLang="en-US" sz="9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용인시 전기차 </a:t>
            </a:r>
            <a:r>
              <a:rPr lang="ko-KR" altLang="en-US" sz="9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완속</a:t>
            </a:r>
            <a:r>
              <a:rPr lang="ko-KR" altLang="en-US" sz="9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 충전소</a:t>
            </a:r>
            <a:r>
              <a:rPr lang="en-US" altLang="ko-KR" sz="9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ko-KR" altLang="en-US" sz="9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입지 선정 모델 개발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D87A29-2F17-0788-08A5-5DF1668610A8}"/>
              </a:ext>
            </a:extLst>
          </p:cNvPr>
          <p:cNvSpPr txBox="1"/>
          <p:nvPr/>
        </p:nvSpPr>
        <p:spPr>
          <a:xfrm>
            <a:off x="5321300" y="-19111"/>
            <a:ext cx="3822700" cy="340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2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분석 배경 </a:t>
            </a:r>
            <a:r>
              <a:rPr lang="en-US" altLang="ko-KR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|</a:t>
            </a:r>
            <a:r>
              <a:rPr lang="en-US" altLang="ko-KR" sz="10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ko-KR" altLang="en-US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분석 방법 및 배경 </a:t>
            </a:r>
            <a:r>
              <a:rPr lang="en-US" altLang="ko-KR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| </a:t>
            </a:r>
            <a:r>
              <a:rPr lang="ko-KR" altLang="en-US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분석 내용 </a:t>
            </a:r>
            <a:r>
              <a:rPr lang="en-US" altLang="ko-KR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| </a:t>
            </a:r>
            <a:r>
              <a:rPr lang="ko-KR" altLang="en-US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분석결과 활용 </a:t>
            </a:r>
            <a:r>
              <a:rPr lang="en-US" altLang="ko-KR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| </a:t>
            </a:r>
            <a:r>
              <a:rPr lang="ko-KR" altLang="en-US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부록</a:t>
            </a:r>
            <a:endParaRPr lang="ko-KR" altLang="en-US" sz="1000" dirty="0">
              <a:solidFill>
                <a:schemeClr val="bg1"/>
              </a:solidFill>
              <a:latin typeface="티웨이_날다" panose="02000300000000000000" pitchFamily="2" charset="-127"/>
              <a:ea typeface="티웨이_날다" panose="020003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B045905-A0FB-7E4C-60C2-FDE249BFA9C1}"/>
              </a:ext>
            </a:extLst>
          </p:cNvPr>
          <p:cNvSpPr txBox="1"/>
          <p:nvPr/>
        </p:nvSpPr>
        <p:spPr>
          <a:xfrm>
            <a:off x="504196" y="501741"/>
            <a:ext cx="1646011" cy="5893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b="1" dirty="0">
                <a:solidFill>
                  <a:srgbClr val="1A353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#</a:t>
            </a:r>
            <a:r>
              <a:rPr lang="ko-KR" altLang="en-US" sz="2400" b="1" dirty="0">
                <a:solidFill>
                  <a:srgbClr val="1A353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 분석 배경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FE876CD-11F4-FE32-BDE8-855BA33BB2EB}"/>
              </a:ext>
            </a:extLst>
          </p:cNvPr>
          <p:cNvSpPr/>
          <p:nvPr/>
        </p:nvSpPr>
        <p:spPr>
          <a:xfrm>
            <a:off x="659027" y="1424159"/>
            <a:ext cx="3670216" cy="3220554"/>
          </a:xfrm>
          <a:prstGeom prst="rect">
            <a:avLst/>
          </a:prstGeom>
          <a:solidFill>
            <a:schemeClr val="bg1"/>
          </a:solidFill>
          <a:ln w="15875">
            <a:solidFill>
              <a:srgbClr val="1A353E"/>
            </a:solidFill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EF890C15-7EC7-3F92-B935-9FA725FE29B8}"/>
              </a:ext>
            </a:extLst>
          </p:cNvPr>
          <p:cNvSpPr/>
          <p:nvPr/>
        </p:nvSpPr>
        <p:spPr>
          <a:xfrm>
            <a:off x="885567" y="1277540"/>
            <a:ext cx="2316991" cy="293237"/>
          </a:xfrm>
          <a:prstGeom prst="roundRect">
            <a:avLst>
              <a:gd name="adj" fmla="val 50000"/>
            </a:avLst>
          </a:prstGeom>
          <a:solidFill>
            <a:srgbClr val="1A353E"/>
          </a:solidFill>
          <a:ln>
            <a:solidFill>
              <a:srgbClr val="1A35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충전소 보급 필요성 증가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79450560-4D18-CE75-08DC-451221980D4C}"/>
              </a:ext>
            </a:extLst>
          </p:cNvPr>
          <p:cNvGrpSpPr/>
          <p:nvPr/>
        </p:nvGrpSpPr>
        <p:grpSpPr>
          <a:xfrm>
            <a:off x="1081096" y="2016930"/>
            <a:ext cx="2826078" cy="1339289"/>
            <a:chOff x="1147881" y="2194873"/>
            <a:chExt cx="2826078" cy="1041624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A093F5E-6D17-97F6-662F-77CA77B1ADFB}"/>
                </a:ext>
              </a:extLst>
            </p:cNvPr>
            <p:cNvSpPr txBox="1"/>
            <p:nvPr/>
          </p:nvSpPr>
          <p:spPr>
            <a:xfrm>
              <a:off x="1147881" y="2194873"/>
              <a:ext cx="2826078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latin typeface="티웨이_날다" panose="02000300000000000000" pitchFamily="2" charset="-127"/>
                  <a:ea typeface="티웨이_날다" panose="02000300000000000000" pitchFamily="2" charset="-127"/>
                </a:rPr>
                <a:t>충전기 수 현황이 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C206296-2306-22F7-7EE4-EEFEEB14885A}"/>
                </a:ext>
              </a:extLst>
            </p:cNvPr>
            <p:cNvSpPr txBox="1"/>
            <p:nvPr/>
          </p:nvSpPr>
          <p:spPr>
            <a:xfrm>
              <a:off x="1147881" y="2546408"/>
              <a:ext cx="2826078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latin typeface="티웨이_날다" panose="02000300000000000000" pitchFamily="2" charset="-127"/>
                  <a:ea typeface="티웨이_날다" panose="02000300000000000000" pitchFamily="2" charset="-127"/>
                </a:rPr>
                <a:t>전기차 등록 대수에 비해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D1F7AA5-C5AE-A037-F0E5-39B47B667733}"/>
                </a:ext>
              </a:extLst>
            </p:cNvPr>
            <p:cNvSpPr txBox="1"/>
            <p:nvPr/>
          </p:nvSpPr>
          <p:spPr>
            <a:xfrm>
              <a:off x="1147881" y="2897943"/>
              <a:ext cx="2826078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latin typeface="티웨이_날다" panose="02000300000000000000" pitchFamily="2" charset="-127"/>
                  <a:ea typeface="티웨이_날다" panose="02000300000000000000" pitchFamily="2" charset="-127"/>
                </a:rPr>
                <a:t>턱없이 부족</a:t>
              </a: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75DB2F90-6702-2FD8-738E-0FAF6A59C7B9}"/>
              </a:ext>
            </a:extLst>
          </p:cNvPr>
          <p:cNvGrpSpPr/>
          <p:nvPr/>
        </p:nvGrpSpPr>
        <p:grpSpPr>
          <a:xfrm>
            <a:off x="1225954" y="3643303"/>
            <a:ext cx="2528879" cy="553999"/>
            <a:chOff x="1368770" y="3406968"/>
            <a:chExt cx="2528879" cy="553999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0ADC497-C4D0-C23F-4C38-9B9B644DFD79}"/>
                </a:ext>
              </a:extLst>
            </p:cNvPr>
            <p:cNvSpPr txBox="1"/>
            <p:nvPr/>
          </p:nvSpPr>
          <p:spPr>
            <a:xfrm>
              <a:off x="1368770" y="3406968"/>
              <a:ext cx="2250730" cy="2770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>
                  <a:latin typeface="티웨이_날다" panose="02000300000000000000" pitchFamily="2" charset="-127"/>
                  <a:ea typeface="티웨이_날다" panose="02000300000000000000" pitchFamily="2" charset="-127"/>
                </a:rPr>
                <a:t>→  충전기 </a:t>
              </a:r>
              <a:r>
                <a:rPr lang="en-US" altLang="ko-KR" sz="1200" dirty="0">
                  <a:latin typeface="티웨이_날다" panose="02000300000000000000" pitchFamily="2" charset="-127"/>
                  <a:ea typeface="티웨이_날다" panose="02000300000000000000" pitchFamily="2" charset="-127"/>
                </a:rPr>
                <a:t>1</a:t>
              </a:r>
              <a:r>
                <a:rPr lang="ko-KR" altLang="en-US" sz="1200" dirty="0">
                  <a:latin typeface="티웨이_날다" panose="02000300000000000000" pitchFamily="2" charset="-127"/>
                  <a:ea typeface="티웨이_날다" panose="02000300000000000000" pitchFamily="2" charset="-127"/>
                </a:rPr>
                <a:t>대당 전기차 약</a:t>
              </a:r>
              <a:r>
                <a:rPr lang="en-US" altLang="ko-KR" sz="1200" dirty="0">
                  <a:latin typeface="티웨이_날다" panose="02000300000000000000" pitchFamily="2" charset="-127"/>
                  <a:ea typeface="티웨이_날다" panose="02000300000000000000" pitchFamily="2" charset="-127"/>
                </a:rPr>
                <a:t> 40</a:t>
              </a:r>
              <a:r>
                <a:rPr lang="ko-KR" altLang="en-US" sz="1200" dirty="0">
                  <a:latin typeface="티웨이_날다" panose="02000300000000000000" pitchFamily="2" charset="-127"/>
                  <a:ea typeface="티웨이_날다" panose="02000300000000000000" pitchFamily="2" charset="-127"/>
                </a:rPr>
                <a:t>대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8225A18-5023-57F4-CF94-E129842C47D2}"/>
                </a:ext>
              </a:extLst>
            </p:cNvPr>
            <p:cNvSpPr txBox="1"/>
            <p:nvPr/>
          </p:nvSpPr>
          <p:spPr>
            <a:xfrm>
              <a:off x="1552192" y="3683968"/>
              <a:ext cx="2345457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>
                  <a:latin typeface="티웨이_날다" panose="02000300000000000000" pitchFamily="2" charset="-127"/>
                  <a:ea typeface="티웨이_날다" panose="02000300000000000000" pitchFamily="2" charset="-127"/>
                </a:rPr>
                <a:t>충전기 수 </a:t>
              </a:r>
              <a:r>
                <a:rPr lang="en-US" altLang="ko-KR" sz="1200" dirty="0">
                  <a:latin typeface="티웨이_날다" panose="02000300000000000000" pitchFamily="2" charset="-127"/>
                  <a:ea typeface="티웨이_날다" panose="02000300000000000000" pitchFamily="2" charset="-127"/>
                </a:rPr>
                <a:t>: </a:t>
              </a:r>
              <a:r>
                <a:rPr lang="ko-KR" altLang="en-US" sz="1200" dirty="0">
                  <a:latin typeface="티웨이_날다" panose="02000300000000000000" pitchFamily="2" charset="-127"/>
                  <a:ea typeface="티웨이_날다" panose="02000300000000000000" pitchFamily="2" charset="-127"/>
                </a:rPr>
                <a:t>경기 </a:t>
              </a:r>
              <a:r>
                <a:rPr lang="en-US" altLang="ko-KR" sz="1200" dirty="0">
                  <a:latin typeface="티웨이_날다" panose="02000300000000000000" pitchFamily="2" charset="-127"/>
                  <a:ea typeface="티웨이_날다" panose="02000300000000000000" pitchFamily="2" charset="-127"/>
                </a:rPr>
                <a:t>&gt; </a:t>
              </a:r>
              <a:r>
                <a:rPr lang="ko-KR" altLang="en-US" sz="1200" dirty="0">
                  <a:latin typeface="티웨이_날다" panose="02000300000000000000" pitchFamily="2" charset="-127"/>
                  <a:ea typeface="티웨이_날다" panose="02000300000000000000" pitchFamily="2" charset="-127"/>
                </a:rPr>
                <a:t>서울 </a:t>
              </a:r>
              <a:r>
                <a:rPr lang="en-US" altLang="ko-KR" sz="1200" dirty="0">
                  <a:latin typeface="티웨이_날다" panose="02000300000000000000" pitchFamily="2" charset="-127"/>
                  <a:ea typeface="티웨이_날다" panose="02000300000000000000" pitchFamily="2" charset="-127"/>
                </a:rPr>
                <a:t>&gt; </a:t>
              </a:r>
              <a:r>
                <a:rPr lang="ko-KR" altLang="en-US" sz="1200" dirty="0">
                  <a:latin typeface="티웨이_날다" panose="02000300000000000000" pitchFamily="2" charset="-127"/>
                  <a:ea typeface="티웨이_날다" panose="02000300000000000000" pitchFamily="2" charset="-127"/>
                </a:rPr>
                <a:t>대구 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8934601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>
            <a:extLst>
              <a:ext uri="{FF2B5EF4-FFF2-40B4-BE49-F238E27FC236}">
                <a16:creationId xmlns:a16="http://schemas.microsoft.com/office/drawing/2014/main" id="{7AC9C968-6544-ADCA-A769-517F2FB5D5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048" y="1716103"/>
            <a:ext cx="2643771" cy="2808376"/>
          </a:xfrm>
          <a:prstGeom prst="rect">
            <a:avLst/>
          </a:prstGeom>
          <a:noFill/>
          <a:ln w="15875">
            <a:solidFill>
              <a:srgbClr val="1A353E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28" name="Picture 4">
            <a:extLst>
              <a:ext uri="{FF2B5EF4-FFF2-40B4-BE49-F238E27FC236}">
                <a16:creationId xmlns:a16="http://schemas.microsoft.com/office/drawing/2014/main" id="{A7ADBD1C-B0BD-B6B9-707E-5791F5A911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5817" y="1716103"/>
            <a:ext cx="2643772" cy="2808376"/>
          </a:xfrm>
          <a:prstGeom prst="rect">
            <a:avLst/>
          </a:prstGeom>
          <a:noFill/>
          <a:ln w="15875">
            <a:solidFill>
              <a:srgbClr val="1A353E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2151130E-AA96-B3CF-6ECA-32753BA2EE14}"/>
              </a:ext>
            </a:extLst>
          </p:cNvPr>
          <p:cNvSpPr/>
          <p:nvPr/>
        </p:nvSpPr>
        <p:spPr>
          <a:xfrm>
            <a:off x="-201169" y="-210172"/>
            <a:ext cx="9546336" cy="604315"/>
          </a:xfrm>
          <a:prstGeom prst="rect">
            <a:avLst/>
          </a:prstGeom>
          <a:solidFill>
            <a:srgbClr val="31C7BB">
              <a:alpha val="75000"/>
            </a:srgbClr>
          </a:solidFill>
          <a:ln w="31750">
            <a:solidFill>
              <a:srgbClr val="1A35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88802C-487A-75BA-2704-3AD79BF15D8C}"/>
              </a:ext>
            </a:extLst>
          </p:cNvPr>
          <p:cNvSpPr txBox="1"/>
          <p:nvPr/>
        </p:nvSpPr>
        <p:spPr>
          <a:xfrm>
            <a:off x="5321300" y="-19111"/>
            <a:ext cx="3822700" cy="340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분석 배경 </a:t>
            </a:r>
            <a:r>
              <a:rPr lang="en-US" altLang="ko-KR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|</a:t>
            </a:r>
            <a:r>
              <a:rPr lang="en-US" altLang="ko-KR" sz="10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ko-KR" altLang="en-US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분석 방법 및 배경 </a:t>
            </a:r>
            <a:r>
              <a:rPr lang="en-US" altLang="ko-KR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| </a:t>
            </a:r>
            <a:r>
              <a:rPr lang="ko-KR" altLang="en-US" sz="12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분석 내용</a:t>
            </a:r>
            <a:r>
              <a:rPr lang="ko-KR" altLang="en-US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| </a:t>
            </a:r>
            <a:r>
              <a:rPr lang="ko-KR" altLang="en-US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분석결과 활용 </a:t>
            </a:r>
            <a:r>
              <a:rPr lang="en-US" altLang="ko-KR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| </a:t>
            </a:r>
            <a:r>
              <a:rPr lang="ko-KR" altLang="en-US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부록</a:t>
            </a:r>
            <a:endParaRPr lang="ko-KR" altLang="en-US" sz="1000" dirty="0">
              <a:solidFill>
                <a:schemeClr val="bg1"/>
              </a:solidFill>
              <a:latin typeface="티웨이_날다" panose="02000300000000000000" pitchFamily="2" charset="-127"/>
              <a:ea typeface="티웨이_날다" panose="02000300000000000000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4A3B360-5B00-A2A0-5C5F-F740068444E6}"/>
              </a:ext>
            </a:extLst>
          </p:cNvPr>
          <p:cNvSpPr/>
          <p:nvPr/>
        </p:nvSpPr>
        <p:spPr>
          <a:xfrm>
            <a:off x="-280416" y="5341703"/>
            <a:ext cx="9546336" cy="522649"/>
          </a:xfrm>
          <a:prstGeom prst="rect">
            <a:avLst/>
          </a:prstGeom>
          <a:solidFill>
            <a:srgbClr val="31C7BB">
              <a:alpha val="75000"/>
            </a:srgbClr>
          </a:solidFill>
          <a:ln w="31750">
            <a:solidFill>
              <a:srgbClr val="1A35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B7792C-36FE-EEE6-38C3-987A1D691288}"/>
              </a:ext>
            </a:extLst>
          </p:cNvPr>
          <p:cNvSpPr txBox="1"/>
          <p:nvPr/>
        </p:nvSpPr>
        <p:spPr>
          <a:xfrm>
            <a:off x="6163564" y="5364141"/>
            <a:ext cx="2980436" cy="278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9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# </a:t>
            </a:r>
            <a:r>
              <a:rPr lang="ko-KR" altLang="en-US" sz="9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용인시 전기차 </a:t>
            </a:r>
            <a:r>
              <a:rPr lang="ko-KR" altLang="en-US" sz="9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완속</a:t>
            </a:r>
            <a:r>
              <a:rPr lang="ko-KR" altLang="en-US" sz="9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 충전소</a:t>
            </a:r>
            <a:r>
              <a:rPr lang="en-US" altLang="ko-KR" sz="9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ko-KR" altLang="en-US" sz="9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입지 선정 모델 개발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935125-0294-2204-EC7B-FF5F5EA01288}"/>
              </a:ext>
            </a:extLst>
          </p:cNvPr>
          <p:cNvSpPr txBox="1"/>
          <p:nvPr/>
        </p:nvSpPr>
        <p:spPr>
          <a:xfrm>
            <a:off x="188682" y="465734"/>
            <a:ext cx="5132618" cy="5893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rgbClr val="1A353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#</a:t>
            </a:r>
            <a:r>
              <a:rPr lang="ko-KR" altLang="en-US" sz="2400" b="1" dirty="0">
                <a:solidFill>
                  <a:srgbClr val="1A353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ko-KR" altLang="en-US" sz="2400" b="1" dirty="0" err="1">
                <a:solidFill>
                  <a:srgbClr val="1A353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산점도</a:t>
            </a:r>
            <a:r>
              <a:rPr lang="ko-KR" altLang="en-US" sz="2400" b="1" dirty="0">
                <a:solidFill>
                  <a:srgbClr val="1A353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en-US" altLang="ko-KR" sz="2400" b="1" dirty="0">
                <a:solidFill>
                  <a:srgbClr val="1A353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↔ K-</a:t>
            </a:r>
            <a:r>
              <a:rPr lang="ko-KR" altLang="en-US" sz="2400" b="1" dirty="0">
                <a:solidFill>
                  <a:srgbClr val="1A353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평균 알고리즘 모델 비교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CAF2DB-D21D-20C3-2FCB-4091907E7BA8}"/>
              </a:ext>
            </a:extLst>
          </p:cNvPr>
          <p:cNvSpPr txBox="1"/>
          <p:nvPr/>
        </p:nvSpPr>
        <p:spPr>
          <a:xfrm>
            <a:off x="1867610" y="1294456"/>
            <a:ext cx="192062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- </a:t>
            </a:r>
            <a:r>
              <a:rPr lang="ko-KR" altLang="en-US" sz="1600" dirty="0" err="1">
                <a:latin typeface="티웨이_날다" panose="02000300000000000000" pitchFamily="2" charset="-127"/>
                <a:ea typeface="티웨이_날다" panose="02000300000000000000" pitchFamily="2" charset="-127"/>
              </a:rPr>
              <a:t>원삼면</a:t>
            </a:r>
            <a:r>
              <a:rPr lang="ko-KR" altLang="en-US" sz="16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en-US" altLang="ko-KR" sz="16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-</a:t>
            </a:r>
            <a:endParaRPr lang="ko-KR" altLang="en-US" sz="1600" dirty="0">
              <a:latin typeface="티웨이_날다" panose="02000300000000000000" pitchFamily="2" charset="-127"/>
              <a:ea typeface="티웨이_날다" panose="02000300000000000000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226D639-F307-8B5F-67DF-AF4134C21116}"/>
              </a:ext>
            </a:extLst>
          </p:cNvPr>
          <p:cNvSpPr/>
          <p:nvPr/>
        </p:nvSpPr>
        <p:spPr>
          <a:xfrm>
            <a:off x="5771494" y="652956"/>
            <a:ext cx="3067706" cy="4521382"/>
          </a:xfrm>
          <a:prstGeom prst="rect">
            <a:avLst/>
          </a:prstGeom>
          <a:solidFill>
            <a:schemeClr val="bg1"/>
          </a:solidFill>
          <a:ln w="15875">
            <a:solidFill>
              <a:srgbClr val="1A353E"/>
            </a:solidFill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▶ 월요일 </a:t>
            </a:r>
            <a:r>
              <a:rPr lang="en-US" altLang="ko-KR" sz="14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/</a:t>
            </a:r>
            <a:r>
              <a:rPr lang="ko-KR" altLang="en-US" sz="14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 일요일 앱 사용자 수 급락 </a:t>
            </a:r>
            <a:endParaRPr lang="en-US" altLang="ko-KR" sz="1400" dirty="0">
              <a:latin typeface="티웨이_날다" panose="02000300000000000000" pitchFamily="2" charset="-127"/>
              <a:ea typeface="티웨이_날다" panose="02000300000000000000" pitchFamily="2" charset="-127"/>
            </a:endParaRPr>
          </a:p>
          <a:p>
            <a:endParaRPr lang="en-US" altLang="ko-KR" sz="1400" dirty="0">
              <a:latin typeface="티웨이_날다" panose="02000300000000000000" pitchFamily="2" charset="-127"/>
              <a:ea typeface="티웨이_날다" panose="020003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CCA17B-E47C-6984-C18C-2BB733C65AD0}"/>
              </a:ext>
            </a:extLst>
          </p:cNvPr>
          <p:cNvSpPr txBox="1"/>
          <p:nvPr/>
        </p:nvSpPr>
        <p:spPr>
          <a:xfrm>
            <a:off x="5854018" y="924482"/>
            <a:ext cx="2901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 dirty="0" err="1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산점도와</a:t>
            </a:r>
            <a:r>
              <a:rPr lang="ko-KR" altLang="en-US" sz="1200" dirty="0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 비교하여 선정한 클러스터 개수</a:t>
            </a:r>
            <a:br>
              <a:rPr lang="en-US" altLang="ko-KR" sz="1200" dirty="0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</a:br>
            <a:r>
              <a:rPr lang="en-US" altLang="ko-KR" sz="1200" dirty="0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: 15</a:t>
            </a:r>
            <a:r>
              <a:rPr lang="ko-KR" altLang="en-US" sz="1200" dirty="0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개 </a:t>
            </a:r>
            <a:endParaRPr lang="en-US" altLang="ko-KR" sz="1200" dirty="0">
              <a:latin typeface="티웨이_날다" panose="02000300000000000000" pitchFamily="2" charset="-127"/>
              <a:ea typeface="티웨이_날다" panose="02000300000000000000" pitchFamily="2" charset="-127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8C74D4-B629-53B2-071A-B8C23DF95E78}"/>
              </a:ext>
            </a:extLst>
          </p:cNvPr>
          <p:cNvSpPr txBox="1"/>
          <p:nvPr/>
        </p:nvSpPr>
        <p:spPr>
          <a:xfrm>
            <a:off x="5854018" y="1452844"/>
            <a:ext cx="2901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 dirty="0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15</a:t>
            </a:r>
            <a:r>
              <a:rPr lang="ko-KR" altLang="en-US" sz="1200" dirty="0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개 중 예시로 </a:t>
            </a:r>
            <a:r>
              <a:rPr lang="en-US" altLang="ko-KR" sz="1200" dirty="0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3</a:t>
            </a:r>
            <a:r>
              <a:rPr lang="ko-KR" altLang="en-US" sz="1200" dirty="0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개 중심점과 입지 추천</a:t>
            </a:r>
            <a:br>
              <a:rPr lang="en-US" altLang="ko-KR" sz="1200" dirty="0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</a:br>
            <a:r>
              <a:rPr lang="en-US" altLang="ko-KR" sz="1200" dirty="0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: </a:t>
            </a:r>
            <a:r>
              <a:rPr lang="ko-KR" altLang="en-US" sz="1200" dirty="0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나머지 중심점은 별첨 문서에 기록</a:t>
            </a:r>
            <a:endParaRPr lang="en-US" altLang="ko-KR" sz="1200" dirty="0">
              <a:latin typeface="티웨이_날다" panose="02000300000000000000" pitchFamily="2" charset="-127"/>
              <a:ea typeface="티웨이_날다" panose="02000300000000000000" pitchFamily="2" charset="-127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206FF4F-B40C-4280-E968-46A59A8A3177}"/>
              </a:ext>
            </a:extLst>
          </p:cNvPr>
          <p:cNvSpPr txBox="1"/>
          <p:nvPr/>
        </p:nvSpPr>
        <p:spPr>
          <a:xfrm>
            <a:off x="5854018" y="2081874"/>
            <a:ext cx="298439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[</a:t>
            </a: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37.16595202, 127.31288491</a:t>
            </a: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]</a:t>
            </a:r>
            <a:b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</a:b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경기도 용인시 처인구 </a:t>
            </a:r>
            <a:r>
              <a:rPr lang="ko-KR" altLang="ko-KR" sz="1050" kern="0" dirty="0" err="1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원삼면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 </a:t>
            </a:r>
            <a:r>
              <a:rPr lang="ko-KR" altLang="ko-KR" sz="1050" kern="0" dirty="0" err="1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고당리</a:t>
            </a: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 88-1 </a:t>
            </a:r>
            <a:b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</a:b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▶ </a:t>
            </a:r>
            <a:r>
              <a:rPr lang="ko-KR" altLang="en-US" sz="1050" kern="0" dirty="0">
                <a:solidFill>
                  <a:srgbClr val="21212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입지 추천</a:t>
            </a:r>
            <a:br>
              <a:rPr lang="en-US" altLang="ko-KR" sz="1050" kern="0" dirty="0">
                <a:solidFill>
                  <a:srgbClr val="21212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</a:br>
            <a:r>
              <a:rPr lang="en-US" altLang="ko-KR" sz="1050" kern="0" dirty="0">
                <a:solidFill>
                  <a:srgbClr val="21212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: </a:t>
            </a:r>
            <a:r>
              <a:rPr lang="ko-KR" altLang="ko-KR" sz="1050" kern="0" dirty="0" err="1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원삼면행정복지센터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 부근</a:t>
            </a:r>
            <a:endParaRPr lang="ko-KR" altLang="ko-KR" sz="1050" kern="100" dirty="0">
              <a:effectLst/>
              <a:latin typeface="티웨이_날다" panose="02000300000000000000" pitchFamily="2" charset="-127"/>
              <a:ea typeface="티웨이_날다" panose="02000300000000000000" pitchFamily="2" charset="-127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63E85E-09E6-4084-AACB-D0E099D0F8A7}"/>
              </a:ext>
            </a:extLst>
          </p:cNvPr>
          <p:cNvSpPr txBox="1"/>
          <p:nvPr/>
        </p:nvSpPr>
        <p:spPr>
          <a:xfrm>
            <a:off x="5854017" y="3110753"/>
            <a:ext cx="29844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[</a:t>
            </a: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37.13864226, 127.31041637</a:t>
            </a: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]</a:t>
            </a:r>
            <a:b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</a:b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경기도 용인시 처인구 </a:t>
            </a:r>
            <a:r>
              <a:rPr lang="ko-KR" altLang="ko-KR" sz="1050" kern="0" dirty="0" err="1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원삼면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 </a:t>
            </a:r>
            <a:r>
              <a:rPr lang="ko-KR" altLang="ko-KR" sz="1050" kern="0" dirty="0" err="1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죽능리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 산</a:t>
            </a: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17-8 </a:t>
            </a:r>
            <a:b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</a:b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▶ </a:t>
            </a:r>
            <a:r>
              <a:rPr lang="ko-KR" altLang="en-US" sz="1050" kern="0" dirty="0">
                <a:solidFill>
                  <a:srgbClr val="21212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입지 추천</a:t>
            </a:r>
            <a:br>
              <a:rPr lang="en-US" altLang="ko-KR" sz="1050" kern="0" dirty="0">
                <a:solidFill>
                  <a:srgbClr val="21212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</a:br>
            <a:r>
              <a:rPr lang="ko-KR" altLang="en-US" sz="1050" kern="0" dirty="0">
                <a:solidFill>
                  <a:srgbClr val="21212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en-US" altLang="ko-KR" sz="1050" kern="0" dirty="0">
                <a:solidFill>
                  <a:srgbClr val="21212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: </a:t>
            </a:r>
            <a:r>
              <a:rPr lang="ko-KR" altLang="ko-KR" sz="1050" kern="0" dirty="0" err="1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용인청룡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 캠핑장 부근</a:t>
            </a:r>
            <a:endParaRPr lang="ko-KR" altLang="en-US" sz="1050" kern="0" dirty="0">
              <a:solidFill>
                <a:srgbClr val="212121"/>
              </a:solidFill>
              <a:effectLst/>
              <a:latin typeface="티웨이_날다" panose="02000300000000000000" pitchFamily="2" charset="-127"/>
              <a:ea typeface="티웨이_날다" panose="02000300000000000000" pitchFamily="2" charset="-127"/>
              <a:cs typeface="Courier New" panose="020703090202050204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1FC99F4-21D7-8922-27C2-3E3709AA6D06}"/>
              </a:ext>
            </a:extLst>
          </p:cNvPr>
          <p:cNvSpPr txBox="1"/>
          <p:nvPr/>
        </p:nvSpPr>
        <p:spPr>
          <a:xfrm>
            <a:off x="5854017" y="4139632"/>
            <a:ext cx="29844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[</a:t>
            </a: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37.15288212, 127.33785082</a:t>
            </a: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]</a:t>
            </a:r>
            <a:b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</a:b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경기도 용인시 처인구 </a:t>
            </a:r>
            <a:r>
              <a:rPr lang="ko-KR" altLang="ko-KR" sz="1050" kern="0" dirty="0" err="1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원삼면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 </a:t>
            </a:r>
            <a:r>
              <a:rPr lang="ko-KR" altLang="ko-KR" sz="1050" kern="0" dirty="0" err="1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두창리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 산</a:t>
            </a: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111 </a:t>
            </a:r>
            <a:b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</a:b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▶ </a:t>
            </a:r>
            <a:r>
              <a:rPr lang="ko-KR" altLang="en-US" sz="1050" kern="0" dirty="0">
                <a:solidFill>
                  <a:srgbClr val="21212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입지 추천</a:t>
            </a:r>
            <a:br>
              <a:rPr lang="en-US" altLang="ko-KR" sz="1050" kern="0" dirty="0">
                <a:solidFill>
                  <a:srgbClr val="21212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</a:br>
            <a:r>
              <a:rPr lang="ko-KR" altLang="en-US" sz="1050" kern="0" dirty="0">
                <a:solidFill>
                  <a:srgbClr val="21212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en-US" altLang="ko-KR" sz="1050" kern="0" dirty="0">
                <a:solidFill>
                  <a:srgbClr val="21212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: </a:t>
            </a:r>
            <a:r>
              <a:rPr lang="ko-KR" altLang="ko-KR" sz="1050" kern="0" dirty="0" err="1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미소지움아파트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 부근</a:t>
            </a:r>
            <a:endParaRPr lang="ko-KR" altLang="ko-KR" sz="1050" kern="100" dirty="0">
              <a:effectLst/>
              <a:latin typeface="티웨이_날다" panose="02000300000000000000" pitchFamily="2" charset="-127"/>
              <a:ea typeface="티웨이_날다" panose="02000300000000000000" pitchFamily="2" charset="-127"/>
              <a:cs typeface="Times New Roman" panose="02020603050405020304" pitchFamily="18" charset="0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059B170A-A396-F296-FAB3-393E843EFF3F}"/>
              </a:ext>
            </a:extLst>
          </p:cNvPr>
          <p:cNvSpPr/>
          <p:nvPr/>
        </p:nvSpPr>
        <p:spPr>
          <a:xfrm>
            <a:off x="6370151" y="512813"/>
            <a:ext cx="1870392" cy="299896"/>
          </a:xfrm>
          <a:prstGeom prst="roundRect">
            <a:avLst>
              <a:gd name="adj" fmla="val 50000"/>
            </a:avLst>
          </a:prstGeom>
          <a:solidFill>
            <a:srgbClr val="1A353E"/>
          </a:solidFill>
          <a:ln>
            <a:solidFill>
              <a:srgbClr val="1A35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입지 추천</a:t>
            </a:r>
          </a:p>
        </p:txBody>
      </p:sp>
    </p:spTree>
    <p:extLst>
      <p:ext uri="{BB962C8B-B14F-4D97-AF65-F5344CB8AC3E}">
        <p14:creationId xmlns:p14="http://schemas.microsoft.com/office/powerpoint/2010/main" val="305664983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>
            <a:extLst>
              <a:ext uri="{FF2B5EF4-FFF2-40B4-BE49-F238E27FC236}">
                <a16:creationId xmlns:a16="http://schemas.microsoft.com/office/drawing/2014/main" id="{41F58796-81D6-6CE4-0E85-45933986F1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047" y="1716102"/>
            <a:ext cx="2643771" cy="2808377"/>
          </a:xfrm>
          <a:prstGeom prst="rect">
            <a:avLst/>
          </a:prstGeom>
          <a:noFill/>
          <a:ln w="15875">
            <a:solidFill>
              <a:srgbClr val="1A353E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4" name="Picture 4">
            <a:extLst>
              <a:ext uri="{FF2B5EF4-FFF2-40B4-BE49-F238E27FC236}">
                <a16:creationId xmlns:a16="http://schemas.microsoft.com/office/drawing/2014/main" id="{238B2158-037A-86A1-1FBC-4FC213414A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5815" y="1716101"/>
            <a:ext cx="2643774" cy="2808377"/>
          </a:xfrm>
          <a:prstGeom prst="rect">
            <a:avLst/>
          </a:prstGeom>
          <a:noFill/>
          <a:ln w="15875">
            <a:solidFill>
              <a:srgbClr val="1A353E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9D9EE056-BF1C-5FC0-A55F-192E1C1E60CB}"/>
              </a:ext>
            </a:extLst>
          </p:cNvPr>
          <p:cNvSpPr/>
          <p:nvPr/>
        </p:nvSpPr>
        <p:spPr>
          <a:xfrm>
            <a:off x="-201169" y="-210172"/>
            <a:ext cx="9546336" cy="604315"/>
          </a:xfrm>
          <a:prstGeom prst="rect">
            <a:avLst/>
          </a:prstGeom>
          <a:solidFill>
            <a:srgbClr val="31C7BB">
              <a:alpha val="75000"/>
            </a:srgbClr>
          </a:solidFill>
          <a:ln w="31750">
            <a:solidFill>
              <a:srgbClr val="1A35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B9A1433-620C-CE0D-F817-03D65BC80458}"/>
              </a:ext>
            </a:extLst>
          </p:cNvPr>
          <p:cNvSpPr txBox="1"/>
          <p:nvPr/>
        </p:nvSpPr>
        <p:spPr>
          <a:xfrm>
            <a:off x="5321300" y="-19111"/>
            <a:ext cx="3822700" cy="340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분석 배경 </a:t>
            </a:r>
            <a:r>
              <a:rPr lang="en-US" altLang="ko-KR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|</a:t>
            </a:r>
            <a:r>
              <a:rPr lang="en-US" altLang="ko-KR" sz="10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ko-KR" altLang="en-US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분석 방법 및 배경 </a:t>
            </a:r>
            <a:r>
              <a:rPr lang="en-US" altLang="ko-KR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| </a:t>
            </a:r>
            <a:r>
              <a:rPr lang="ko-KR" altLang="en-US" sz="12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분석 내용</a:t>
            </a:r>
            <a:r>
              <a:rPr lang="ko-KR" altLang="en-US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| </a:t>
            </a:r>
            <a:r>
              <a:rPr lang="ko-KR" altLang="en-US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분석결과 활용 </a:t>
            </a:r>
            <a:r>
              <a:rPr lang="en-US" altLang="ko-KR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| </a:t>
            </a:r>
            <a:r>
              <a:rPr lang="ko-KR" altLang="en-US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부록</a:t>
            </a:r>
            <a:endParaRPr lang="ko-KR" altLang="en-US" sz="1000" dirty="0">
              <a:solidFill>
                <a:schemeClr val="bg1"/>
              </a:solidFill>
              <a:latin typeface="티웨이_날다" panose="02000300000000000000" pitchFamily="2" charset="-127"/>
              <a:ea typeface="티웨이_날다" panose="02000300000000000000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55C60AD-B76B-1250-C2F2-0FD5E0CB1F02}"/>
              </a:ext>
            </a:extLst>
          </p:cNvPr>
          <p:cNvSpPr/>
          <p:nvPr/>
        </p:nvSpPr>
        <p:spPr>
          <a:xfrm>
            <a:off x="-280416" y="5341703"/>
            <a:ext cx="9546336" cy="522649"/>
          </a:xfrm>
          <a:prstGeom prst="rect">
            <a:avLst/>
          </a:prstGeom>
          <a:solidFill>
            <a:srgbClr val="31C7BB">
              <a:alpha val="75000"/>
            </a:srgbClr>
          </a:solidFill>
          <a:ln w="31750">
            <a:solidFill>
              <a:srgbClr val="1A35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673250-05ED-0D0B-BC0C-2B595CB497E1}"/>
              </a:ext>
            </a:extLst>
          </p:cNvPr>
          <p:cNvSpPr txBox="1"/>
          <p:nvPr/>
        </p:nvSpPr>
        <p:spPr>
          <a:xfrm>
            <a:off x="6163564" y="5364141"/>
            <a:ext cx="2980436" cy="278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9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# </a:t>
            </a:r>
            <a:r>
              <a:rPr lang="ko-KR" altLang="en-US" sz="9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용인시 전기차 </a:t>
            </a:r>
            <a:r>
              <a:rPr lang="ko-KR" altLang="en-US" sz="9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완속</a:t>
            </a:r>
            <a:r>
              <a:rPr lang="ko-KR" altLang="en-US" sz="9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 충전소</a:t>
            </a:r>
            <a:r>
              <a:rPr lang="en-US" altLang="ko-KR" sz="9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ko-KR" altLang="en-US" sz="9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입지 선정 모델 개발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9FE60F1-0883-94F8-42AD-FC1A14533673}"/>
              </a:ext>
            </a:extLst>
          </p:cNvPr>
          <p:cNvSpPr/>
          <p:nvPr/>
        </p:nvSpPr>
        <p:spPr>
          <a:xfrm>
            <a:off x="-201169" y="-210172"/>
            <a:ext cx="9546336" cy="604315"/>
          </a:xfrm>
          <a:prstGeom prst="rect">
            <a:avLst/>
          </a:prstGeom>
          <a:solidFill>
            <a:srgbClr val="31C7BB">
              <a:alpha val="75000"/>
            </a:srgbClr>
          </a:solidFill>
          <a:ln w="31750">
            <a:solidFill>
              <a:srgbClr val="1A35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07661E-EAC4-3BB7-D53A-2CD7A2342ACB}"/>
              </a:ext>
            </a:extLst>
          </p:cNvPr>
          <p:cNvSpPr txBox="1"/>
          <p:nvPr/>
        </p:nvSpPr>
        <p:spPr>
          <a:xfrm>
            <a:off x="188682" y="465734"/>
            <a:ext cx="5132618" cy="5893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rgbClr val="1A353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#</a:t>
            </a:r>
            <a:r>
              <a:rPr lang="ko-KR" altLang="en-US" sz="2400" b="1" dirty="0">
                <a:solidFill>
                  <a:srgbClr val="1A353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ko-KR" altLang="en-US" sz="2400" b="1" dirty="0" err="1">
                <a:solidFill>
                  <a:srgbClr val="1A353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산점도</a:t>
            </a:r>
            <a:r>
              <a:rPr lang="ko-KR" altLang="en-US" sz="2400" b="1" dirty="0">
                <a:solidFill>
                  <a:srgbClr val="1A353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en-US" altLang="ko-KR" sz="2400" b="1" dirty="0">
                <a:solidFill>
                  <a:srgbClr val="1A353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↔ K-</a:t>
            </a:r>
            <a:r>
              <a:rPr lang="ko-KR" altLang="en-US" sz="2400" b="1" dirty="0">
                <a:solidFill>
                  <a:srgbClr val="1A353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평균 알고리즘 모델 비교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F67D38C-A692-5EA7-676A-FE7CC677DDE5}"/>
              </a:ext>
            </a:extLst>
          </p:cNvPr>
          <p:cNvSpPr txBox="1"/>
          <p:nvPr/>
        </p:nvSpPr>
        <p:spPr>
          <a:xfrm>
            <a:off x="1867610" y="1294456"/>
            <a:ext cx="192062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- </a:t>
            </a:r>
            <a:r>
              <a:rPr lang="ko-KR" altLang="en-US" sz="1600" dirty="0" err="1">
                <a:latin typeface="티웨이_날다" panose="02000300000000000000" pitchFamily="2" charset="-127"/>
                <a:ea typeface="티웨이_날다" panose="02000300000000000000" pitchFamily="2" charset="-127"/>
              </a:rPr>
              <a:t>유림동</a:t>
            </a:r>
            <a:r>
              <a:rPr lang="ko-KR" altLang="en-US" sz="16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en-US" altLang="ko-KR" sz="16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-</a:t>
            </a:r>
            <a:endParaRPr lang="ko-KR" altLang="en-US" sz="1600" dirty="0">
              <a:latin typeface="티웨이_날다" panose="02000300000000000000" pitchFamily="2" charset="-127"/>
              <a:ea typeface="티웨이_날다" panose="02000300000000000000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ABB9579-03E2-5553-AA3A-09AC17E7EED7}"/>
              </a:ext>
            </a:extLst>
          </p:cNvPr>
          <p:cNvSpPr/>
          <p:nvPr/>
        </p:nvSpPr>
        <p:spPr>
          <a:xfrm>
            <a:off x="5742537" y="596809"/>
            <a:ext cx="3067706" cy="4521382"/>
          </a:xfrm>
          <a:prstGeom prst="rect">
            <a:avLst/>
          </a:prstGeom>
          <a:solidFill>
            <a:schemeClr val="bg1"/>
          </a:solidFill>
          <a:ln w="15875">
            <a:solidFill>
              <a:srgbClr val="1A353E"/>
            </a:solidFill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▶ 월요일 </a:t>
            </a:r>
            <a:r>
              <a:rPr lang="en-US" altLang="ko-KR" sz="14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/</a:t>
            </a:r>
            <a:r>
              <a:rPr lang="ko-KR" altLang="en-US" sz="14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 일요일 앱 사용자 수 급락 </a:t>
            </a:r>
            <a:endParaRPr lang="en-US" altLang="ko-KR" sz="1400" dirty="0">
              <a:latin typeface="티웨이_날다" panose="02000300000000000000" pitchFamily="2" charset="-127"/>
              <a:ea typeface="티웨이_날다" panose="02000300000000000000" pitchFamily="2" charset="-127"/>
            </a:endParaRPr>
          </a:p>
          <a:p>
            <a:endParaRPr lang="en-US" altLang="ko-KR" sz="1400" dirty="0">
              <a:latin typeface="티웨이_날다" panose="02000300000000000000" pitchFamily="2" charset="-127"/>
              <a:ea typeface="티웨이_날다" panose="020003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5DDCFFF-8048-CD29-62AD-986123748327}"/>
              </a:ext>
            </a:extLst>
          </p:cNvPr>
          <p:cNvSpPr txBox="1"/>
          <p:nvPr/>
        </p:nvSpPr>
        <p:spPr>
          <a:xfrm>
            <a:off x="5854018" y="924482"/>
            <a:ext cx="2901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 dirty="0" err="1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산점도와</a:t>
            </a:r>
            <a:r>
              <a:rPr lang="ko-KR" altLang="en-US" sz="1200" dirty="0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 비교하여 선정한 클러스터 개수</a:t>
            </a:r>
            <a:br>
              <a:rPr lang="en-US" altLang="ko-KR" sz="1200" dirty="0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</a:br>
            <a:r>
              <a:rPr lang="en-US" altLang="ko-KR" sz="1200" dirty="0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: 18</a:t>
            </a:r>
            <a:r>
              <a:rPr lang="ko-KR" altLang="en-US" sz="1200" dirty="0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개 </a:t>
            </a:r>
            <a:endParaRPr lang="en-US" altLang="ko-KR" sz="1200" dirty="0">
              <a:latin typeface="티웨이_날다" panose="02000300000000000000" pitchFamily="2" charset="-127"/>
              <a:ea typeface="티웨이_날다" panose="02000300000000000000" pitchFamily="2" charset="-127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FC6D2DC-D927-912C-E5FF-0259A5A09DEB}"/>
              </a:ext>
            </a:extLst>
          </p:cNvPr>
          <p:cNvSpPr txBox="1"/>
          <p:nvPr/>
        </p:nvSpPr>
        <p:spPr>
          <a:xfrm>
            <a:off x="5854018" y="1452844"/>
            <a:ext cx="2901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 dirty="0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18</a:t>
            </a:r>
            <a:r>
              <a:rPr lang="ko-KR" altLang="en-US" sz="1200" dirty="0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개 중 예시로 </a:t>
            </a:r>
            <a:r>
              <a:rPr lang="en-US" altLang="ko-KR" sz="1200" dirty="0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3</a:t>
            </a:r>
            <a:r>
              <a:rPr lang="ko-KR" altLang="en-US" sz="1200" dirty="0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개 중심점과 입지 추천</a:t>
            </a:r>
            <a:br>
              <a:rPr lang="en-US" altLang="ko-KR" sz="1200" dirty="0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</a:br>
            <a:r>
              <a:rPr lang="en-US" altLang="ko-KR" sz="1200" dirty="0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: </a:t>
            </a:r>
            <a:r>
              <a:rPr lang="ko-KR" altLang="en-US" sz="1200" dirty="0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나머지 중심점은 별첨 문서에 기록</a:t>
            </a:r>
            <a:endParaRPr lang="en-US" altLang="ko-KR" sz="1200" dirty="0">
              <a:latin typeface="티웨이_날다" panose="02000300000000000000" pitchFamily="2" charset="-127"/>
              <a:ea typeface="티웨이_날다" panose="02000300000000000000" pitchFamily="2" charset="-127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7006714-EEE5-D0BE-A7FB-23DCB954D6E9}"/>
              </a:ext>
            </a:extLst>
          </p:cNvPr>
          <p:cNvSpPr txBox="1"/>
          <p:nvPr/>
        </p:nvSpPr>
        <p:spPr>
          <a:xfrm>
            <a:off x="5854018" y="2081874"/>
            <a:ext cx="298439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[</a:t>
            </a: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37.24598443, 127.23022825</a:t>
            </a: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]</a:t>
            </a:r>
            <a:b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</a:b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경기도 용인시 처인구 </a:t>
            </a:r>
            <a:r>
              <a:rPr lang="ko-KR" altLang="ko-KR" sz="1050" kern="0" dirty="0" err="1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고림동</a:t>
            </a: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 264-8 </a:t>
            </a:r>
            <a:b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</a:b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▶ </a:t>
            </a:r>
            <a:r>
              <a:rPr lang="ko-KR" altLang="en-US" sz="1050" kern="0" dirty="0">
                <a:solidFill>
                  <a:srgbClr val="21212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입지 추천</a:t>
            </a:r>
            <a:br>
              <a:rPr lang="en-US" altLang="ko-KR" sz="1050" kern="0" dirty="0">
                <a:solidFill>
                  <a:srgbClr val="21212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</a:br>
            <a:r>
              <a:rPr lang="en-US" altLang="ko-KR" sz="1050" kern="0" dirty="0">
                <a:solidFill>
                  <a:srgbClr val="21212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: </a:t>
            </a:r>
            <a:r>
              <a:rPr lang="ko-KR" altLang="ko-KR" sz="1050" kern="0" dirty="0" err="1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인정피렌체빌리지</a:t>
            </a: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 1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차 아파트</a:t>
            </a: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 </a:t>
            </a:r>
            <a:r>
              <a:rPr lang="ko-KR" altLang="en-US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내부</a:t>
            </a:r>
            <a:endParaRPr lang="ko-KR" altLang="ko-KR" sz="1050" kern="100" dirty="0">
              <a:effectLst/>
              <a:latin typeface="티웨이_날다" panose="02000300000000000000" pitchFamily="2" charset="-127"/>
              <a:ea typeface="티웨이_날다" panose="02000300000000000000" pitchFamily="2" charset="-127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C75ED6C-E7FB-531E-9A44-35E653680B83}"/>
              </a:ext>
            </a:extLst>
          </p:cNvPr>
          <p:cNvSpPr txBox="1"/>
          <p:nvPr/>
        </p:nvSpPr>
        <p:spPr>
          <a:xfrm>
            <a:off x="5855663" y="3037832"/>
            <a:ext cx="2984400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[</a:t>
            </a: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37.23800554, 127.21815369</a:t>
            </a: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]</a:t>
            </a:r>
            <a:b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</a:b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경기도 용인시 처인구 </a:t>
            </a:r>
            <a:r>
              <a:rPr lang="ko-KR" altLang="ko-KR" sz="1050" kern="0" dirty="0" err="1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고림동</a:t>
            </a: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 772-19 </a:t>
            </a:r>
            <a:b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</a:b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▶ </a:t>
            </a:r>
            <a:r>
              <a:rPr lang="ko-KR" altLang="en-US" sz="1050" kern="0" dirty="0">
                <a:solidFill>
                  <a:srgbClr val="21212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입지 추천</a:t>
            </a:r>
            <a:br>
              <a:rPr lang="en-US" altLang="ko-KR" sz="1050" kern="0" dirty="0">
                <a:solidFill>
                  <a:srgbClr val="21212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</a:br>
            <a:r>
              <a:rPr lang="ko-KR" altLang="en-US" sz="1050" kern="0" dirty="0">
                <a:solidFill>
                  <a:srgbClr val="21212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en-US" altLang="ko-KR" sz="1050" kern="0" dirty="0">
                <a:solidFill>
                  <a:srgbClr val="21212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: </a:t>
            </a:r>
            <a:r>
              <a:rPr lang="ko-KR" altLang="ko-KR" sz="1050" kern="0" dirty="0" err="1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유림맨션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 </a:t>
            </a: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&amp; </a:t>
            </a:r>
            <a:b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</a:b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   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공용주차장</a:t>
            </a: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(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경기 용인시 처인구 </a:t>
            </a:r>
            <a:r>
              <a:rPr lang="ko-KR" altLang="ko-KR" sz="1050" kern="0" dirty="0" err="1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고림동</a:t>
            </a: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) 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부근</a:t>
            </a:r>
            <a:endParaRPr lang="ko-KR" altLang="ko-KR" sz="1050" kern="100" dirty="0">
              <a:effectLst/>
              <a:latin typeface="티웨이_날다" panose="02000300000000000000" pitchFamily="2" charset="-127"/>
              <a:ea typeface="티웨이_날다" panose="02000300000000000000" pitchFamily="2" charset="-127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C22EF0C-340F-9A1D-951F-CEF86C410986}"/>
              </a:ext>
            </a:extLst>
          </p:cNvPr>
          <p:cNvSpPr txBox="1"/>
          <p:nvPr/>
        </p:nvSpPr>
        <p:spPr>
          <a:xfrm>
            <a:off x="5854017" y="4139632"/>
            <a:ext cx="29844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[</a:t>
            </a: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37.24731783, 127.2370984</a:t>
            </a: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]</a:t>
            </a:r>
            <a:b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</a:b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경기도 용인시 처인구 </a:t>
            </a:r>
            <a:r>
              <a:rPr lang="ko-KR" altLang="ko-KR" sz="1050" kern="0" dirty="0" err="1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고림동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 산</a:t>
            </a: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41-4 </a:t>
            </a:r>
            <a:b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</a:b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▶ </a:t>
            </a:r>
            <a:r>
              <a:rPr lang="ko-KR" altLang="en-US" sz="1050" kern="0" dirty="0">
                <a:solidFill>
                  <a:srgbClr val="21212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입지 추천</a:t>
            </a:r>
            <a:br>
              <a:rPr lang="en-US" altLang="ko-KR" sz="1050" kern="0" dirty="0">
                <a:solidFill>
                  <a:srgbClr val="21212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</a:br>
            <a:r>
              <a:rPr lang="ko-KR" altLang="en-US" sz="1050" kern="0" dirty="0">
                <a:solidFill>
                  <a:srgbClr val="21212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en-US" altLang="ko-KR" sz="1050" kern="0" dirty="0">
                <a:solidFill>
                  <a:srgbClr val="21212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: 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용인 휴게소 </a:t>
            </a: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(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인천방향</a:t>
            </a: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, 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강릉방향</a:t>
            </a: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) 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부근</a:t>
            </a:r>
            <a:endParaRPr lang="ko-KR" altLang="ko-KR" sz="1050" kern="100" dirty="0">
              <a:effectLst/>
              <a:latin typeface="티웨이_날다" panose="02000300000000000000" pitchFamily="2" charset="-127"/>
              <a:ea typeface="티웨이_날다" panose="02000300000000000000" pitchFamily="2" charset="-127"/>
              <a:cs typeface="Times New Roman" panose="02020603050405020304" pitchFamily="18" charset="0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876B1479-3F0D-C063-7DCD-22ED4292C7BB}"/>
              </a:ext>
            </a:extLst>
          </p:cNvPr>
          <p:cNvSpPr/>
          <p:nvPr/>
        </p:nvSpPr>
        <p:spPr>
          <a:xfrm>
            <a:off x="6370151" y="512813"/>
            <a:ext cx="1870392" cy="299896"/>
          </a:xfrm>
          <a:prstGeom prst="roundRect">
            <a:avLst>
              <a:gd name="adj" fmla="val 50000"/>
            </a:avLst>
          </a:prstGeom>
          <a:solidFill>
            <a:srgbClr val="1A353E"/>
          </a:solidFill>
          <a:ln>
            <a:solidFill>
              <a:srgbClr val="1A35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입지 추천</a:t>
            </a:r>
          </a:p>
        </p:txBody>
      </p:sp>
    </p:spTree>
    <p:extLst>
      <p:ext uri="{BB962C8B-B14F-4D97-AF65-F5344CB8AC3E}">
        <p14:creationId xmlns:p14="http://schemas.microsoft.com/office/powerpoint/2010/main" val="194841220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>
            <a:extLst>
              <a:ext uri="{FF2B5EF4-FFF2-40B4-BE49-F238E27FC236}">
                <a16:creationId xmlns:a16="http://schemas.microsoft.com/office/drawing/2014/main" id="{B4801F2C-CBF1-FA31-7F55-C4554B07D9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043" y="1716101"/>
            <a:ext cx="2643772" cy="2808377"/>
          </a:xfrm>
          <a:prstGeom prst="rect">
            <a:avLst/>
          </a:prstGeom>
          <a:noFill/>
          <a:ln w="15875">
            <a:solidFill>
              <a:srgbClr val="1A353E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80" name="Picture 4">
            <a:extLst>
              <a:ext uri="{FF2B5EF4-FFF2-40B4-BE49-F238E27FC236}">
                <a16:creationId xmlns:a16="http://schemas.microsoft.com/office/drawing/2014/main" id="{75CE7F55-CEB7-FD07-41E9-DED5F89B0C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5815" y="1716101"/>
            <a:ext cx="2643774" cy="2808377"/>
          </a:xfrm>
          <a:prstGeom prst="rect">
            <a:avLst/>
          </a:prstGeom>
          <a:noFill/>
          <a:ln w="15875">
            <a:solidFill>
              <a:srgbClr val="1A353E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15A33CA1-D93D-FE86-9B76-EC65CC7A28D1}"/>
              </a:ext>
            </a:extLst>
          </p:cNvPr>
          <p:cNvSpPr/>
          <p:nvPr/>
        </p:nvSpPr>
        <p:spPr>
          <a:xfrm>
            <a:off x="-201169" y="-210172"/>
            <a:ext cx="9546336" cy="604315"/>
          </a:xfrm>
          <a:prstGeom prst="rect">
            <a:avLst/>
          </a:prstGeom>
          <a:solidFill>
            <a:srgbClr val="31C7BB">
              <a:alpha val="75000"/>
            </a:srgbClr>
          </a:solidFill>
          <a:ln w="31750">
            <a:solidFill>
              <a:srgbClr val="1A35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E3EDACC-D8A6-D4CE-2312-E773A53C9EA8}"/>
              </a:ext>
            </a:extLst>
          </p:cNvPr>
          <p:cNvSpPr txBox="1"/>
          <p:nvPr/>
        </p:nvSpPr>
        <p:spPr>
          <a:xfrm>
            <a:off x="5321300" y="-19111"/>
            <a:ext cx="3822700" cy="340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분석 배경 </a:t>
            </a:r>
            <a:r>
              <a:rPr lang="en-US" altLang="ko-KR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|</a:t>
            </a:r>
            <a:r>
              <a:rPr lang="en-US" altLang="ko-KR" sz="10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ko-KR" altLang="en-US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분석 방법 및 배경 </a:t>
            </a:r>
            <a:r>
              <a:rPr lang="en-US" altLang="ko-KR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| </a:t>
            </a:r>
            <a:r>
              <a:rPr lang="ko-KR" altLang="en-US" sz="12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분석 내용</a:t>
            </a:r>
            <a:r>
              <a:rPr lang="ko-KR" altLang="en-US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| </a:t>
            </a:r>
            <a:r>
              <a:rPr lang="ko-KR" altLang="en-US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분석결과 활용 </a:t>
            </a:r>
            <a:r>
              <a:rPr lang="en-US" altLang="ko-KR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| </a:t>
            </a:r>
            <a:r>
              <a:rPr lang="ko-KR" altLang="en-US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부록</a:t>
            </a:r>
            <a:endParaRPr lang="ko-KR" altLang="en-US" sz="1000" dirty="0">
              <a:solidFill>
                <a:schemeClr val="bg1"/>
              </a:solidFill>
              <a:latin typeface="티웨이_날다" panose="02000300000000000000" pitchFamily="2" charset="-127"/>
              <a:ea typeface="티웨이_날다" panose="02000300000000000000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F88EAB4-AAF5-5365-F7F6-E464482B4630}"/>
              </a:ext>
            </a:extLst>
          </p:cNvPr>
          <p:cNvSpPr/>
          <p:nvPr/>
        </p:nvSpPr>
        <p:spPr>
          <a:xfrm>
            <a:off x="-280416" y="5341703"/>
            <a:ext cx="9546336" cy="522649"/>
          </a:xfrm>
          <a:prstGeom prst="rect">
            <a:avLst/>
          </a:prstGeom>
          <a:solidFill>
            <a:srgbClr val="31C7BB">
              <a:alpha val="75000"/>
            </a:srgbClr>
          </a:solidFill>
          <a:ln w="31750">
            <a:solidFill>
              <a:srgbClr val="1A35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CDF91D-45D4-E694-6993-9B2E7B75B349}"/>
              </a:ext>
            </a:extLst>
          </p:cNvPr>
          <p:cNvSpPr txBox="1"/>
          <p:nvPr/>
        </p:nvSpPr>
        <p:spPr>
          <a:xfrm>
            <a:off x="6163564" y="5364141"/>
            <a:ext cx="2980436" cy="278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9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# </a:t>
            </a:r>
            <a:r>
              <a:rPr lang="ko-KR" altLang="en-US" sz="9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용인시 전기차 </a:t>
            </a:r>
            <a:r>
              <a:rPr lang="ko-KR" altLang="en-US" sz="9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완속</a:t>
            </a:r>
            <a:r>
              <a:rPr lang="ko-KR" altLang="en-US" sz="9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 충전소</a:t>
            </a:r>
            <a:r>
              <a:rPr lang="en-US" altLang="ko-KR" sz="9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ko-KR" altLang="en-US" sz="9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입지 선정 모델 개발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8CFF90-55CE-6CBB-03E7-F6B84E11618C}"/>
              </a:ext>
            </a:extLst>
          </p:cNvPr>
          <p:cNvSpPr txBox="1"/>
          <p:nvPr/>
        </p:nvSpPr>
        <p:spPr>
          <a:xfrm>
            <a:off x="188682" y="465734"/>
            <a:ext cx="5132618" cy="5893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rgbClr val="1A353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#</a:t>
            </a:r>
            <a:r>
              <a:rPr lang="ko-KR" altLang="en-US" sz="2400" b="1" dirty="0">
                <a:solidFill>
                  <a:srgbClr val="1A353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ko-KR" altLang="en-US" sz="2400" b="1" dirty="0" err="1">
                <a:solidFill>
                  <a:srgbClr val="1A353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산점도</a:t>
            </a:r>
            <a:r>
              <a:rPr lang="ko-KR" altLang="en-US" sz="2400" b="1" dirty="0">
                <a:solidFill>
                  <a:srgbClr val="1A353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en-US" altLang="ko-KR" sz="2400" b="1" dirty="0">
                <a:solidFill>
                  <a:srgbClr val="1A353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↔ K-</a:t>
            </a:r>
            <a:r>
              <a:rPr lang="ko-KR" altLang="en-US" sz="2400" b="1" dirty="0">
                <a:solidFill>
                  <a:srgbClr val="1A353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평균 알고리즘 모델 비교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9EB20E9-FAC6-5FA8-4844-ACAEA8225256}"/>
              </a:ext>
            </a:extLst>
          </p:cNvPr>
          <p:cNvSpPr txBox="1"/>
          <p:nvPr/>
        </p:nvSpPr>
        <p:spPr>
          <a:xfrm>
            <a:off x="1867610" y="1294456"/>
            <a:ext cx="192062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- </a:t>
            </a:r>
            <a:r>
              <a:rPr lang="ko-KR" altLang="en-US" sz="1600" dirty="0" err="1">
                <a:latin typeface="티웨이_날다" panose="02000300000000000000" pitchFamily="2" charset="-127"/>
                <a:ea typeface="티웨이_날다" panose="02000300000000000000" pitchFamily="2" charset="-127"/>
              </a:rPr>
              <a:t>이동읍</a:t>
            </a:r>
            <a:r>
              <a:rPr lang="ko-KR" altLang="en-US" sz="16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en-US" altLang="ko-KR" sz="16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-</a:t>
            </a:r>
            <a:endParaRPr lang="ko-KR" altLang="en-US" sz="1600" dirty="0">
              <a:latin typeface="티웨이_날다" panose="02000300000000000000" pitchFamily="2" charset="-127"/>
              <a:ea typeface="티웨이_날다" panose="02000300000000000000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FF144B7-A863-4D3B-6332-884BE564CDFA}"/>
              </a:ext>
            </a:extLst>
          </p:cNvPr>
          <p:cNvSpPr/>
          <p:nvPr/>
        </p:nvSpPr>
        <p:spPr>
          <a:xfrm>
            <a:off x="5742537" y="596809"/>
            <a:ext cx="3067706" cy="4521382"/>
          </a:xfrm>
          <a:prstGeom prst="rect">
            <a:avLst/>
          </a:prstGeom>
          <a:solidFill>
            <a:schemeClr val="bg1"/>
          </a:solidFill>
          <a:ln w="15875">
            <a:solidFill>
              <a:srgbClr val="1A353E"/>
            </a:solidFill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▶ 월요일 </a:t>
            </a:r>
            <a:r>
              <a:rPr lang="en-US" altLang="ko-KR" sz="14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/</a:t>
            </a:r>
            <a:r>
              <a:rPr lang="ko-KR" altLang="en-US" sz="14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 일요일 앱 사용자 수 급락 </a:t>
            </a:r>
            <a:endParaRPr lang="en-US" altLang="ko-KR" sz="1400" dirty="0">
              <a:latin typeface="티웨이_날다" panose="02000300000000000000" pitchFamily="2" charset="-127"/>
              <a:ea typeface="티웨이_날다" panose="02000300000000000000" pitchFamily="2" charset="-127"/>
            </a:endParaRPr>
          </a:p>
          <a:p>
            <a:endParaRPr lang="en-US" altLang="ko-KR" sz="1400" dirty="0">
              <a:latin typeface="티웨이_날다" panose="02000300000000000000" pitchFamily="2" charset="-127"/>
              <a:ea typeface="티웨이_날다" panose="020003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5363872-FC05-2188-FC1D-D3C86F612DC3}"/>
              </a:ext>
            </a:extLst>
          </p:cNvPr>
          <p:cNvSpPr txBox="1"/>
          <p:nvPr/>
        </p:nvSpPr>
        <p:spPr>
          <a:xfrm>
            <a:off x="5854018" y="924482"/>
            <a:ext cx="2901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 dirty="0" err="1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산점도와</a:t>
            </a:r>
            <a:r>
              <a:rPr lang="ko-KR" altLang="en-US" sz="1200" dirty="0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 비교하여 선정한 클러스터 개수</a:t>
            </a:r>
            <a:br>
              <a:rPr lang="en-US" altLang="ko-KR" sz="1200" dirty="0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</a:br>
            <a:r>
              <a:rPr lang="en-US" altLang="ko-KR" sz="1200" dirty="0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: 15</a:t>
            </a:r>
            <a:r>
              <a:rPr lang="ko-KR" altLang="en-US" sz="1200" dirty="0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개 </a:t>
            </a:r>
            <a:endParaRPr lang="en-US" altLang="ko-KR" sz="1200" dirty="0">
              <a:latin typeface="티웨이_날다" panose="02000300000000000000" pitchFamily="2" charset="-127"/>
              <a:ea typeface="티웨이_날다" panose="02000300000000000000" pitchFamily="2" charset="-127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2AAF21E-4715-5ABD-DDE3-9ED3C3AE0A8E}"/>
              </a:ext>
            </a:extLst>
          </p:cNvPr>
          <p:cNvSpPr txBox="1"/>
          <p:nvPr/>
        </p:nvSpPr>
        <p:spPr>
          <a:xfrm>
            <a:off x="5854018" y="1452844"/>
            <a:ext cx="2901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 dirty="0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15</a:t>
            </a:r>
            <a:r>
              <a:rPr lang="ko-KR" altLang="en-US" sz="1200" dirty="0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개 중 예시로 </a:t>
            </a:r>
            <a:r>
              <a:rPr lang="en-US" altLang="ko-KR" sz="1200" dirty="0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3</a:t>
            </a:r>
            <a:r>
              <a:rPr lang="ko-KR" altLang="en-US" sz="1200" dirty="0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개 중심점과 입지 추천</a:t>
            </a:r>
            <a:br>
              <a:rPr lang="en-US" altLang="ko-KR" sz="1200" dirty="0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</a:br>
            <a:r>
              <a:rPr lang="en-US" altLang="ko-KR" sz="1200" dirty="0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: </a:t>
            </a:r>
            <a:r>
              <a:rPr lang="ko-KR" altLang="en-US" sz="1200" dirty="0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나머지 중심점은 별첨 문서에 기록</a:t>
            </a:r>
            <a:endParaRPr lang="en-US" altLang="ko-KR" sz="1200" dirty="0">
              <a:latin typeface="티웨이_날다" panose="02000300000000000000" pitchFamily="2" charset="-127"/>
              <a:ea typeface="티웨이_날다" panose="02000300000000000000" pitchFamily="2" charset="-127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DBF3C3-0A65-462D-9867-78840C05AA8C}"/>
              </a:ext>
            </a:extLst>
          </p:cNvPr>
          <p:cNvSpPr txBox="1"/>
          <p:nvPr/>
        </p:nvSpPr>
        <p:spPr>
          <a:xfrm>
            <a:off x="5854018" y="2081874"/>
            <a:ext cx="298439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[</a:t>
            </a: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37.13869644, 127.19963227</a:t>
            </a: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]</a:t>
            </a:r>
            <a:b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</a:b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경기도 용인시 처인구 </a:t>
            </a:r>
            <a:r>
              <a:rPr lang="ko-KR" altLang="ko-KR" sz="1050" kern="0" dirty="0" err="1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이동읍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 송전리</a:t>
            </a: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 573-8</a:t>
            </a:r>
            <a:b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</a:b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▶ </a:t>
            </a:r>
            <a:r>
              <a:rPr lang="ko-KR" altLang="en-US" sz="1050" kern="0" dirty="0">
                <a:solidFill>
                  <a:srgbClr val="21212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입지 추천</a:t>
            </a:r>
            <a:br>
              <a:rPr lang="en-US" altLang="ko-KR" sz="1050" kern="0" dirty="0">
                <a:solidFill>
                  <a:srgbClr val="21212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</a:br>
            <a:r>
              <a:rPr lang="en-US" altLang="ko-KR" sz="1050" kern="0" dirty="0">
                <a:solidFill>
                  <a:srgbClr val="21212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: </a:t>
            </a:r>
            <a:r>
              <a:rPr lang="ko-KR" altLang="ko-KR" sz="1050" kern="0" dirty="0" err="1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헤렌하우스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 </a:t>
            </a: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&amp; 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송전</a:t>
            </a: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1</a:t>
            </a:r>
            <a:r>
              <a:rPr lang="ko-KR" altLang="ko-KR" sz="1050" kern="0" dirty="0" err="1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호공원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 부근</a:t>
            </a:r>
            <a:endParaRPr lang="ko-KR" altLang="ko-KR" sz="1050" kern="100" dirty="0">
              <a:effectLst/>
              <a:latin typeface="티웨이_날다" panose="02000300000000000000" pitchFamily="2" charset="-127"/>
              <a:ea typeface="티웨이_날다" panose="02000300000000000000" pitchFamily="2" charset="-127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74396C-3FD7-17E0-FB7B-3A8DC4F3A489}"/>
              </a:ext>
            </a:extLst>
          </p:cNvPr>
          <p:cNvSpPr txBox="1"/>
          <p:nvPr/>
        </p:nvSpPr>
        <p:spPr>
          <a:xfrm>
            <a:off x="5854017" y="3110753"/>
            <a:ext cx="29844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[</a:t>
            </a: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37.1761093,  127.25046007</a:t>
            </a: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]</a:t>
            </a:r>
            <a:b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</a:b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경기도 용인시 처인구 </a:t>
            </a:r>
            <a:r>
              <a:rPr lang="ko-KR" altLang="ko-KR" sz="1050" kern="0" dirty="0" err="1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이동읍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 </a:t>
            </a:r>
            <a:r>
              <a:rPr lang="ko-KR" altLang="ko-KR" sz="1050" kern="0" dirty="0" err="1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묵리</a:t>
            </a: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 624 </a:t>
            </a:r>
            <a:b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</a:b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▶ </a:t>
            </a:r>
            <a:r>
              <a:rPr lang="ko-KR" altLang="en-US" sz="1050" kern="0" dirty="0">
                <a:solidFill>
                  <a:srgbClr val="21212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입지 추천</a:t>
            </a:r>
            <a:br>
              <a:rPr lang="en-US" altLang="ko-KR" sz="1050" kern="0" dirty="0">
                <a:solidFill>
                  <a:srgbClr val="21212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</a:br>
            <a:r>
              <a:rPr lang="ko-KR" altLang="en-US" sz="1050" kern="0" dirty="0">
                <a:solidFill>
                  <a:srgbClr val="21212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en-US" altLang="ko-KR" sz="1050" kern="0" dirty="0">
                <a:solidFill>
                  <a:srgbClr val="21212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: 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신원</a:t>
            </a: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C.C 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부근</a:t>
            </a:r>
            <a:endParaRPr lang="ko-KR" altLang="ko-KR" sz="1050" kern="100" dirty="0">
              <a:effectLst/>
              <a:latin typeface="티웨이_날다" panose="02000300000000000000" pitchFamily="2" charset="-127"/>
              <a:ea typeface="티웨이_날다" panose="02000300000000000000" pitchFamily="2" charset="-127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F597AA5-090C-A3E4-4041-3BCB92B0E892}"/>
              </a:ext>
            </a:extLst>
          </p:cNvPr>
          <p:cNvSpPr txBox="1"/>
          <p:nvPr/>
        </p:nvSpPr>
        <p:spPr>
          <a:xfrm>
            <a:off x="5854017" y="4139632"/>
            <a:ext cx="29844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[</a:t>
            </a: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37.21697737, 127.16829658</a:t>
            </a: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]</a:t>
            </a:r>
            <a:b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</a:b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경기도 용인시 처인구 </a:t>
            </a:r>
            <a:r>
              <a:rPr lang="ko-KR" altLang="ko-KR" sz="1050" kern="0" dirty="0" err="1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이동읍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 서리 산</a:t>
            </a: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226-1 </a:t>
            </a:r>
            <a:b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</a:b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▶ </a:t>
            </a:r>
            <a:r>
              <a:rPr lang="ko-KR" altLang="en-US" sz="1050" kern="0" dirty="0">
                <a:solidFill>
                  <a:srgbClr val="21212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입지 추천</a:t>
            </a:r>
            <a:br>
              <a:rPr lang="en-US" altLang="ko-KR" sz="1050" kern="0" dirty="0">
                <a:solidFill>
                  <a:srgbClr val="21212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</a:br>
            <a:r>
              <a:rPr lang="ko-KR" altLang="en-US" sz="1050" kern="0" dirty="0">
                <a:solidFill>
                  <a:srgbClr val="21212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en-US" altLang="ko-KR" sz="1050" kern="0" dirty="0">
                <a:solidFill>
                  <a:srgbClr val="21212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: </a:t>
            </a: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SK</a:t>
            </a:r>
            <a:r>
              <a:rPr lang="ko-KR" altLang="ko-KR" sz="1050" kern="0" dirty="0" err="1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엔크린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 세종주유소 부근</a:t>
            </a:r>
            <a:endParaRPr lang="ko-KR" altLang="ko-KR" sz="1050" kern="100" dirty="0">
              <a:effectLst/>
              <a:latin typeface="티웨이_날다" panose="02000300000000000000" pitchFamily="2" charset="-127"/>
              <a:ea typeface="티웨이_날다" panose="02000300000000000000" pitchFamily="2" charset="-127"/>
              <a:cs typeface="Times New Roman" panose="02020603050405020304" pitchFamily="18" charset="0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7F5E4A94-4837-C59D-1C4E-9893F2AD6615}"/>
              </a:ext>
            </a:extLst>
          </p:cNvPr>
          <p:cNvSpPr/>
          <p:nvPr/>
        </p:nvSpPr>
        <p:spPr>
          <a:xfrm>
            <a:off x="6370151" y="512813"/>
            <a:ext cx="1870392" cy="299896"/>
          </a:xfrm>
          <a:prstGeom prst="roundRect">
            <a:avLst>
              <a:gd name="adj" fmla="val 50000"/>
            </a:avLst>
          </a:prstGeom>
          <a:solidFill>
            <a:srgbClr val="1A353E"/>
          </a:solidFill>
          <a:ln>
            <a:solidFill>
              <a:srgbClr val="1A35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입지 추천</a:t>
            </a:r>
          </a:p>
        </p:txBody>
      </p:sp>
    </p:spTree>
    <p:extLst>
      <p:ext uri="{BB962C8B-B14F-4D97-AF65-F5344CB8AC3E}">
        <p14:creationId xmlns:p14="http://schemas.microsoft.com/office/powerpoint/2010/main" val="65320226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>
            <a:extLst>
              <a:ext uri="{FF2B5EF4-FFF2-40B4-BE49-F238E27FC236}">
                <a16:creationId xmlns:a16="http://schemas.microsoft.com/office/drawing/2014/main" id="{14B64BB9-051B-AD16-2F6A-D3D3C8192B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040" y="1716101"/>
            <a:ext cx="2643772" cy="2808377"/>
          </a:xfrm>
          <a:prstGeom prst="rect">
            <a:avLst/>
          </a:prstGeom>
          <a:noFill/>
          <a:ln w="15875">
            <a:solidFill>
              <a:srgbClr val="1A353E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6" name="Picture 4">
            <a:extLst>
              <a:ext uri="{FF2B5EF4-FFF2-40B4-BE49-F238E27FC236}">
                <a16:creationId xmlns:a16="http://schemas.microsoft.com/office/drawing/2014/main" id="{1B8ACD2A-906C-DABF-63A9-37B34E8C08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5814" y="1716101"/>
            <a:ext cx="2643773" cy="2808377"/>
          </a:xfrm>
          <a:prstGeom prst="rect">
            <a:avLst/>
          </a:prstGeom>
          <a:noFill/>
          <a:ln w="15875">
            <a:solidFill>
              <a:srgbClr val="1A353E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E83B8615-D1FC-4D50-3CD7-E655ACF72222}"/>
              </a:ext>
            </a:extLst>
          </p:cNvPr>
          <p:cNvSpPr/>
          <p:nvPr/>
        </p:nvSpPr>
        <p:spPr>
          <a:xfrm>
            <a:off x="-201169" y="-210172"/>
            <a:ext cx="9546336" cy="604315"/>
          </a:xfrm>
          <a:prstGeom prst="rect">
            <a:avLst/>
          </a:prstGeom>
          <a:solidFill>
            <a:srgbClr val="31C7BB">
              <a:alpha val="75000"/>
            </a:srgbClr>
          </a:solidFill>
          <a:ln w="31750">
            <a:solidFill>
              <a:srgbClr val="1A35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283A17-94ED-5D64-99B6-07C6352EFC31}"/>
              </a:ext>
            </a:extLst>
          </p:cNvPr>
          <p:cNvSpPr txBox="1"/>
          <p:nvPr/>
        </p:nvSpPr>
        <p:spPr>
          <a:xfrm>
            <a:off x="5321300" y="-19111"/>
            <a:ext cx="3822700" cy="340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분석 배경 </a:t>
            </a:r>
            <a:r>
              <a:rPr lang="en-US" altLang="ko-KR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|</a:t>
            </a:r>
            <a:r>
              <a:rPr lang="en-US" altLang="ko-KR" sz="10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ko-KR" altLang="en-US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분석 방법 및 배경 </a:t>
            </a:r>
            <a:r>
              <a:rPr lang="en-US" altLang="ko-KR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| </a:t>
            </a:r>
            <a:r>
              <a:rPr lang="ko-KR" altLang="en-US" sz="12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분석 내용</a:t>
            </a:r>
            <a:r>
              <a:rPr lang="ko-KR" altLang="en-US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| </a:t>
            </a:r>
            <a:r>
              <a:rPr lang="ko-KR" altLang="en-US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분석결과 활용 </a:t>
            </a:r>
            <a:r>
              <a:rPr lang="en-US" altLang="ko-KR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| </a:t>
            </a:r>
            <a:r>
              <a:rPr lang="ko-KR" altLang="en-US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부록</a:t>
            </a:r>
            <a:endParaRPr lang="ko-KR" altLang="en-US" sz="1000" dirty="0">
              <a:solidFill>
                <a:schemeClr val="bg1"/>
              </a:solidFill>
              <a:latin typeface="티웨이_날다" panose="02000300000000000000" pitchFamily="2" charset="-127"/>
              <a:ea typeface="티웨이_날다" panose="02000300000000000000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152F15F-FB18-2F81-DD47-8A5BA000D4B5}"/>
              </a:ext>
            </a:extLst>
          </p:cNvPr>
          <p:cNvSpPr/>
          <p:nvPr/>
        </p:nvSpPr>
        <p:spPr>
          <a:xfrm>
            <a:off x="-280416" y="5341703"/>
            <a:ext cx="9546336" cy="522649"/>
          </a:xfrm>
          <a:prstGeom prst="rect">
            <a:avLst/>
          </a:prstGeom>
          <a:solidFill>
            <a:srgbClr val="31C7BB">
              <a:alpha val="75000"/>
            </a:srgbClr>
          </a:solidFill>
          <a:ln w="31750">
            <a:solidFill>
              <a:srgbClr val="1A35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47594E-D9AB-EC56-32F9-75A2A3928993}"/>
              </a:ext>
            </a:extLst>
          </p:cNvPr>
          <p:cNvSpPr txBox="1"/>
          <p:nvPr/>
        </p:nvSpPr>
        <p:spPr>
          <a:xfrm>
            <a:off x="6163564" y="5364141"/>
            <a:ext cx="2980436" cy="278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9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# </a:t>
            </a:r>
            <a:r>
              <a:rPr lang="ko-KR" altLang="en-US" sz="9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용인시 전기차 </a:t>
            </a:r>
            <a:r>
              <a:rPr lang="ko-KR" altLang="en-US" sz="9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완속</a:t>
            </a:r>
            <a:r>
              <a:rPr lang="ko-KR" altLang="en-US" sz="9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 충전소</a:t>
            </a:r>
            <a:r>
              <a:rPr lang="en-US" altLang="ko-KR" sz="9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ko-KR" altLang="en-US" sz="9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입지 선정 모델 개발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91B674-8FA5-A8B3-0BEF-98F04B9BDAE5}"/>
              </a:ext>
            </a:extLst>
          </p:cNvPr>
          <p:cNvSpPr txBox="1"/>
          <p:nvPr/>
        </p:nvSpPr>
        <p:spPr>
          <a:xfrm>
            <a:off x="188682" y="465734"/>
            <a:ext cx="5132618" cy="5893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rgbClr val="1A353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#</a:t>
            </a:r>
            <a:r>
              <a:rPr lang="ko-KR" altLang="en-US" sz="2400" b="1" dirty="0">
                <a:solidFill>
                  <a:srgbClr val="1A353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ko-KR" altLang="en-US" sz="2400" b="1" dirty="0" err="1">
                <a:solidFill>
                  <a:srgbClr val="1A353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산점도</a:t>
            </a:r>
            <a:r>
              <a:rPr lang="ko-KR" altLang="en-US" sz="2400" b="1" dirty="0">
                <a:solidFill>
                  <a:srgbClr val="1A353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en-US" altLang="ko-KR" sz="2400" b="1" dirty="0">
                <a:solidFill>
                  <a:srgbClr val="1A353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↔ K-</a:t>
            </a:r>
            <a:r>
              <a:rPr lang="ko-KR" altLang="en-US" sz="2400" b="1" dirty="0">
                <a:solidFill>
                  <a:srgbClr val="1A353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평균 알고리즘 모델 비교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FD560E-E8B4-9EF5-C624-79C5B7867DDA}"/>
              </a:ext>
            </a:extLst>
          </p:cNvPr>
          <p:cNvSpPr txBox="1"/>
          <p:nvPr/>
        </p:nvSpPr>
        <p:spPr>
          <a:xfrm>
            <a:off x="1867610" y="1294456"/>
            <a:ext cx="192062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- </a:t>
            </a:r>
            <a:r>
              <a:rPr lang="ko-KR" altLang="en-US" sz="16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죽전</a:t>
            </a:r>
            <a:r>
              <a:rPr lang="en-US" altLang="ko-KR" sz="16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1</a:t>
            </a:r>
            <a:r>
              <a:rPr lang="ko-KR" altLang="en-US" sz="16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동 </a:t>
            </a:r>
            <a:r>
              <a:rPr lang="en-US" altLang="ko-KR" sz="16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-</a:t>
            </a:r>
            <a:endParaRPr lang="ko-KR" altLang="en-US" sz="1600" dirty="0">
              <a:latin typeface="티웨이_날다" panose="02000300000000000000" pitchFamily="2" charset="-127"/>
              <a:ea typeface="티웨이_날다" panose="02000300000000000000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F7C4E73-AE21-5021-B42F-DAEF4B24CDF8}"/>
              </a:ext>
            </a:extLst>
          </p:cNvPr>
          <p:cNvSpPr/>
          <p:nvPr/>
        </p:nvSpPr>
        <p:spPr>
          <a:xfrm>
            <a:off x="5742537" y="596809"/>
            <a:ext cx="3067706" cy="4521382"/>
          </a:xfrm>
          <a:prstGeom prst="rect">
            <a:avLst/>
          </a:prstGeom>
          <a:solidFill>
            <a:schemeClr val="bg1"/>
          </a:solidFill>
          <a:ln w="15875">
            <a:solidFill>
              <a:srgbClr val="1A353E"/>
            </a:solidFill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▶ 월요일 </a:t>
            </a:r>
            <a:r>
              <a:rPr lang="en-US" altLang="ko-KR" sz="14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/</a:t>
            </a:r>
            <a:r>
              <a:rPr lang="ko-KR" altLang="en-US" sz="14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 일요일 앱 사용자 수 급락 </a:t>
            </a:r>
            <a:endParaRPr lang="en-US" altLang="ko-KR" sz="1400" dirty="0">
              <a:latin typeface="티웨이_날다" panose="02000300000000000000" pitchFamily="2" charset="-127"/>
              <a:ea typeface="티웨이_날다" panose="02000300000000000000" pitchFamily="2" charset="-127"/>
            </a:endParaRPr>
          </a:p>
          <a:p>
            <a:endParaRPr lang="en-US" altLang="ko-KR" sz="1400" dirty="0">
              <a:latin typeface="티웨이_날다" panose="02000300000000000000" pitchFamily="2" charset="-127"/>
              <a:ea typeface="티웨이_날다" panose="020003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93535D3-62E5-E88C-9FC8-530203D005F9}"/>
              </a:ext>
            </a:extLst>
          </p:cNvPr>
          <p:cNvSpPr txBox="1"/>
          <p:nvPr/>
        </p:nvSpPr>
        <p:spPr>
          <a:xfrm>
            <a:off x="5854018" y="924482"/>
            <a:ext cx="2901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 dirty="0" err="1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산점도와</a:t>
            </a:r>
            <a:r>
              <a:rPr lang="ko-KR" altLang="en-US" sz="1200" dirty="0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 비교하여 선정한 클러스터 개수</a:t>
            </a:r>
            <a:br>
              <a:rPr lang="en-US" altLang="ko-KR" sz="1200" dirty="0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</a:br>
            <a:r>
              <a:rPr lang="en-US" altLang="ko-KR" sz="1200" dirty="0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: 24</a:t>
            </a:r>
            <a:r>
              <a:rPr lang="ko-KR" altLang="en-US" sz="1200" dirty="0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개 </a:t>
            </a:r>
            <a:endParaRPr lang="en-US" altLang="ko-KR" sz="1200" dirty="0">
              <a:latin typeface="티웨이_날다" panose="02000300000000000000" pitchFamily="2" charset="-127"/>
              <a:ea typeface="티웨이_날다" panose="02000300000000000000" pitchFamily="2" charset="-127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D4B5791-67F4-45D9-6856-E654B8EC9A34}"/>
              </a:ext>
            </a:extLst>
          </p:cNvPr>
          <p:cNvSpPr txBox="1"/>
          <p:nvPr/>
        </p:nvSpPr>
        <p:spPr>
          <a:xfrm>
            <a:off x="5854018" y="1452844"/>
            <a:ext cx="2901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 dirty="0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24</a:t>
            </a:r>
            <a:r>
              <a:rPr lang="ko-KR" altLang="en-US" sz="1200" dirty="0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개 중 예시로 </a:t>
            </a:r>
            <a:r>
              <a:rPr lang="en-US" altLang="ko-KR" sz="1200" dirty="0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3</a:t>
            </a:r>
            <a:r>
              <a:rPr lang="ko-KR" altLang="en-US" sz="1200" dirty="0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개 중심점과 입지 추천</a:t>
            </a:r>
            <a:br>
              <a:rPr lang="en-US" altLang="ko-KR" sz="1200" dirty="0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</a:br>
            <a:r>
              <a:rPr lang="en-US" altLang="ko-KR" sz="1200" dirty="0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: </a:t>
            </a:r>
            <a:r>
              <a:rPr lang="ko-KR" altLang="en-US" sz="1200" dirty="0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나머지 중심점은 별첨 문서에 기록</a:t>
            </a:r>
            <a:endParaRPr lang="en-US" altLang="ko-KR" sz="1200" dirty="0">
              <a:latin typeface="티웨이_날다" panose="02000300000000000000" pitchFamily="2" charset="-127"/>
              <a:ea typeface="티웨이_날다" panose="02000300000000000000" pitchFamily="2" charset="-127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801389F-BF01-6B43-BAC0-D2FB56686557}"/>
              </a:ext>
            </a:extLst>
          </p:cNvPr>
          <p:cNvSpPr txBox="1"/>
          <p:nvPr/>
        </p:nvSpPr>
        <p:spPr>
          <a:xfrm>
            <a:off x="5854018" y="2081874"/>
            <a:ext cx="298439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[</a:t>
            </a: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37.33566164, 127.12315979</a:t>
            </a: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]</a:t>
            </a:r>
            <a:b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</a:b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경기도 용인시 </a:t>
            </a:r>
            <a:r>
              <a:rPr lang="ko-KR" altLang="ko-KR" sz="1050" kern="0" dirty="0" err="1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수지구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 죽전동</a:t>
            </a: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 1165 </a:t>
            </a:r>
            <a:b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</a:b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▶ </a:t>
            </a:r>
            <a:r>
              <a:rPr lang="ko-KR" altLang="en-US" sz="1050" kern="0" dirty="0">
                <a:solidFill>
                  <a:srgbClr val="21212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입지 추천</a:t>
            </a:r>
            <a:br>
              <a:rPr lang="en-US" altLang="ko-KR" sz="1050" kern="0" dirty="0">
                <a:solidFill>
                  <a:srgbClr val="21212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</a:br>
            <a:r>
              <a:rPr lang="en-US" altLang="ko-KR" sz="1050" kern="0" dirty="0">
                <a:solidFill>
                  <a:srgbClr val="21212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: </a:t>
            </a:r>
            <a:r>
              <a:rPr lang="ko-KR" altLang="ko-KR" sz="1050" kern="0" dirty="0" err="1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새터마을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 </a:t>
            </a:r>
            <a:r>
              <a:rPr lang="ko-KR" altLang="ko-KR" sz="1050" kern="0" dirty="0" err="1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죽전힐스테이트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 부근</a:t>
            </a:r>
            <a:endParaRPr lang="ko-KR" altLang="ko-KR" sz="1050" kern="100" dirty="0">
              <a:effectLst/>
              <a:latin typeface="티웨이_날다" panose="02000300000000000000" pitchFamily="2" charset="-127"/>
              <a:ea typeface="티웨이_날다" panose="02000300000000000000" pitchFamily="2" charset="-127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B4D9F50-5721-4DAD-36C2-F19060C38F5A}"/>
              </a:ext>
            </a:extLst>
          </p:cNvPr>
          <p:cNvSpPr txBox="1"/>
          <p:nvPr/>
        </p:nvSpPr>
        <p:spPr>
          <a:xfrm>
            <a:off x="5854017" y="3110753"/>
            <a:ext cx="29844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[</a:t>
            </a: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37.32063536, 127.12624566</a:t>
            </a: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]</a:t>
            </a:r>
            <a:b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</a:b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경기도 용인시 </a:t>
            </a:r>
            <a:r>
              <a:rPr lang="ko-KR" altLang="ko-KR" sz="1050" kern="0" dirty="0" err="1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수지구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 죽전동</a:t>
            </a: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 1491 </a:t>
            </a:r>
            <a:b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</a:b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▶ </a:t>
            </a:r>
            <a:r>
              <a:rPr lang="ko-KR" altLang="en-US" sz="1050" kern="0" dirty="0">
                <a:solidFill>
                  <a:srgbClr val="21212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입지 추천</a:t>
            </a:r>
            <a:br>
              <a:rPr lang="en-US" altLang="ko-KR" sz="1050" kern="0" dirty="0">
                <a:solidFill>
                  <a:srgbClr val="21212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</a:br>
            <a:r>
              <a:rPr lang="ko-KR" altLang="en-US" sz="1050" kern="0" dirty="0">
                <a:solidFill>
                  <a:srgbClr val="21212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en-US" altLang="ko-KR" sz="1050" kern="0" dirty="0">
                <a:solidFill>
                  <a:srgbClr val="21212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: 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단국대학교 부근</a:t>
            </a:r>
            <a:endParaRPr lang="ko-KR" altLang="ko-KR" sz="1050" kern="100" dirty="0">
              <a:effectLst/>
              <a:latin typeface="티웨이_날다" panose="02000300000000000000" pitchFamily="2" charset="-127"/>
              <a:ea typeface="티웨이_날다" panose="02000300000000000000" pitchFamily="2" charset="-127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71766E9-98A2-DE4F-EDEB-118545808038}"/>
              </a:ext>
            </a:extLst>
          </p:cNvPr>
          <p:cNvSpPr txBox="1"/>
          <p:nvPr/>
        </p:nvSpPr>
        <p:spPr>
          <a:xfrm>
            <a:off x="5854017" y="4139632"/>
            <a:ext cx="29844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[</a:t>
            </a: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37.33127434, 127.11955251</a:t>
            </a: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]</a:t>
            </a:r>
            <a:b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</a:b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경기도 용인시 </a:t>
            </a:r>
            <a:r>
              <a:rPr lang="ko-KR" altLang="ko-KR" sz="1050" kern="0" dirty="0" err="1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수지구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 죽전동</a:t>
            </a: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 1206-1 </a:t>
            </a:r>
            <a:b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</a:b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▶ </a:t>
            </a:r>
            <a:r>
              <a:rPr lang="ko-KR" altLang="en-US" sz="1050" kern="0" dirty="0">
                <a:solidFill>
                  <a:srgbClr val="21212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입지 추천</a:t>
            </a:r>
            <a:br>
              <a:rPr lang="en-US" altLang="ko-KR" sz="1050" kern="0" dirty="0">
                <a:solidFill>
                  <a:srgbClr val="21212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</a:br>
            <a:r>
              <a:rPr lang="ko-KR" altLang="en-US" sz="1050" kern="0" dirty="0">
                <a:solidFill>
                  <a:srgbClr val="21212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en-US" altLang="ko-KR" sz="1050" kern="0" dirty="0">
                <a:solidFill>
                  <a:srgbClr val="21212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: 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노브랜드 </a:t>
            </a:r>
            <a:r>
              <a:rPr lang="ko-KR" altLang="ko-KR" sz="1050" kern="0" dirty="0" err="1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용인죽전점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 부근</a:t>
            </a:r>
            <a:endParaRPr lang="ko-KR" altLang="ko-KR" sz="1050" kern="100" dirty="0">
              <a:effectLst/>
              <a:latin typeface="티웨이_날다" panose="02000300000000000000" pitchFamily="2" charset="-127"/>
              <a:ea typeface="티웨이_날다" panose="02000300000000000000" pitchFamily="2" charset="-127"/>
              <a:cs typeface="Times New Roman" panose="02020603050405020304" pitchFamily="18" charset="0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FEE36700-CD92-10E4-64CD-6796F1709FD9}"/>
              </a:ext>
            </a:extLst>
          </p:cNvPr>
          <p:cNvSpPr/>
          <p:nvPr/>
        </p:nvSpPr>
        <p:spPr>
          <a:xfrm>
            <a:off x="6370151" y="512813"/>
            <a:ext cx="1870392" cy="299896"/>
          </a:xfrm>
          <a:prstGeom prst="roundRect">
            <a:avLst>
              <a:gd name="adj" fmla="val 50000"/>
            </a:avLst>
          </a:prstGeom>
          <a:solidFill>
            <a:srgbClr val="1A353E"/>
          </a:solidFill>
          <a:ln>
            <a:solidFill>
              <a:srgbClr val="1A35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입지 추천</a:t>
            </a:r>
          </a:p>
        </p:txBody>
      </p:sp>
    </p:spTree>
    <p:extLst>
      <p:ext uri="{BB962C8B-B14F-4D97-AF65-F5344CB8AC3E}">
        <p14:creationId xmlns:p14="http://schemas.microsoft.com/office/powerpoint/2010/main" val="284705411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>
            <a:extLst>
              <a:ext uri="{FF2B5EF4-FFF2-40B4-BE49-F238E27FC236}">
                <a16:creationId xmlns:a16="http://schemas.microsoft.com/office/drawing/2014/main" id="{2F971762-A48D-4E65-0F7C-DBACE4BB68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82" y="1716101"/>
            <a:ext cx="2643772" cy="2808377"/>
          </a:xfrm>
          <a:prstGeom prst="rect">
            <a:avLst/>
          </a:prstGeom>
          <a:noFill/>
          <a:ln w="15875">
            <a:solidFill>
              <a:srgbClr val="1A353E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2" name="Picture 4">
            <a:extLst>
              <a:ext uri="{FF2B5EF4-FFF2-40B4-BE49-F238E27FC236}">
                <a16:creationId xmlns:a16="http://schemas.microsoft.com/office/drawing/2014/main" id="{9115B208-B8CD-5B5E-EA2B-D50DF7668E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7920" y="1716101"/>
            <a:ext cx="2643774" cy="2808377"/>
          </a:xfrm>
          <a:prstGeom prst="rect">
            <a:avLst/>
          </a:prstGeom>
          <a:noFill/>
          <a:ln w="15875">
            <a:solidFill>
              <a:srgbClr val="1A353E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CAE1A72B-1496-FE6B-F7FD-86ACC8A99A66}"/>
              </a:ext>
            </a:extLst>
          </p:cNvPr>
          <p:cNvSpPr/>
          <p:nvPr/>
        </p:nvSpPr>
        <p:spPr>
          <a:xfrm>
            <a:off x="-201169" y="-210172"/>
            <a:ext cx="9546336" cy="604315"/>
          </a:xfrm>
          <a:prstGeom prst="rect">
            <a:avLst/>
          </a:prstGeom>
          <a:solidFill>
            <a:srgbClr val="31C7BB">
              <a:alpha val="75000"/>
            </a:srgbClr>
          </a:solidFill>
          <a:ln w="31750">
            <a:solidFill>
              <a:srgbClr val="1A35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7C66CC-B47C-DCCD-E988-275D1916ACF1}"/>
              </a:ext>
            </a:extLst>
          </p:cNvPr>
          <p:cNvSpPr txBox="1"/>
          <p:nvPr/>
        </p:nvSpPr>
        <p:spPr>
          <a:xfrm>
            <a:off x="5321300" y="-19111"/>
            <a:ext cx="3822700" cy="340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분석 배경 </a:t>
            </a:r>
            <a:r>
              <a:rPr lang="en-US" altLang="ko-KR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|</a:t>
            </a:r>
            <a:r>
              <a:rPr lang="en-US" altLang="ko-KR" sz="10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ko-KR" altLang="en-US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분석 방법 및 배경 </a:t>
            </a:r>
            <a:r>
              <a:rPr lang="en-US" altLang="ko-KR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| </a:t>
            </a:r>
            <a:r>
              <a:rPr lang="ko-KR" altLang="en-US" sz="12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분석 내용</a:t>
            </a:r>
            <a:r>
              <a:rPr lang="ko-KR" altLang="en-US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| </a:t>
            </a:r>
            <a:r>
              <a:rPr lang="ko-KR" altLang="en-US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분석결과 활용 </a:t>
            </a:r>
            <a:r>
              <a:rPr lang="en-US" altLang="ko-KR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| </a:t>
            </a:r>
            <a:r>
              <a:rPr lang="ko-KR" altLang="en-US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부록</a:t>
            </a:r>
            <a:endParaRPr lang="ko-KR" altLang="en-US" sz="1000" dirty="0">
              <a:solidFill>
                <a:schemeClr val="bg1"/>
              </a:solidFill>
              <a:latin typeface="티웨이_날다" panose="02000300000000000000" pitchFamily="2" charset="-127"/>
              <a:ea typeface="티웨이_날다" panose="02000300000000000000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45D167B-085D-6962-5275-65B265C1C7E7}"/>
              </a:ext>
            </a:extLst>
          </p:cNvPr>
          <p:cNvSpPr/>
          <p:nvPr/>
        </p:nvSpPr>
        <p:spPr>
          <a:xfrm>
            <a:off x="-280416" y="5341703"/>
            <a:ext cx="9546336" cy="522649"/>
          </a:xfrm>
          <a:prstGeom prst="rect">
            <a:avLst/>
          </a:prstGeom>
          <a:solidFill>
            <a:srgbClr val="31C7BB">
              <a:alpha val="75000"/>
            </a:srgbClr>
          </a:solidFill>
          <a:ln w="31750">
            <a:solidFill>
              <a:srgbClr val="1A35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224A6B-B10B-1545-FD52-DBD6BFFBA05C}"/>
              </a:ext>
            </a:extLst>
          </p:cNvPr>
          <p:cNvSpPr txBox="1"/>
          <p:nvPr/>
        </p:nvSpPr>
        <p:spPr>
          <a:xfrm>
            <a:off x="6163564" y="5364141"/>
            <a:ext cx="2980436" cy="278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9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# </a:t>
            </a:r>
            <a:r>
              <a:rPr lang="ko-KR" altLang="en-US" sz="9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용인시 전기차 </a:t>
            </a:r>
            <a:r>
              <a:rPr lang="ko-KR" altLang="en-US" sz="9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완속</a:t>
            </a:r>
            <a:r>
              <a:rPr lang="ko-KR" altLang="en-US" sz="9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 충전소</a:t>
            </a:r>
            <a:r>
              <a:rPr lang="en-US" altLang="ko-KR" sz="9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ko-KR" altLang="en-US" sz="9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입지 선정 모델 개발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053A35-85C1-E370-CD22-BF735F5C72D0}"/>
              </a:ext>
            </a:extLst>
          </p:cNvPr>
          <p:cNvSpPr txBox="1"/>
          <p:nvPr/>
        </p:nvSpPr>
        <p:spPr>
          <a:xfrm>
            <a:off x="188682" y="465734"/>
            <a:ext cx="5132618" cy="5893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rgbClr val="1A353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#</a:t>
            </a:r>
            <a:r>
              <a:rPr lang="ko-KR" altLang="en-US" sz="2400" b="1" dirty="0">
                <a:solidFill>
                  <a:srgbClr val="1A353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ko-KR" altLang="en-US" sz="2400" b="1" dirty="0" err="1">
                <a:solidFill>
                  <a:srgbClr val="1A353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산점도</a:t>
            </a:r>
            <a:r>
              <a:rPr lang="ko-KR" altLang="en-US" sz="2400" b="1" dirty="0">
                <a:solidFill>
                  <a:srgbClr val="1A353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en-US" altLang="ko-KR" sz="2400" b="1" dirty="0">
                <a:solidFill>
                  <a:srgbClr val="1A353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↔ K-</a:t>
            </a:r>
            <a:r>
              <a:rPr lang="ko-KR" altLang="en-US" sz="2400" b="1" dirty="0">
                <a:solidFill>
                  <a:srgbClr val="1A353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평균 알고리즘 모델 비교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5EB110-DEAA-79F9-19D5-E4316451B1D2}"/>
              </a:ext>
            </a:extLst>
          </p:cNvPr>
          <p:cNvSpPr txBox="1"/>
          <p:nvPr/>
        </p:nvSpPr>
        <p:spPr>
          <a:xfrm>
            <a:off x="1867610" y="1294456"/>
            <a:ext cx="192062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- </a:t>
            </a:r>
            <a:r>
              <a:rPr lang="ko-KR" altLang="en-US" sz="16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죽전</a:t>
            </a:r>
            <a:r>
              <a:rPr lang="en-US" altLang="ko-KR" sz="16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2</a:t>
            </a:r>
            <a:r>
              <a:rPr lang="ko-KR" altLang="en-US" sz="16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동 </a:t>
            </a:r>
            <a:r>
              <a:rPr lang="en-US" altLang="ko-KR" sz="16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-</a:t>
            </a:r>
            <a:endParaRPr lang="ko-KR" altLang="en-US" sz="1600" dirty="0">
              <a:latin typeface="티웨이_날다" panose="02000300000000000000" pitchFamily="2" charset="-127"/>
              <a:ea typeface="티웨이_날다" panose="02000300000000000000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8ABEFDD-2E9E-9956-BC92-099375150795}"/>
              </a:ext>
            </a:extLst>
          </p:cNvPr>
          <p:cNvSpPr/>
          <p:nvPr/>
        </p:nvSpPr>
        <p:spPr>
          <a:xfrm>
            <a:off x="5742537" y="596809"/>
            <a:ext cx="3067706" cy="4521382"/>
          </a:xfrm>
          <a:prstGeom prst="rect">
            <a:avLst/>
          </a:prstGeom>
          <a:solidFill>
            <a:schemeClr val="bg1"/>
          </a:solidFill>
          <a:ln w="15875">
            <a:solidFill>
              <a:srgbClr val="1A353E"/>
            </a:solidFill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▶ 월요일 </a:t>
            </a:r>
            <a:r>
              <a:rPr lang="en-US" altLang="ko-KR" sz="14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/</a:t>
            </a:r>
            <a:r>
              <a:rPr lang="ko-KR" altLang="en-US" sz="14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 일요일 앱 사용자 수 급락 </a:t>
            </a:r>
            <a:endParaRPr lang="en-US" altLang="ko-KR" sz="1400" dirty="0">
              <a:latin typeface="티웨이_날다" panose="02000300000000000000" pitchFamily="2" charset="-127"/>
              <a:ea typeface="티웨이_날다" panose="02000300000000000000" pitchFamily="2" charset="-127"/>
            </a:endParaRPr>
          </a:p>
          <a:p>
            <a:endParaRPr lang="en-US" altLang="ko-KR" sz="1400" dirty="0">
              <a:latin typeface="티웨이_날다" panose="02000300000000000000" pitchFamily="2" charset="-127"/>
              <a:ea typeface="티웨이_날다" panose="020003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08D0D3-C3AC-51B5-412A-421B5BD8B2CA}"/>
              </a:ext>
            </a:extLst>
          </p:cNvPr>
          <p:cNvSpPr txBox="1"/>
          <p:nvPr/>
        </p:nvSpPr>
        <p:spPr>
          <a:xfrm>
            <a:off x="5854018" y="924482"/>
            <a:ext cx="2901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 dirty="0" err="1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산점도와</a:t>
            </a:r>
            <a:r>
              <a:rPr lang="ko-KR" altLang="en-US" sz="1200" dirty="0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 비교하여 선정한 클러스터 개수</a:t>
            </a:r>
            <a:br>
              <a:rPr lang="en-US" altLang="ko-KR" sz="1200" dirty="0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</a:br>
            <a:r>
              <a:rPr lang="en-US" altLang="ko-KR" sz="1200" dirty="0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: 17</a:t>
            </a:r>
            <a:r>
              <a:rPr lang="ko-KR" altLang="en-US" sz="1200" dirty="0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개 </a:t>
            </a:r>
            <a:endParaRPr lang="en-US" altLang="ko-KR" sz="1200" dirty="0">
              <a:latin typeface="티웨이_날다" panose="02000300000000000000" pitchFamily="2" charset="-127"/>
              <a:ea typeface="티웨이_날다" panose="02000300000000000000" pitchFamily="2" charset="-127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38327B-6DF0-CEB9-CDC9-4118594C84C3}"/>
              </a:ext>
            </a:extLst>
          </p:cNvPr>
          <p:cNvSpPr txBox="1"/>
          <p:nvPr/>
        </p:nvSpPr>
        <p:spPr>
          <a:xfrm>
            <a:off x="5854018" y="1452844"/>
            <a:ext cx="2901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 dirty="0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17</a:t>
            </a:r>
            <a:r>
              <a:rPr lang="ko-KR" altLang="en-US" sz="1200" dirty="0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개 중 예시로 </a:t>
            </a:r>
            <a:r>
              <a:rPr lang="en-US" altLang="ko-KR" sz="1200" dirty="0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3</a:t>
            </a:r>
            <a:r>
              <a:rPr lang="ko-KR" altLang="en-US" sz="1200" dirty="0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개 중심점과 입지 추천</a:t>
            </a:r>
            <a:br>
              <a:rPr lang="en-US" altLang="ko-KR" sz="1200" dirty="0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</a:br>
            <a:r>
              <a:rPr lang="en-US" altLang="ko-KR" sz="1200" dirty="0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: </a:t>
            </a:r>
            <a:r>
              <a:rPr lang="ko-KR" altLang="en-US" sz="1200" dirty="0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나머지 중심점은 별첨 문서에 기록</a:t>
            </a:r>
            <a:endParaRPr lang="en-US" altLang="ko-KR" sz="1200" dirty="0">
              <a:latin typeface="티웨이_날다" panose="02000300000000000000" pitchFamily="2" charset="-127"/>
              <a:ea typeface="티웨이_날다" panose="02000300000000000000" pitchFamily="2" charset="-127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2B125E8-3227-C7D3-BE0E-072CF95835EE}"/>
              </a:ext>
            </a:extLst>
          </p:cNvPr>
          <p:cNvSpPr txBox="1"/>
          <p:nvPr/>
        </p:nvSpPr>
        <p:spPr>
          <a:xfrm>
            <a:off x="5854018" y="2081874"/>
            <a:ext cx="298439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[</a:t>
            </a: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37.33147225, 127.10296384</a:t>
            </a: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]</a:t>
            </a:r>
            <a:b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</a:b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경기도 용인시 </a:t>
            </a:r>
            <a:r>
              <a:rPr lang="ko-KR" altLang="ko-KR" sz="1050" kern="0" dirty="0" err="1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수지구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 </a:t>
            </a:r>
            <a:r>
              <a:rPr lang="ko-KR" altLang="ko-KR" sz="1050" kern="0" dirty="0" err="1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풍덕천동</a:t>
            </a: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 43-13</a:t>
            </a:r>
            <a:b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</a:b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▶ </a:t>
            </a:r>
            <a:r>
              <a:rPr lang="ko-KR" altLang="en-US" sz="1050" kern="0" dirty="0">
                <a:solidFill>
                  <a:srgbClr val="21212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입지 추천</a:t>
            </a:r>
            <a:br>
              <a:rPr lang="en-US" altLang="ko-KR" sz="1050" kern="0" dirty="0">
                <a:solidFill>
                  <a:srgbClr val="21212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</a:br>
            <a:r>
              <a:rPr lang="en-US" altLang="ko-KR" sz="1050" kern="0" dirty="0">
                <a:solidFill>
                  <a:srgbClr val="21212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: 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죽전휴게소</a:t>
            </a: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(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서울방향</a:t>
            </a: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) 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부근</a:t>
            </a:r>
            <a:endParaRPr lang="ko-KR" altLang="ko-KR" sz="1050" kern="100" dirty="0">
              <a:effectLst/>
              <a:latin typeface="티웨이_날다" panose="02000300000000000000" pitchFamily="2" charset="-127"/>
              <a:ea typeface="티웨이_날다" panose="02000300000000000000" pitchFamily="2" charset="-127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B37FAA3-E51A-C7C6-9AA4-E2A1870EE311}"/>
              </a:ext>
            </a:extLst>
          </p:cNvPr>
          <p:cNvSpPr txBox="1"/>
          <p:nvPr/>
        </p:nvSpPr>
        <p:spPr>
          <a:xfrm>
            <a:off x="5854017" y="3110753"/>
            <a:ext cx="2984400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[</a:t>
            </a: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37.32524694, 127.10806177</a:t>
            </a: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]</a:t>
            </a:r>
            <a:b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</a:b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경기도 용인시 </a:t>
            </a:r>
            <a:r>
              <a:rPr lang="ko-KR" altLang="ko-KR" sz="1050" kern="0" dirty="0" err="1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수지구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 죽전동</a:t>
            </a: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 1285 </a:t>
            </a:r>
            <a:b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</a:b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▶ </a:t>
            </a:r>
            <a:r>
              <a:rPr lang="ko-KR" altLang="en-US" sz="1050" kern="0" dirty="0">
                <a:solidFill>
                  <a:srgbClr val="21212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입지 추천</a:t>
            </a:r>
            <a:br>
              <a:rPr lang="en-US" altLang="ko-KR" sz="1050" kern="0" dirty="0">
                <a:solidFill>
                  <a:srgbClr val="21212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</a:br>
            <a:r>
              <a:rPr lang="ko-KR" altLang="en-US" sz="1050" kern="0" dirty="0">
                <a:solidFill>
                  <a:srgbClr val="21212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en-US" altLang="ko-KR" sz="1050" kern="0" dirty="0">
                <a:solidFill>
                  <a:srgbClr val="21212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: 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신세계백화점 </a:t>
            </a:r>
            <a:r>
              <a:rPr lang="ko-KR" altLang="ko-KR" sz="1050" kern="0" dirty="0" err="1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경기점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 부근</a:t>
            </a:r>
            <a:endParaRPr lang="ko-KR" altLang="ko-KR" sz="1050" kern="100" dirty="0">
              <a:effectLst/>
              <a:latin typeface="티웨이_날다" panose="02000300000000000000" pitchFamily="2" charset="-127"/>
              <a:ea typeface="티웨이_날다" panose="02000300000000000000" pitchFamily="2" charset="-127"/>
              <a:cs typeface="Times New Roman" panose="02020603050405020304" pitchFamily="18" charset="0"/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endParaRPr lang="ko-KR" altLang="ko-KR" sz="1050" kern="100" dirty="0">
              <a:effectLst/>
              <a:latin typeface="티웨이_날다" panose="02000300000000000000" pitchFamily="2" charset="-127"/>
              <a:ea typeface="티웨이_날다" panose="02000300000000000000" pitchFamily="2" charset="-127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B8410AB-A9EC-A101-0675-0FD8016F574B}"/>
              </a:ext>
            </a:extLst>
          </p:cNvPr>
          <p:cNvSpPr txBox="1"/>
          <p:nvPr/>
        </p:nvSpPr>
        <p:spPr>
          <a:xfrm>
            <a:off x="5854017" y="4139632"/>
            <a:ext cx="29844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[</a:t>
            </a: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37.32626131, 127.10553178</a:t>
            </a: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]</a:t>
            </a:r>
            <a:b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</a:b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경기도 용인시 </a:t>
            </a:r>
            <a:r>
              <a:rPr lang="ko-KR" altLang="ko-KR" sz="1050" kern="0" dirty="0" err="1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수지구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 죽전동</a:t>
            </a: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 1003-122 </a:t>
            </a:r>
            <a:b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</a:b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▶ </a:t>
            </a:r>
            <a:r>
              <a:rPr lang="ko-KR" altLang="en-US" sz="1050" kern="0" dirty="0">
                <a:solidFill>
                  <a:srgbClr val="21212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입지 추천</a:t>
            </a:r>
            <a:br>
              <a:rPr lang="en-US" altLang="ko-KR" sz="1050" kern="0" dirty="0">
                <a:solidFill>
                  <a:srgbClr val="21212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</a:br>
            <a:r>
              <a:rPr lang="ko-KR" altLang="en-US" sz="1050" kern="0" dirty="0">
                <a:solidFill>
                  <a:srgbClr val="21212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en-US" altLang="ko-KR" sz="1050" kern="0" dirty="0">
                <a:solidFill>
                  <a:srgbClr val="21212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: 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죽전</a:t>
            </a: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2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동행정복지센터 부근</a:t>
            </a:r>
            <a:endParaRPr lang="ko-KR" altLang="ko-KR" sz="1050" kern="100" dirty="0">
              <a:effectLst/>
              <a:latin typeface="티웨이_날다" panose="02000300000000000000" pitchFamily="2" charset="-127"/>
              <a:ea typeface="티웨이_날다" panose="02000300000000000000" pitchFamily="2" charset="-127"/>
              <a:cs typeface="Times New Roman" panose="02020603050405020304" pitchFamily="18" charset="0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82A48050-5954-9377-5C34-3AE4A9361ED4}"/>
              </a:ext>
            </a:extLst>
          </p:cNvPr>
          <p:cNvSpPr/>
          <p:nvPr/>
        </p:nvSpPr>
        <p:spPr>
          <a:xfrm>
            <a:off x="6370151" y="512813"/>
            <a:ext cx="1870392" cy="299896"/>
          </a:xfrm>
          <a:prstGeom prst="roundRect">
            <a:avLst>
              <a:gd name="adj" fmla="val 50000"/>
            </a:avLst>
          </a:prstGeom>
          <a:solidFill>
            <a:srgbClr val="1A353E"/>
          </a:solidFill>
          <a:ln>
            <a:solidFill>
              <a:srgbClr val="1A35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입지 추천</a:t>
            </a:r>
          </a:p>
        </p:txBody>
      </p:sp>
    </p:spTree>
    <p:extLst>
      <p:ext uri="{BB962C8B-B14F-4D97-AF65-F5344CB8AC3E}">
        <p14:creationId xmlns:p14="http://schemas.microsoft.com/office/powerpoint/2010/main" val="117635300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>
            <a:extLst>
              <a:ext uri="{FF2B5EF4-FFF2-40B4-BE49-F238E27FC236}">
                <a16:creationId xmlns:a16="http://schemas.microsoft.com/office/drawing/2014/main" id="{E1E69CD6-DE85-1DF3-B3DA-F37BCE2725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82" y="1716100"/>
            <a:ext cx="2643772" cy="2808377"/>
          </a:xfrm>
          <a:prstGeom prst="rect">
            <a:avLst/>
          </a:prstGeom>
          <a:noFill/>
          <a:ln w="15875">
            <a:solidFill>
              <a:srgbClr val="1A353E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8" name="Picture 4">
            <a:extLst>
              <a:ext uri="{FF2B5EF4-FFF2-40B4-BE49-F238E27FC236}">
                <a16:creationId xmlns:a16="http://schemas.microsoft.com/office/drawing/2014/main" id="{E6DC9D55-96DF-7196-6A95-DDAB2FE3AC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7920" y="1716099"/>
            <a:ext cx="2643773" cy="2808377"/>
          </a:xfrm>
          <a:prstGeom prst="rect">
            <a:avLst/>
          </a:prstGeom>
          <a:noFill/>
          <a:ln w="15875">
            <a:solidFill>
              <a:srgbClr val="1A353E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1181F397-5CC9-BE32-BF13-C311B45A4C8D}"/>
              </a:ext>
            </a:extLst>
          </p:cNvPr>
          <p:cNvSpPr/>
          <p:nvPr/>
        </p:nvSpPr>
        <p:spPr>
          <a:xfrm>
            <a:off x="-201169" y="-210172"/>
            <a:ext cx="9546336" cy="604315"/>
          </a:xfrm>
          <a:prstGeom prst="rect">
            <a:avLst/>
          </a:prstGeom>
          <a:solidFill>
            <a:srgbClr val="31C7BB">
              <a:alpha val="75000"/>
            </a:srgbClr>
          </a:solidFill>
          <a:ln w="31750">
            <a:solidFill>
              <a:srgbClr val="1A35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AEE9F1-33A2-AA66-4375-0752EECA1EA2}"/>
              </a:ext>
            </a:extLst>
          </p:cNvPr>
          <p:cNvSpPr txBox="1"/>
          <p:nvPr/>
        </p:nvSpPr>
        <p:spPr>
          <a:xfrm>
            <a:off x="5321300" y="-19111"/>
            <a:ext cx="3822700" cy="340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분석 배경 </a:t>
            </a:r>
            <a:r>
              <a:rPr lang="en-US" altLang="ko-KR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|</a:t>
            </a:r>
            <a:r>
              <a:rPr lang="en-US" altLang="ko-KR" sz="10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ko-KR" altLang="en-US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분석 방법 및 배경 </a:t>
            </a:r>
            <a:r>
              <a:rPr lang="en-US" altLang="ko-KR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| </a:t>
            </a:r>
            <a:r>
              <a:rPr lang="ko-KR" altLang="en-US" sz="12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분석 내용</a:t>
            </a:r>
            <a:r>
              <a:rPr lang="ko-KR" altLang="en-US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| </a:t>
            </a:r>
            <a:r>
              <a:rPr lang="ko-KR" altLang="en-US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분석결과 활용 </a:t>
            </a:r>
            <a:r>
              <a:rPr lang="en-US" altLang="ko-KR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| </a:t>
            </a:r>
            <a:r>
              <a:rPr lang="ko-KR" altLang="en-US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부록</a:t>
            </a:r>
            <a:endParaRPr lang="ko-KR" altLang="en-US" sz="1000" dirty="0">
              <a:solidFill>
                <a:schemeClr val="bg1"/>
              </a:solidFill>
              <a:latin typeface="티웨이_날다" panose="02000300000000000000" pitchFamily="2" charset="-127"/>
              <a:ea typeface="티웨이_날다" panose="02000300000000000000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37F4AF5-C64A-E4E7-026C-A926B37AD941}"/>
              </a:ext>
            </a:extLst>
          </p:cNvPr>
          <p:cNvSpPr/>
          <p:nvPr/>
        </p:nvSpPr>
        <p:spPr>
          <a:xfrm>
            <a:off x="-280416" y="5341703"/>
            <a:ext cx="9546336" cy="522649"/>
          </a:xfrm>
          <a:prstGeom prst="rect">
            <a:avLst/>
          </a:prstGeom>
          <a:solidFill>
            <a:srgbClr val="31C7BB">
              <a:alpha val="75000"/>
            </a:srgbClr>
          </a:solidFill>
          <a:ln w="31750">
            <a:solidFill>
              <a:srgbClr val="1A35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CBC14F-19F6-CA32-9D15-7679C1A5D698}"/>
              </a:ext>
            </a:extLst>
          </p:cNvPr>
          <p:cNvSpPr txBox="1"/>
          <p:nvPr/>
        </p:nvSpPr>
        <p:spPr>
          <a:xfrm>
            <a:off x="6163564" y="5364141"/>
            <a:ext cx="2980436" cy="278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9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# </a:t>
            </a:r>
            <a:r>
              <a:rPr lang="ko-KR" altLang="en-US" sz="9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용인시 전기차 </a:t>
            </a:r>
            <a:r>
              <a:rPr lang="ko-KR" altLang="en-US" sz="9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완속</a:t>
            </a:r>
            <a:r>
              <a:rPr lang="ko-KR" altLang="en-US" sz="9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 충전소</a:t>
            </a:r>
            <a:r>
              <a:rPr lang="en-US" altLang="ko-KR" sz="9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ko-KR" altLang="en-US" sz="9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입지 선정 모델 개발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E6EF68-C28F-FD5E-8ECF-31A80F13720E}"/>
              </a:ext>
            </a:extLst>
          </p:cNvPr>
          <p:cNvSpPr txBox="1"/>
          <p:nvPr/>
        </p:nvSpPr>
        <p:spPr>
          <a:xfrm>
            <a:off x="188682" y="465734"/>
            <a:ext cx="5132618" cy="5893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rgbClr val="1A353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#</a:t>
            </a:r>
            <a:r>
              <a:rPr lang="ko-KR" altLang="en-US" sz="2400" b="1" dirty="0">
                <a:solidFill>
                  <a:srgbClr val="1A353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ko-KR" altLang="en-US" sz="2400" b="1" dirty="0" err="1">
                <a:solidFill>
                  <a:srgbClr val="1A353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산점도</a:t>
            </a:r>
            <a:r>
              <a:rPr lang="ko-KR" altLang="en-US" sz="2400" b="1" dirty="0">
                <a:solidFill>
                  <a:srgbClr val="1A353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en-US" altLang="ko-KR" sz="2400" b="1" dirty="0">
                <a:solidFill>
                  <a:srgbClr val="1A353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↔ K-</a:t>
            </a:r>
            <a:r>
              <a:rPr lang="ko-KR" altLang="en-US" sz="2400" b="1" dirty="0">
                <a:solidFill>
                  <a:srgbClr val="1A353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평균 알고리즘 모델 비교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9EFDF74-20A1-5FF5-170D-A887C3CEE254}"/>
              </a:ext>
            </a:extLst>
          </p:cNvPr>
          <p:cNvSpPr txBox="1"/>
          <p:nvPr/>
        </p:nvSpPr>
        <p:spPr>
          <a:xfrm>
            <a:off x="1867610" y="1294456"/>
            <a:ext cx="192062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- </a:t>
            </a:r>
            <a:r>
              <a:rPr lang="ko-KR" altLang="en-US" sz="16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중앙동 </a:t>
            </a:r>
            <a:r>
              <a:rPr lang="en-US" altLang="ko-KR" sz="16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-</a:t>
            </a:r>
            <a:endParaRPr lang="ko-KR" altLang="en-US" sz="1600" dirty="0">
              <a:latin typeface="티웨이_날다" panose="02000300000000000000" pitchFamily="2" charset="-127"/>
              <a:ea typeface="티웨이_날다" panose="02000300000000000000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AEA8310-2CA8-4397-9B02-90AA83B47F96}"/>
              </a:ext>
            </a:extLst>
          </p:cNvPr>
          <p:cNvSpPr/>
          <p:nvPr/>
        </p:nvSpPr>
        <p:spPr>
          <a:xfrm>
            <a:off x="5742537" y="596809"/>
            <a:ext cx="3067706" cy="4521382"/>
          </a:xfrm>
          <a:prstGeom prst="rect">
            <a:avLst/>
          </a:prstGeom>
          <a:solidFill>
            <a:schemeClr val="bg1"/>
          </a:solidFill>
          <a:ln w="15875">
            <a:solidFill>
              <a:srgbClr val="1A353E"/>
            </a:solidFill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▶ 월요일 </a:t>
            </a:r>
            <a:r>
              <a:rPr lang="en-US" altLang="ko-KR" sz="14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/</a:t>
            </a:r>
            <a:r>
              <a:rPr lang="ko-KR" altLang="en-US" sz="14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 일요일 앱 사용자 수 급락 </a:t>
            </a:r>
            <a:endParaRPr lang="en-US" altLang="ko-KR" sz="1400" dirty="0">
              <a:latin typeface="티웨이_날다" panose="02000300000000000000" pitchFamily="2" charset="-127"/>
              <a:ea typeface="티웨이_날다" panose="02000300000000000000" pitchFamily="2" charset="-127"/>
            </a:endParaRPr>
          </a:p>
          <a:p>
            <a:endParaRPr lang="en-US" altLang="ko-KR" sz="1400" dirty="0">
              <a:latin typeface="티웨이_날다" panose="02000300000000000000" pitchFamily="2" charset="-127"/>
              <a:ea typeface="티웨이_날다" panose="020003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0784B3-0AE2-933E-66DF-D97F08A28B74}"/>
              </a:ext>
            </a:extLst>
          </p:cNvPr>
          <p:cNvSpPr txBox="1"/>
          <p:nvPr/>
        </p:nvSpPr>
        <p:spPr>
          <a:xfrm>
            <a:off x="5854018" y="924482"/>
            <a:ext cx="2901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 dirty="0" err="1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산점도와</a:t>
            </a:r>
            <a:r>
              <a:rPr lang="ko-KR" altLang="en-US" sz="1200" dirty="0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 비교하여 선정한 클러스터 개수</a:t>
            </a:r>
            <a:br>
              <a:rPr lang="en-US" altLang="ko-KR" sz="1200" dirty="0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</a:br>
            <a:r>
              <a:rPr lang="en-US" altLang="ko-KR" sz="1200" dirty="0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: 18</a:t>
            </a:r>
            <a:r>
              <a:rPr lang="ko-KR" altLang="en-US" sz="1200" dirty="0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개 </a:t>
            </a:r>
            <a:endParaRPr lang="en-US" altLang="ko-KR" sz="1200" dirty="0">
              <a:latin typeface="티웨이_날다" panose="02000300000000000000" pitchFamily="2" charset="-127"/>
              <a:ea typeface="티웨이_날다" panose="02000300000000000000" pitchFamily="2" charset="-127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D05AB30-7EE5-E2C0-8CEB-09D05072C3E7}"/>
              </a:ext>
            </a:extLst>
          </p:cNvPr>
          <p:cNvSpPr txBox="1"/>
          <p:nvPr/>
        </p:nvSpPr>
        <p:spPr>
          <a:xfrm>
            <a:off x="5854018" y="1452844"/>
            <a:ext cx="2901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 dirty="0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18</a:t>
            </a:r>
            <a:r>
              <a:rPr lang="ko-KR" altLang="en-US" sz="1200" dirty="0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개 중 예시로 </a:t>
            </a:r>
            <a:r>
              <a:rPr lang="en-US" altLang="ko-KR" sz="1200" dirty="0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3</a:t>
            </a:r>
            <a:r>
              <a:rPr lang="ko-KR" altLang="en-US" sz="1200" dirty="0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개 중심점과 입지 추천</a:t>
            </a:r>
            <a:br>
              <a:rPr lang="en-US" altLang="ko-KR" sz="1200" dirty="0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</a:br>
            <a:r>
              <a:rPr lang="en-US" altLang="ko-KR" sz="1200" dirty="0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: </a:t>
            </a:r>
            <a:r>
              <a:rPr lang="ko-KR" altLang="en-US" sz="1200" dirty="0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나머지 중심점은 별첨 문서에 기록</a:t>
            </a:r>
            <a:endParaRPr lang="en-US" altLang="ko-KR" sz="1200" dirty="0">
              <a:latin typeface="티웨이_날다" panose="02000300000000000000" pitchFamily="2" charset="-127"/>
              <a:ea typeface="티웨이_날다" panose="02000300000000000000" pitchFamily="2" charset="-127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A8CA385-B5F8-41B7-3EFB-1886035ECCD2}"/>
              </a:ext>
            </a:extLst>
          </p:cNvPr>
          <p:cNvSpPr txBox="1"/>
          <p:nvPr/>
        </p:nvSpPr>
        <p:spPr>
          <a:xfrm>
            <a:off x="5854018" y="2081874"/>
            <a:ext cx="298439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[</a:t>
            </a: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37.23401452, 127.19427112</a:t>
            </a: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]</a:t>
            </a:r>
            <a:b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</a:b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경기도 용인시 처인구 </a:t>
            </a:r>
            <a:r>
              <a:rPr lang="ko-KR" altLang="ko-KR" sz="1050" kern="0" dirty="0" err="1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김량장동</a:t>
            </a: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 516 </a:t>
            </a:r>
            <a:b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</a:b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▶ </a:t>
            </a:r>
            <a:r>
              <a:rPr lang="ko-KR" altLang="en-US" sz="1050" kern="0" dirty="0">
                <a:solidFill>
                  <a:srgbClr val="21212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입지 추천</a:t>
            </a:r>
            <a:br>
              <a:rPr lang="en-US" altLang="ko-KR" sz="1050" kern="0" dirty="0">
                <a:solidFill>
                  <a:srgbClr val="21212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</a:br>
            <a:r>
              <a:rPr lang="en-US" altLang="ko-KR" sz="1050" kern="0" dirty="0">
                <a:solidFill>
                  <a:srgbClr val="21212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: </a:t>
            </a:r>
            <a:r>
              <a:rPr lang="ko-KR" altLang="ko-KR" sz="1050" kern="0" dirty="0" err="1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용인삼환나우빌아파트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 부근 </a:t>
            </a:r>
            <a:endParaRPr lang="ko-KR" altLang="ko-KR" sz="1050" kern="100" dirty="0">
              <a:effectLst/>
              <a:latin typeface="티웨이_날다" panose="02000300000000000000" pitchFamily="2" charset="-127"/>
              <a:ea typeface="티웨이_날다" panose="02000300000000000000" pitchFamily="2" charset="-127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205ABAE-224F-5DA3-D764-0AF8805DEF93}"/>
              </a:ext>
            </a:extLst>
          </p:cNvPr>
          <p:cNvSpPr txBox="1"/>
          <p:nvPr/>
        </p:nvSpPr>
        <p:spPr>
          <a:xfrm>
            <a:off x="5854017" y="3110753"/>
            <a:ext cx="29844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[</a:t>
            </a: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37.22284725, 127.18788612</a:t>
            </a: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]</a:t>
            </a:r>
            <a:b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</a:b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경기도 용인시 처인구 남동</a:t>
            </a: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 555 </a:t>
            </a:r>
            <a:b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</a:b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▶ </a:t>
            </a:r>
            <a:r>
              <a:rPr lang="ko-KR" altLang="en-US" sz="1050" kern="0" dirty="0">
                <a:solidFill>
                  <a:srgbClr val="21212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입지 추천</a:t>
            </a:r>
            <a:br>
              <a:rPr lang="en-US" altLang="ko-KR" sz="1050" kern="0" dirty="0">
                <a:solidFill>
                  <a:srgbClr val="21212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</a:br>
            <a:r>
              <a:rPr lang="ko-KR" altLang="en-US" sz="1050" kern="0" dirty="0">
                <a:solidFill>
                  <a:srgbClr val="21212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en-US" altLang="ko-KR" sz="1050" kern="0" dirty="0">
                <a:solidFill>
                  <a:srgbClr val="21212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: 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명지대학교 용인캠퍼스 부근</a:t>
            </a:r>
            <a:endParaRPr lang="ko-KR" altLang="ko-KR" sz="1050" kern="100" dirty="0">
              <a:effectLst/>
              <a:latin typeface="티웨이_날다" panose="02000300000000000000" pitchFamily="2" charset="-127"/>
              <a:ea typeface="티웨이_날다" panose="02000300000000000000" pitchFamily="2" charset="-127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254E155-8A79-472C-7452-03079814DC01}"/>
              </a:ext>
            </a:extLst>
          </p:cNvPr>
          <p:cNvSpPr txBox="1"/>
          <p:nvPr/>
        </p:nvSpPr>
        <p:spPr>
          <a:xfrm>
            <a:off x="5854017" y="4139632"/>
            <a:ext cx="29844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[</a:t>
            </a: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37.22839173, 127.20824877</a:t>
            </a: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]</a:t>
            </a:r>
            <a:b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</a:b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경기도 용인시 처인구 남동 산</a:t>
            </a: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2-5</a:t>
            </a:r>
            <a:b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</a:b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▶ </a:t>
            </a:r>
            <a:r>
              <a:rPr lang="ko-KR" altLang="en-US" sz="1050" kern="0" dirty="0">
                <a:solidFill>
                  <a:srgbClr val="21212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입지 추천</a:t>
            </a:r>
            <a:br>
              <a:rPr lang="en-US" altLang="ko-KR" sz="1050" kern="0" dirty="0">
                <a:solidFill>
                  <a:srgbClr val="21212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</a:br>
            <a:r>
              <a:rPr lang="ko-KR" altLang="en-US" sz="1050" kern="0" dirty="0">
                <a:solidFill>
                  <a:srgbClr val="21212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en-US" altLang="ko-KR" sz="1050" kern="0" dirty="0">
                <a:solidFill>
                  <a:srgbClr val="21212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: 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용인중앙공원 부근 </a:t>
            </a:r>
            <a:endParaRPr lang="ko-KR" altLang="ko-KR" sz="1050" kern="100" dirty="0">
              <a:effectLst/>
              <a:latin typeface="티웨이_날다" panose="02000300000000000000" pitchFamily="2" charset="-127"/>
              <a:ea typeface="티웨이_날다" panose="02000300000000000000" pitchFamily="2" charset="-127"/>
              <a:cs typeface="Times New Roman" panose="02020603050405020304" pitchFamily="18" charset="0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291B9728-FEEA-6CE6-5652-B6468C664E20}"/>
              </a:ext>
            </a:extLst>
          </p:cNvPr>
          <p:cNvSpPr/>
          <p:nvPr/>
        </p:nvSpPr>
        <p:spPr>
          <a:xfrm>
            <a:off x="6370151" y="512813"/>
            <a:ext cx="1870392" cy="299896"/>
          </a:xfrm>
          <a:prstGeom prst="roundRect">
            <a:avLst>
              <a:gd name="adj" fmla="val 50000"/>
            </a:avLst>
          </a:prstGeom>
          <a:solidFill>
            <a:srgbClr val="1A353E"/>
          </a:solidFill>
          <a:ln>
            <a:solidFill>
              <a:srgbClr val="1A35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입지 추천</a:t>
            </a:r>
          </a:p>
        </p:txBody>
      </p:sp>
    </p:spTree>
    <p:extLst>
      <p:ext uri="{BB962C8B-B14F-4D97-AF65-F5344CB8AC3E}">
        <p14:creationId xmlns:p14="http://schemas.microsoft.com/office/powerpoint/2010/main" val="295289185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>
            <a:extLst>
              <a:ext uri="{FF2B5EF4-FFF2-40B4-BE49-F238E27FC236}">
                <a16:creationId xmlns:a16="http://schemas.microsoft.com/office/drawing/2014/main" id="{595239A6-2346-D668-5BBB-560E6ACF05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148" y="1716099"/>
            <a:ext cx="2643772" cy="2808377"/>
          </a:xfrm>
          <a:prstGeom prst="rect">
            <a:avLst/>
          </a:prstGeom>
          <a:noFill/>
          <a:ln w="15875">
            <a:solidFill>
              <a:srgbClr val="1A353E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4" name="Picture 4">
            <a:extLst>
              <a:ext uri="{FF2B5EF4-FFF2-40B4-BE49-F238E27FC236}">
                <a16:creationId xmlns:a16="http://schemas.microsoft.com/office/drawing/2014/main" id="{DE8711CA-940A-6D2F-0DA1-C2F8E58944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3384" y="1716099"/>
            <a:ext cx="2643774" cy="2808377"/>
          </a:xfrm>
          <a:prstGeom prst="rect">
            <a:avLst/>
          </a:prstGeom>
          <a:noFill/>
          <a:ln w="15875">
            <a:solidFill>
              <a:srgbClr val="1A353E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1A692F45-70CD-E235-6E94-60C1574B0002}"/>
              </a:ext>
            </a:extLst>
          </p:cNvPr>
          <p:cNvSpPr/>
          <p:nvPr/>
        </p:nvSpPr>
        <p:spPr>
          <a:xfrm>
            <a:off x="-201169" y="-210172"/>
            <a:ext cx="9546336" cy="604315"/>
          </a:xfrm>
          <a:prstGeom prst="rect">
            <a:avLst/>
          </a:prstGeom>
          <a:solidFill>
            <a:srgbClr val="31C7BB">
              <a:alpha val="75000"/>
            </a:srgbClr>
          </a:solidFill>
          <a:ln w="31750">
            <a:solidFill>
              <a:srgbClr val="1A35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DD87120-2E3C-5FEE-C1AF-1B755EA01700}"/>
              </a:ext>
            </a:extLst>
          </p:cNvPr>
          <p:cNvSpPr txBox="1"/>
          <p:nvPr/>
        </p:nvSpPr>
        <p:spPr>
          <a:xfrm>
            <a:off x="5321300" y="-19111"/>
            <a:ext cx="3822700" cy="340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분석 배경 </a:t>
            </a:r>
            <a:r>
              <a:rPr lang="en-US" altLang="ko-KR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|</a:t>
            </a:r>
            <a:r>
              <a:rPr lang="en-US" altLang="ko-KR" sz="10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ko-KR" altLang="en-US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분석 방법 및 배경 </a:t>
            </a:r>
            <a:r>
              <a:rPr lang="en-US" altLang="ko-KR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| </a:t>
            </a:r>
            <a:r>
              <a:rPr lang="ko-KR" altLang="en-US" sz="12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분석 내용</a:t>
            </a:r>
            <a:r>
              <a:rPr lang="ko-KR" altLang="en-US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| </a:t>
            </a:r>
            <a:r>
              <a:rPr lang="ko-KR" altLang="en-US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분석결과 활용 </a:t>
            </a:r>
            <a:r>
              <a:rPr lang="en-US" altLang="ko-KR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| </a:t>
            </a:r>
            <a:r>
              <a:rPr lang="ko-KR" altLang="en-US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부록</a:t>
            </a:r>
            <a:endParaRPr lang="ko-KR" altLang="en-US" sz="1000" dirty="0">
              <a:solidFill>
                <a:schemeClr val="bg1"/>
              </a:solidFill>
              <a:latin typeface="티웨이_날다" panose="02000300000000000000" pitchFamily="2" charset="-127"/>
              <a:ea typeface="티웨이_날다" panose="02000300000000000000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A31D4AD-778D-FE5D-F2E1-F685E52D4F96}"/>
              </a:ext>
            </a:extLst>
          </p:cNvPr>
          <p:cNvSpPr/>
          <p:nvPr/>
        </p:nvSpPr>
        <p:spPr>
          <a:xfrm>
            <a:off x="-280416" y="5341703"/>
            <a:ext cx="9546336" cy="522649"/>
          </a:xfrm>
          <a:prstGeom prst="rect">
            <a:avLst/>
          </a:prstGeom>
          <a:solidFill>
            <a:srgbClr val="31C7BB">
              <a:alpha val="75000"/>
            </a:srgbClr>
          </a:solidFill>
          <a:ln w="31750">
            <a:solidFill>
              <a:srgbClr val="1A35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F7D82F-C5D0-293A-1131-6A99A363198E}"/>
              </a:ext>
            </a:extLst>
          </p:cNvPr>
          <p:cNvSpPr txBox="1"/>
          <p:nvPr/>
        </p:nvSpPr>
        <p:spPr>
          <a:xfrm>
            <a:off x="6163564" y="5364141"/>
            <a:ext cx="2980436" cy="278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9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# </a:t>
            </a:r>
            <a:r>
              <a:rPr lang="ko-KR" altLang="en-US" sz="9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용인시 전기차 </a:t>
            </a:r>
            <a:r>
              <a:rPr lang="ko-KR" altLang="en-US" sz="9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완속</a:t>
            </a:r>
            <a:r>
              <a:rPr lang="ko-KR" altLang="en-US" sz="9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 충전소</a:t>
            </a:r>
            <a:r>
              <a:rPr lang="en-US" altLang="ko-KR" sz="9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ko-KR" altLang="en-US" sz="9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입지 선정 모델 개발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9E2962-E4B8-A583-403C-2CEA313BF91F}"/>
              </a:ext>
            </a:extLst>
          </p:cNvPr>
          <p:cNvSpPr txBox="1"/>
          <p:nvPr/>
        </p:nvSpPr>
        <p:spPr>
          <a:xfrm>
            <a:off x="188682" y="465734"/>
            <a:ext cx="5132618" cy="5893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rgbClr val="1A353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#</a:t>
            </a:r>
            <a:r>
              <a:rPr lang="ko-KR" altLang="en-US" sz="2400" b="1" dirty="0">
                <a:solidFill>
                  <a:srgbClr val="1A353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ko-KR" altLang="en-US" sz="2400" b="1" dirty="0" err="1">
                <a:solidFill>
                  <a:srgbClr val="1A353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산점도</a:t>
            </a:r>
            <a:r>
              <a:rPr lang="ko-KR" altLang="en-US" sz="2400" b="1" dirty="0">
                <a:solidFill>
                  <a:srgbClr val="1A353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en-US" altLang="ko-KR" sz="2400" b="1" dirty="0">
                <a:solidFill>
                  <a:srgbClr val="1A353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↔ K-</a:t>
            </a:r>
            <a:r>
              <a:rPr lang="ko-KR" altLang="en-US" sz="2400" b="1" dirty="0">
                <a:solidFill>
                  <a:srgbClr val="1A353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평균 알고리즘 모델 비교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6CA0C4-6FB2-A015-169B-15E7D209FEC3}"/>
              </a:ext>
            </a:extLst>
          </p:cNvPr>
          <p:cNvSpPr txBox="1"/>
          <p:nvPr/>
        </p:nvSpPr>
        <p:spPr>
          <a:xfrm>
            <a:off x="1867610" y="1294456"/>
            <a:ext cx="192062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- </a:t>
            </a:r>
            <a:r>
              <a:rPr lang="ko-KR" altLang="en-US" sz="1600" dirty="0" err="1">
                <a:latin typeface="티웨이_날다" panose="02000300000000000000" pitchFamily="2" charset="-127"/>
                <a:ea typeface="티웨이_날다" panose="02000300000000000000" pitchFamily="2" charset="-127"/>
              </a:rPr>
              <a:t>포곡읍</a:t>
            </a:r>
            <a:r>
              <a:rPr lang="ko-KR" altLang="en-US" sz="16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en-US" altLang="ko-KR" sz="16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-</a:t>
            </a:r>
            <a:endParaRPr lang="ko-KR" altLang="en-US" sz="1600" dirty="0">
              <a:latin typeface="티웨이_날다" panose="02000300000000000000" pitchFamily="2" charset="-127"/>
              <a:ea typeface="티웨이_날다" panose="02000300000000000000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8A14678-330F-D8F3-36FF-44827C973D3E}"/>
              </a:ext>
            </a:extLst>
          </p:cNvPr>
          <p:cNvSpPr/>
          <p:nvPr/>
        </p:nvSpPr>
        <p:spPr>
          <a:xfrm>
            <a:off x="5742537" y="596809"/>
            <a:ext cx="3067706" cy="4521382"/>
          </a:xfrm>
          <a:prstGeom prst="rect">
            <a:avLst/>
          </a:prstGeom>
          <a:solidFill>
            <a:schemeClr val="bg1"/>
          </a:solidFill>
          <a:ln w="15875">
            <a:solidFill>
              <a:srgbClr val="1A353E"/>
            </a:solidFill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▶ 월요일 </a:t>
            </a:r>
            <a:r>
              <a:rPr lang="en-US" altLang="ko-KR" sz="14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/</a:t>
            </a:r>
            <a:r>
              <a:rPr lang="ko-KR" altLang="en-US" sz="14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 일요일 앱 사용자 수 급락 </a:t>
            </a:r>
            <a:endParaRPr lang="en-US" altLang="ko-KR" sz="1400" dirty="0">
              <a:latin typeface="티웨이_날다" panose="02000300000000000000" pitchFamily="2" charset="-127"/>
              <a:ea typeface="티웨이_날다" panose="02000300000000000000" pitchFamily="2" charset="-127"/>
            </a:endParaRPr>
          </a:p>
          <a:p>
            <a:endParaRPr lang="en-US" altLang="ko-KR" sz="1400" dirty="0">
              <a:latin typeface="티웨이_날다" panose="02000300000000000000" pitchFamily="2" charset="-127"/>
              <a:ea typeface="티웨이_날다" panose="020003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C0D4287-AD15-91F1-2892-2203980E9691}"/>
              </a:ext>
            </a:extLst>
          </p:cNvPr>
          <p:cNvSpPr txBox="1"/>
          <p:nvPr/>
        </p:nvSpPr>
        <p:spPr>
          <a:xfrm>
            <a:off x="5854018" y="924482"/>
            <a:ext cx="2901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 dirty="0" err="1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산점도와</a:t>
            </a:r>
            <a:r>
              <a:rPr lang="ko-KR" altLang="en-US" sz="1200" dirty="0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 비교하여 선정한 클러스터 개수</a:t>
            </a:r>
            <a:br>
              <a:rPr lang="en-US" altLang="ko-KR" sz="1200" dirty="0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</a:br>
            <a:r>
              <a:rPr lang="en-US" altLang="ko-KR" sz="1200" dirty="0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: 25</a:t>
            </a:r>
            <a:r>
              <a:rPr lang="ko-KR" altLang="en-US" sz="1200" dirty="0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개 </a:t>
            </a:r>
            <a:endParaRPr lang="en-US" altLang="ko-KR" sz="1200" dirty="0">
              <a:latin typeface="티웨이_날다" panose="02000300000000000000" pitchFamily="2" charset="-127"/>
              <a:ea typeface="티웨이_날다" panose="02000300000000000000" pitchFamily="2" charset="-127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4CF9D09-5B18-AE41-0FE7-92FD11CDF3D7}"/>
              </a:ext>
            </a:extLst>
          </p:cNvPr>
          <p:cNvSpPr txBox="1"/>
          <p:nvPr/>
        </p:nvSpPr>
        <p:spPr>
          <a:xfrm>
            <a:off x="5854018" y="1452844"/>
            <a:ext cx="2901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 dirty="0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25</a:t>
            </a:r>
            <a:r>
              <a:rPr lang="ko-KR" altLang="en-US" sz="1200" dirty="0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개 중 예시로 </a:t>
            </a:r>
            <a:r>
              <a:rPr lang="en-US" altLang="ko-KR" sz="1200" dirty="0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3</a:t>
            </a:r>
            <a:r>
              <a:rPr lang="ko-KR" altLang="en-US" sz="1200" dirty="0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개 중심점과 입지 추천</a:t>
            </a:r>
            <a:br>
              <a:rPr lang="en-US" altLang="ko-KR" sz="1200" dirty="0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</a:br>
            <a:r>
              <a:rPr lang="en-US" altLang="ko-KR" sz="1200" dirty="0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: </a:t>
            </a:r>
            <a:r>
              <a:rPr lang="ko-KR" altLang="en-US" sz="1200" dirty="0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나머지 중심점은 별첨 문서에 기록</a:t>
            </a:r>
            <a:endParaRPr lang="en-US" altLang="ko-KR" sz="1200" dirty="0">
              <a:latin typeface="티웨이_날다" panose="02000300000000000000" pitchFamily="2" charset="-127"/>
              <a:ea typeface="티웨이_날다" panose="02000300000000000000" pitchFamily="2" charset="-127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FF875AF-E1D1-6F6B-1EAB-7DF53E128331}"/>
              </a:ext>
            </a:extLst>
          </p:cNvPr>
          <p:cNvSpPr txBox="1"/>
          <p:nvPr/>
        </p:nvSpPr>
        <p:spPr>
          <a:xfrm>
            <a:off x="5854018" y="2081874"/>
            <a:ext cx="298439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[</a:t>
            </a: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37.2722268,  127.21726893</a:t>
            </a: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]</a:t>
            </a:r>
            <a:b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</a:b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경기도 용인시 처인구 </a:t>
            </a:r>
            <a:r>
              <a:rPr lang="ko-KR" altLang="ko-KR" sz="1050" kern="0" dirty="0" err="1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포곡읍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 </a:t>
            </a:r>
            <a:r>
              <a:rPr lang="ko-KR" altLang="ko-KR" sz="1050" kern="0" dirty="0" err="1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둔전리</a:t>
            </a: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 359-8 </a:t>
            </a:r>
            <a:b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</a:b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▶ </a:t>
            </a:r>
            <a:r>
              <a:rPr lang="ko-KR" altLang="en-US" sz="1050" kern="0" dirty="0">
                <a:solidFill>
                  <a:srgbClr val="21212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입지 추천</a:t>
            </a:r>
            <a:br>
              <a:rPr lang="en-US" altLang="ko-KR" sz="1050" kern="0" dirty="0">
                <a:solidFill>
                  <a:srgbClr val="21212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</a:br>
            <a:r>
              <a:rPr lang="en-US" altLang="ko-KR" sz="1050" kern="0" dirty="0">
                <a:solidFill>
                  <a:srgbClr val="21212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: </a:t>
            </a:r>
            <a:r>
              <a:rPr lang="ko-KR" altLang="ko-KR" sz="1050" kern="0" dirty="0" err="1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남경센추럴빌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 부근</a:t>
            </a:r>
            <a:endParaRPr lang="ko-KR" altLang="ko-KR" sz="1050" kern="100" dirty="0">
              <a:effectLst/>
              <a:latin typeface="티웨이_날다" panose="02000300000000000000" pitchFamily="2" charset="-127"/>
              <a:ea typeface="티웨이_날다" panose="02000300000000000000" pitchFamily="2" charset="-127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8AF3DA7-FA71-E570-85F3-104F699720B1}"/>
              </a:ext>
            </a:extLst>
          </p:cNvPr>
          <p:cNvSpPr txBox="1"/>
          <p:nvPr/>
        </p:nvSpPr>
        <p:spPr>
          <a:xfrm>
            <a:off x="5854017" y="3110753"/>
            <a:ext cx="29844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[</a:t>
            </a: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37.28603853, 127.22466399</a:t>
            </a: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]</a:t>
            </a:r>
            <a:b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</a:b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경기도 용인시 처인구 </a:t>
            </a:r>
            <a:r>
              <a:rPr lang="ko-KR" altLang="ko-KR" sz="1050" kern="0" dirty="0" err="1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포곡읍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 </a:t>
            </a:r>
            <a:r>
              <a:rPr lang="ko-KR" altLang="ko-KR" sz="1050" kern="0" dirty="0" err="1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전대리</a:t>
            </a: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 46-1</a:t>
            </a:r>
            <a:b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</a:b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▶ </a:t>
            </a:r>
            <a:r>
              <a:rPr lang="ko-KR" altLang="en-US" sz="1050" kern="0" dirty="0">
                <a:solidFill>
                  <a:srgbClr val="21212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입지 추천</a:t>
            </a:r>
            <a:br>
              <a:rPr lang="en-US" altLang="ko-KR" sz="1050" kern="0" dirty="0">
                <a:solidFill>
                  <a:srgbClr val="21212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</a:br>
            <a:r>
              <a:rPr lang="ko-KR" altLang="en-US" sz="1050" kern="0" dirty="0">
                <a:solidFill>
                  <a:srgbClr val="21212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en-US" altLang="ko-KR" sz="1050" kern="0" dirty="0">
                <a:solidFill>
                  <a:srgbClr val="21212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: 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전대</a:t>
            </a: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.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에버랜드역 </a:t>
            </a: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&amp; 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전대</a:t>
            </a: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4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리 마을회관 부근</a:t>
            </a:r>
            <a:endParaRPr lang="ko-KR" altLang="ko-KR" sz="1050" kern="100" dirty="0">
              <a:effectLst/>
              <a:latin typeface="티웨이_날다" panose="02000300000000000000" pitchFamily="2" charset="-127"/>
              <a:ea typeface="티웨이_날다" panose="02000300000000000000" pitchFamily="2" charset="-127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8AB2700-43C3-B4D9-55BA-12F47C350CDB}"/>
              </a:ext>
            </a:extLst>
          </p:cNvPr>
          <p:cNvSpPr txBox="1"/>
          <p:nvPr/>
        </p:nvSpPr>
        <p:spPr>
          <a:xfrm>
            <a:off x="5854017" y="4139632"/>
            <a:ext cx="29844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[</a:t>
            </a: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37.27336545, 127.24297511</a:t>
            </a: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]</a:t>
            </a:r>
            <a:b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</a:b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경기도 용인시 처인구 </a:t>
            </a:r>
            <a:r>
              <a:rPr lang="ko-KR" altLang="ko-KR" sz="1050" kern="0" dirty="0" err="1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포곡읍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 </a:t>
            </a:r>
            <a:r>
              <a:rPr lang="ko-KR" altLang="ko-KR" sz="1050" kern="0" dirty="0" err="1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금어리</a:t>
            </a: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 705 </a:t>
            </a:r>
            <a:b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</a:b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▶ </a:t>
            </a:r>
            <a:r>
              <a:rPr lang="ko-KR" altLang="en-US" sz="1050" kern="0" dirty="0">
                <a:solidFill>
                  <a:srgbClr val="21212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입지 추천</a:t>
            </a:r>
            <a:br>
              <a:rPr lang="en-US" altLang="ko-KR" sz="1050" kern="0" dirty="0">
                <a:solidFill>
                  <a:srgbClr val="21212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</a:br>
            <a:r>
              <a:rPr lang="ko-KR" altLang="en-US" sz="1050" kern="0" dirty="0">
                <a:solidFill>
                  <a:srgbClr val="21212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en-US" altLang="ko-KR" sz="1050" kern="0" dirty="0">
                <a:solidFill>
                  <a:srgbClr val="21212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: 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용인시시민체육센터 부근</a:t>
            </a:r>
            <a:endParaRPr lang="ko-KR" altLang="ko-KR" sz="1050" kern="100" dirty="0">
              <a:effectLst/>
              <a:latin typeface="티웨이_날다" panose="02000300000000000000" pitchFamily="2" charset="-127"/>
              <a:ea typeface="티웨이_날다" panose="02000300000000000000" pitchFamily="2" charset="-127"/>
              <a:cs typeface="Times New Roman" panose="02020603050405020304" pitchFamily="18" charset="0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EE2C3D00-8EEA-1CB4-E3EA-332BBE938FE1}"/>
              </a:ext>
            </a:extLst>
          </p:cNvPr>
          <p:cNvSpPr/>
          <p:nvPr/>
        </p:nvSpPr>
        <p:spPr>
          <a:xfrm>
            <a:off x="6370151" y="512813"/>
            <a:ext cx="1870392" cy="299896"/>
          </a:xfrm>
          <a:prstGeom prst="roundRect">
            <a:avLst>
              <a:gd name="adj" fmla="val 50000"/>
            </a:avLst>
          </a:prstGeom>
          <a:solidFill>
            <a:srgbClr val="1A353E"/>
          </a:solidFill>
          <a:ln>
            <a:solidFill>
              <a:srgbClr val="1A35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입지 추천</a:t>
            </a:r>
          </a:p>
        </p:txBody>
      </p:sp>
    </p:spTree>
    <p:extLst>
      <p:ext uri="{BB962C8B-B14F-4D97-AF65-F5344CB8AC3E}">
        <p14:creationId xmlns:p14="http://schemas.microsoft.com/office/powerpoint/2010/main" val="275082067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>
            <a:extLst>
              <a:ext uri="{FF2B5EF4-FFF2-40B4-BE49-F238E27FC236}">
                <a16:creationId xmlns:a16="http://schemas.microsoft.com/office/drawing/2014/main" id="{BDB8F0D6-3CA1-A9FD-3E0B-57A22FA323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148" y="1716099"/>
            <a:ext cx="2643772" cy="2808377"/>
          </a:xfrm>
          <a:prstGeom prst="rect">
            <a:avLst/>
          </a:prstGeom>
          <a:noFill/>
          <a:ln w="15875">
            <a:solidFill>
              <a:srgbClr val="1A353E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0" name="Picture 4">
            <a:extLst>
              <a:ext uri="{FF2B5EF4-FFF2-40B4-BE49-F238E27FC236}">
                <a16:creationId xmlns:a16="http://schemas.microsoft.com/office/drawing/2014/main" id="{834CC715-5316-23DE-4297-78E395D182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3382" y="1716099"/>
            <a:ext cx="2643774" cy="2808377"/>
          </a:xfrm>
          <a:prstGeom prst="rect">
            <a:avLst/>
          </a:prstGeom>
          <a:noFill/>
          <a:ln w="15875">
            <a:solidFill>
              <a:srgbClr val="1A353E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7D6E77ED-6CF0-12DA-A056-ECF8504CDEC2}"/>
              </a:ext>
            </a:extLst>
          </p:cNvPr>
          <p:cNvSpPr/>
          <p:nvPr/>
        </p:nvSpPr>
        <p:spPr>
          <a:xfrm>
            <a:off x="-201169" y="-210172"/>
            <a:ext cx="9546336" cy="604315"/>
          </a:xfrm>
          <a:prstGeom prst="rect">
            <a:avLst/>
          </a:prstGeom>
          <a:solidFill>
            <a:srgbClr val="31C7BB">
              <a:alpha val="75000"/>
            </a:srgbClr>
          </a:solidFill>
          <a:ln w="31750">
            <a:solidFill>
              <a:srgbClr val="1A35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D0BA41F-F8A9-6968-2019-E30A1CB7FEB5}"/>
              </a:ext>
            </a:extLst>
          </p:cNvPr>
          <p:cNvSpPr txBox="1"/>
          <p:nvPr/>
        </p:nvSpPr>
        <p:spPr>
          <a:xfrm>
            <a:off x="5321300" y="-19111"/>
            <a:ext cx="3822700" cy="340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분석 배경 </a:t>
            </a:r>
            <a:r>
              <a:rPr lang="en-US" altLang="ko-KR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|</a:t>
            </a:r>
            <a:r>
              <a:rPr lang="en-US" altLang="ko-KR" sz="10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ko-KR" altLang="en-US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분석 방법 및 배경 </a:t>
            </a:r>
            <a:r>
              <a:rPr lang="en-US" altLang="ko-KR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| </a:t>
            </a:r>
            <a:r>
              <a:rPr lang="ko-KR" altLang="en-US" sz="12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분석 내용</a:t>
            </a:r>
            <a:r>
              <a:rPr lang="ko-KR" altLang="en-US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| </a:t>
            </a:r>
            <a:r>
              <a:rPr lang="ko-KR" altLang="en-US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분석결과 활용 </a:t>
            </a:r>
            <a:r>
              <a:rPr lang="en-US" altLang="ko-KR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| </a:t>
            </a:r>
            <a:r>
              <a:rPr lang="ko-KR" altLang="en-US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부록</a:t>
            </a:r>
            <a:endParaRPr lang="ko-KR" altLang="en-US" sz="1000" dirty="0">
              <a:solidFill>
                <a:schemeClr val="bg1"/>
              </a:solidFill>
              <a:latin typeface="티웨이_날다" panose="02000300000000000000" pitchFamily="2" charset="-127"/>
              <a:ea typeface="티웨이_날다" panose="02000300000000000000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D339C53-9D37-B69F-974B-D205144553F5}"/>
              </a:ext>
            </a:extLst>
          </p:cNvPr>
          <p:cNvSpPr/>
          <p:nvPr/>
        </p:nvSpPr>
        <p:spPr>
          <a:xfrm>
            <a:off x="-280416" y="5341703"/>
            <a:ext cx="9546336" cy="522649"/>
          </a:xfrm>
          <a:prstGeom prst="rect">
            <a:avLst/>
          </a:prstGeom>
          <a:solidFill>
            <a:srgbClr val="31C7BB">
              <a:alpha val="75000"/>
            </a:srgbClr>
          </a:solidFill>
          <a:ln w="31750">
            <a:solidFill>
              <a:srgbClr val="1A35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B3CE34-60D9-7A38-479D-0BC7CB620AA9}"/>
              </a:ext>
            </a:extLst>
          </p:cNvPr>
          <p:cNvSpPr txBox="1"/>
          <p:nvPr/>
        </p:nvSpPr>
        <p:spPr>
          <a:xfrm>
            <a:off x="6163564" y="5364141"/>
            <a:ext cx="2980436" cy="278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9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# </a:t>
            </a:r>
            <a:r>
              <a:rPr lang="ko-KR" altLang="en-US" sz="9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용인시 전기차 </a:t>
            </a:r>
            <a:r>
              <a:rPr lang="ko-KR" altLang="en-US" sz="9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완속</a:t>
            </a:r>
            <a:r>
              <a:rPr lang="ko-KR" altLang="en-US" sz="9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 충전소</a:t>
            </a:r>
            <a:r>
              <a:rPr lang="en-US" altLang="ko-KR" sz="9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ko-KR" altLang="en-US" sz="9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입지 선정 모델 개발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5104F6-0E37-FC48-4D22-708A61EF7045}"/>
              </a:ext>
            </a:extLst>
          </p:cNvPr>
          <p:cNvSpPr txBox="1"/>
          <p:nvPr/>
        </p:nvSpPr>
        <p:spPr>
          <a:xfrm>
            <a:off x="188682" y="465734"/>
            <a:ext cx="5132618" cy="5893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rgbClr val="1A353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#</a:t>
            </a:r>
            <a:r>
              <a:rPr lang="ko-KR" altLang="en-US" sz="2400" b="1" dirty="0">
                <a:solidFill>
                  <a:srgbClr val="1A353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ko-KR" altLang="en-US" sz="2400" b="1" dirty="0" err="1">
                <a:solidFill>
                  <a:srgbClr val="1A353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산점도</a:t>
            </a:r>
            <a:r>
              <a:rPr lang="ko-KR" altLang="en-US" sz="2400" b="1" dirty="0">
                <a:solidFill>
                  <a:srgbClr val="1A353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en-US" altLang="ko-KR" sz="2400" b="1" dirty="0">
                <a:solidFill>
                  <a:srgbClr val="1A353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↔ K-</a:t>
            </a:r>
            <a:r>
              <a:rPr lang="ko-KR" altLang="en-US" sz="2400" b="1" dirty="0">
                <a:solidFill>
                  <a:srgbClr val="1A353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평균 알고리즘 모델 비교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4F89405-BAD8-8613-7251-A7C0C276D22B}"/>
              </a:ext>
            </a:extLst>
          </p:cNvPr>
          <p:cNvSpPr txBox="1"/>
          <p:nvPr/>
        </p:nvSpPr>
        <p:spPr>
          <a:xfrm>
            <a:off x="1867610" y="1294456"/>
            <a:ext cx="192062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- </a:t>
            </a:r>
            <a:r>
              <a:rPr lang="ko-KR" altLang="en-US" sz="1600" dirty="0" err="1">
                <a:latin typeface="티웨이_날다" panose="02000300000000000000" pitchFamily="2" charset="-127"/>
                <a:ea typeface="티웨이_날다" panose="02000300000000000000" pitchFamily="2" charset="-127"/>
              </a:rPr>
              <a:t>풍덕천</a:t>
            </a:r>
            <a:r>
              <a:rPr lang="en-US" altLang="ko-KR" sz="16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1</a:t>
            </a:r>
            <a:r>
              <a:rPr lang="ko-KR" altLang="en-US" sz="16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동 </a:t>
            </a:r>
            <a:r>
              <a:rPr lang="en-US" altLang="ko-KR" sz="16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-</a:t>
            </a:r>
            <a:endParaRPr lang="ko-KR" altLang="en-US" sz="1600" dirty="0">
              <a:latin typeface="티웨이_날다" panose="02000300000000000000" pitchFamily="2" charset="-127"/>
              <a:ea typeface="티웨이_날다" panose="02000300000000000000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2191919-5542-21E5-F13E-99F278CDF117}"/>
              </a:ext>
            </a:extLst>
          </p:cNvPr>
          <p:cNvSpPr/>
          <p:nvPr/>
        </p:nvSpPr>
        <p:spPr>
          <a:xfrm>
            <a:off x="5742537" y="596809"/>
            <a:ext cx="3067706" cy="4521382"/>
          </a:xfrm>
          <a:prstGeom prst="rect">
            <a:avLst/>
          </a:prstGeom>
          <a:solidFill>
            <a:schemeClr val="bg1"/>
          </a:solidFill>
          <a:ln w="15875">
            <a:solidFill>
              <a:srgbClr val="1A353E"/>
            </a:solidFill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▶ 월요일 </a:t>
            </a:r>
            <a:r>
              <a:rPr lang="en-US" altLang="ko-KR" sz="14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/</a:t>
            </a:r>
            <a:r>
              <a:rPr lang="ko-KR" altLang="en-US" sz="14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 일요일 앱 사용자 수 급락 </a:t>
            </a:r>
            <a:endParaRPr lang="en-US" altLang="ko-KR" sz="1400" dirty="0">
              <a:latin typeface="티웨이_날다" panose="02000300000000000000" pitchFamily="2" charset="-127"/>
              <a:ea typeface="티웨이_날다" panose="02000300000000000000" pitchFamily="2" charset="-127"/>
            </a:endParaRPr>
          </a:p>
          <a:p>
            <a:endParaRPr lang="en-US" altLang="ko-KR" sz="1400" dirty="0">
              <a:latin typeface="티웨이_날다" panose="02000300000000000000" pitchFamily="2" charset="-127"/>
              <a:ea typeface="티웨이_날다" panose="020003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C0DAD19-DE00-11A8-4322-BAAD6E9910E5}"/>
              </a:ext>
            </a:extLst>
          </p:cNvPr>
          <p:cNvSpPr txBox="1"/>
          <p:nvPr/>
        </p:nvSpPr>
        <p:spPr>
          <a:xfrm>
            <a:off x="5854018" y="924482"/>
            <a:ext cx="2901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 dirty="0" err="1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산점도와</a:t>
            </a:r>
            <a:r>
              <a:rPr lang="ko-KR" altLang="en-US" sz="1200" dirty="0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 비교하여 선정한 클러스터 개수</a:t>
            </a:r>
            <a:br>
              <a:rPr lang="en-US" altLang="ko-KR" sz="1200" dirty="0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</a:br>
            <a:r>
              <a:rPr lang="en-US" altLang="ko-KR" sz="1200" dirty="0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: 28</a:t>
            </a:r>
            <a:r>
              <a:rPr lang="ko-KR" altLang="en-US" sz="1200" dirty="0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개 </a:t>
            </a:r>
            <a:endParaRPr lang="en-US" altLang="ko-KR" sz="1200" dirty="0">
              <a:latin typeface="티웨이_날다" panose="02000300000000000000" pitchFamily="2" charset="-127"/>
              <a:ea typeface="티웨이_날다" panose="02000300000000000000" pitchFamily="2" charset="-127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FF14E7F-94D0-8182-6E33-58B9D5B0CEB3}"/>
              </a:ext>
            </a:extLst>
          </p:cNvPr>
          <p:cNvSpPr txBox="1"/>
          <p:nvPr/>
        </p:nvSpPr>
        <p:spPr>
          <a:xfrm>
            <a:off x="5854018" y="1452844"/>
            <a:ext cx="2901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 dirty="0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28</a:t>
            </a:r>
            <a:r>
              <a:rPr lang="ko-KR" altLang="en-US" sz="1200" dirty="0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개 중 예시로 </a:t>
            </a:r>
            <a:r>
              <a:rPr lang="en-US" altLang="ko-KR" sz="1200" dirty="0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3</a:t>
            </a:r>
            <a:r>
              <a:rPr lang="ko-KR" altLang="en-US" sz="1200" dirty="0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개 중심점과 입지 추천</a:t>
            </a:r>
            <a:br>
              <a:rPr lang="en-US" altLang="ko-KR" sz="1200" dirty="0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</a:br>
            <a:r>
              <a:rPr lang="en-US" altLang="ko-KR" sz="1200" dirty="0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: </a:t>
            </a:r>
            <a:r>
              <a:rPr lang="ko-KR" altLang="en-US" sz="1200" dirty="0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나머지 중심점은 별첨 문서에 기록</a:t>
            </a:r>
            <a:endParaRPr lang="en-US" altLang="ko-KR" sz="1200" dirty="0">
              <a:latin typeface="티웨이_날다" panose="02000300000000000000" pitchFamily="2" charset="-127"/>
              <a:ea typeface="티웨이_날다" panose="02000300000000000000" pitchFamily="2" charset="-127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98198F0-F329-F6F7-2977-B5588050D1DE}"/>
              </a:ext>
            </a:extLst>
          </p:cNvPr>
          <p:cNvSpPr txBox="1"/>
          <p:nvPr/>
        </p:nvSpPr>
        <p:spPr>
          <a:xfrm>
            <a:off x="5854018" y="2081874"/>
            <a:ext cx="298439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[</a:t>
            </a: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37.32974267, 127.08873428</a:t>
            </a: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]</a:t>
            </a:r>
            <a:b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</a:b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경기도 용인시 </a:t>
            </a:r>
            <a:r>
              <a:rPr lang="ko-KR" altLang="ko-KR" sz="1050" kern="0" dirty="0" err="1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수지구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 </a:t>
            </a:r>
            <a:r>
              <a:rPr lang="ko-KR" altLang="ko-KR" sz="1050" kern="0" dirty="0" err="1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풍덕천동</a:t>
            </a: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 400-2 </a:t>
            </a:r>
            <a:b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</a:b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▶ </a:t>
            </a:r>
            <a:r>
              <a:rPr lang="ko-KR" altLang="en-US" sz="1050" kern="0" dirty="0">
                <a:solidFill>
                  <a:srgbClr val="21212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입지 추천</a:t>
            </a:r>
            <a:br>
              <a:rPr lang="en-US" altLang="ko-KR" sz="1050" kern="0" dirty="0">
                <a:solidFill>
                  <a:srgbClr val="21212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</a:br>
            <a:r>
              <a:rPr lang="en-US" altLang="ko-KR" sz="1050" kern="0" dirty="0">
                <a:solidFill>
                  <a:srgbClr val="21212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: </a:t>
            </a:r>
            <a:r>
              <a:rPr lang="ko-KR" altLang="ko-KR" sz="1050" kern="0" dirty="0" err="1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삼성쉐르빌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 </a:t>
            </a: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&amp; </a:t>
            </a:r>
            <a:r>
              <a:rPr lang="ko-KR" altLang="ko-KR" sz="1050" kern="0" dirty="0" err="1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수지삼성래미안아파트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 부근 </a:t>
            </a:r>
            <a:endParaRPr lang="ko-KR" altLang="ko-KR" sz="1050" kern="100" dirty="0">
              <a:effectLst/>
              <a:latin typeface="티웨이_날다" panose="02000300000000000000" pitchFamily="2" charset="-127"/>
              <a:ea typeface="티웨이_날다" panose="02000300000000000000" pitchFamily="2" charset="-127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C9582A8-8947-8C44-4AE0-31733132ABB1}"/>
              </a:ext>
            </a:extLst>
          </p:cNvPr>
          <p:cNvSpPr txBox="1"/>
          <p:nvPr/>
        </p:nvSpPr>
        <p:spPr>
          <a:xfrm>
            <a:off x="5854017" y="3110753"/>
            <a:ext cx="29844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[</a:t>
            </a: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37.33201798, 127.09940518</a:t>
            </a: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]</a:t>
            </a:r>
            <a:b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</a:b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경기도 용인시 </a:t>
            </a:r>
            <a:r>
              <a:rPr lang="ko-KR" altLang="ko-KR" sz="1050" kern="0" dirty="0" err="1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수지구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 </a:t>
            </a:r>
            <a:r>
              <a:rPr lang="ko-KR" altLang="ko-KR" sz="1050" kern="0" dirty="0" err="1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풍덕천동</a:t>
            </a: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 680-3 </a:t>
            </a:r>
            <a:b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</a:b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▶ </a:t>
            </a:r>
            <a:r>
              <a:rPr lang="ko-KR" altLang="en-US" sz="1050" kern="0" dirty="0">
                <a:solidFill>
                  <a:srgbClr val="21212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입지 추천</a:t>
            </a:r>
            <a:br>
              <a:rPr lang="en-US" altLang="ko-KR" sz="1050" kern="0" dirty="0">
                <a:solidFill>
                  <a:srgbClr val="21212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</a:br>
            <a:r>
              <a:rPr lang="ko-KR" altLang="en-US" sz="1050" kern="0" dirty="0">
                <a:solidFill>
                  <a:srgbClr val="21212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en-US" altLang="ko-KR" sz="1050" kern="0" dirty="0">
                <a:solidFill>
                  <a:srgbClr val="21212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: 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수지체육공원 부근 </a:t>
            </a:r>
            <a:endParaRPr lang="ko-KR" altLang="ko-KR" sz="1050" kern="100" dirty="0">
              <a:effectLst/>
              <a:latin typeface="티웨이_날다" panose="02000300000000000000" pitchFamily="2" charset="-127"/>
              <a:ea typeface="티웨이_날다" panose="02000300000000000000" pitchFamily="2" charset="-127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F27EBDD-F4D9-01D7-258A-5A462867F250}"/>
              </a:ext>
            </a:extLst>
          </p:cNvPr>
          <p:cNvSpPr txBox="1"/>
          <p:nvPr/>
        </p:nvSpPr>
        <p:spPr>
          <a:xfrm>
            <a:off x="5854017" y="4139632"/>
            <a:ext cx="29844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[</a:t>
            </a: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37.32209038, 127.09790957</a:t>
            </a: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]</a:t>
            </a:r>
            <a:b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</a:b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경기도 용인시 </a:t>
            </a:r>
            <a:r>
              <a:rPr lang="ko-KR" altLang="ko-KR" sz="1050" kern="0" dirty="0" err="1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수지구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 </a:t>
            </a:r>
            <a:r>
              <a:rPr lang="ko-KR" altLang="ko-KR" sz="1050" kern="0" dirty="0" err="1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풍덕천동</a:t>
            </a: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 720</a:t>
            </a:r>
            <a:b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</a:b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▶ </a:t>
            </a:r>
            <a:r>
              <a:rPr lang="ko-KR" altLang="en-US" sz="1050" kern="0" dirty="0">
                <a:solidFill>
                  <a:srgbClr val="21212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입지 추천</a:t>
            </a:r>
            <a:br>
              <a:rPr lang="en-US" altLang="ko-KR" sz="1050" kern="0" dirty="0">
                <a:solidFill>
                  <a:srgbClr val="21212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</a:br>
            <a:r>
              <a:rPr lang="ko-KR" altLang="en-US" sz="1050" kern="0" dirty="0">
                <a:solidFill>
                  <a:srgbClr val="21212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en-US" altLang="ko-KR" sz="1050" kern="0" dirty="0">
                <a:solidFill>
                  <a:srgbClr val="21212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: 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수지구청</a:t>
            </a: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, 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수지보건소 부근 </a:t>
            </a:r>
            <a:endParaRPr lang="ko-KR" altLang="ko-KR" sz="1050" kern="100" dirty="0">
              <a:effectLst/>
              <a:latin typeface="티웨이_날다" panose="02000300000000000000" pitchFamily="2" charset="-127"/>
              <a:ea typeface="티웨이_날다" panose="02000300000000000000" pitchFamily="2" charset="-127"/>
              <a:cs typeface="Times New Roman" panose="02020603050405020304" pitchFamily="18" charset="0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17010867-8DE1-AACE-C0E3-6FE26CCD80EB}"/>
              </a:ext>
            </a:extLst>
          </p:cNvPr>
          <p:cNvSpPr/>
          <p:nvPr/>
        </p:nvSpPr>
        <p:spPr>
          <a:xfrm>
            <a:off x="6370151" y="512813"/>
            <a:ext cx="1870392" cy="299896"/>
          </a:xfrm>
          <a:prstGeom prst="roundRect">
            <a:avLst>
              <a:gd name="adj" fmla="val 50000"/>
            </a:avLst>
          </a:prstGeom>
          <a:solidFill>
            <a:srgbClr val="1A353E"/>
          </a:solidFill>
          <a:ln>
            <a:solidFill>
              <a:srgbClr val="1A35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입지 추천</a:t>
            </a:r>
          </a:p>
        </p:txBody>
      </p:sp>
    </p:spTree>
    <p:extLst>
      <p:ext uri="{BB962C8B-B14F-4D97-AF65-F5344CB8AC3E}">
        <p14:creationId xmlns:p14="http://schemas.microsoft.com/office/powerpoint/2010/main" val="223933068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>
            <a:extLst>
              <a:ext uri="{FF2B5EF4-FFF2-40B4-BE49-F238E27FC236}">
                <a16:creationId xmlns:a16="http://schemas.microsoft.com/office/drawing/2014/main" id="{D319C2D7-5C88-51E2-7369-8D773FEA1F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148" y="1716099"/>
            <a:ext cx="2643772" cy="2808377"/>
          </a:xfrm>
          <a:prstGeom prst="rect">
            <a:avLst/>
          </a:prstGeom>
          <a:noFill/>
          <a:ln w="15875">
            <a:solidFill>
              <a:srgbClr val="1A353E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6" name="Picture 4">
            <a:extLst>
              <a:ext uri="{FF2B5EF4-FFF2-40B4-BE49-F238E27FC236}">
                <a16:creationId xmlns:a16="http://schemas.microsoft.com/office/drawing/2014/main" id="{0476BF03-4057-99C7-EE0E-714CBE1EAC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3380" y="1716098"/>
            <a:ext cx="2643774" cy="2808377"/>
          </a:xfrm>
          <a:prstGeom prst="rect">
            <a:avLst/>
          </a:prstGeom>
          <a:noFill/>
          <a:ln w="15875">
            <a:solidFill>
              <a:srgbClr val="1A353E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7F4A9646-8692-71C4-AF03-D79BC4FF9A6B}"/>
              </a:ext>
            </a:extLst>
          </p:cNvPr>
          <p:cNvSpPr/>
          <p:nvPr/>
        </p:nvSpPr>
        <p:spPr>
          <a:xfrm>
            <a:off x="-201169" y="-210172"/>
            <a:ext cx="9546336" cy="604315"/>
          </a:xfrm>
          <a:prstGeom prst="rect">
            <a:avLst/>
          </a:prstGeom>
          <a:solidFill>
            <a:srgbClr val="31C7BB">
              <a:alpha val="75000"/>
            </a:srgbClr>
          </a:solidFill>
          <a:ln w="31750">
            <a:solidFill>
              <a:srgbClr val="1A35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18B004-5567-4CFB-1BF0-DB54850BF748}"/>
              </a:ext>
            </a:extLst>
          </p:cNvPr>
          <p:cNvSpPr txBox="1"/>
          <p:nvPr/>
        </p:nvSpPr>
        <p:spPr>
          <a:xfrm>
            <a:off x="5321300" y="-19111"/>
            <a:ext cx="3822700" cy="340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분석 배경 </a:t>
            </a:r>
            <a:r>
              <a:rPr lang="en-US" altLang="ko-KR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|</a:t>
            </a:r>
            <a:r>
              <a:rPr lang="en-US" altLang="ko-KR" sz="10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ko-KR" altLang="en-US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분석 방법 및 배경 </a:t>
            </a:r>
            <a:r>
              <a:rPr lang="en-US" altLang="ko-KR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| </a:t>
            </a:r>
            <a:r>
              <a:rPr lang="ko-KR" altLang="en-US" sz="12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분석 내용</a:t>
            </a:r>
            <a:r>
              <a:rPr lang="ko-KR" altLang="en-US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| </a:t>
            </a:r>
            <a:r>
              <a:rPr lang="ko-KR" altLang="en-US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분석결과 활용 </a:t>
            </a:r>
            <a:r>
              <a:rPr lang="en-US" altLang="ko-KR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| </a:t>
            </a:r>
            <a:r>
              <a:rPr lang="ko-KR" altLang="en-US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부록</a:t>
            </a:r>
            <a:endParaRPr lang="ko-KR" altLang="en-US" sz="1000" dirty="0">
              <a:solidFill>
                <a:schemeClr val="bg1"/>
              </a:solidFill>
              <a:latin typeface="티웨이_날다" panose="02000300000000000000" pitchFamily="2" charset="-127"/>
              <a:ea typeface="티웨이_날다" panose="02000300000000000000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B19B35C-E711-16D9-504C-19FB7B358DD8}"/>
              </a:ext>
            </a:extLst>
          </p:cNvPr>
          <p:cNvSpPr/>
          <p:nvPr/>
        </p:nvSpPr>
        <p:spPr>
          <a:xfrm>
            <a:off x="-280416" y="5341703"/>
            <a:ext cx="9546336" cy="522649"/>
          </a:xfrm>
          <a:prstGeom prst="rect">
            <a:avLst/>
          </a:prstGeom>
          <a:solidFill>
            <a:srgbClr val="31C7BB">
              <a:alpha val="75000"/>
            </a:srgbClr>
          </a:solidFill>
          <a:ln w="31750">
            <a:solidFill>
              <a:srgbClr val="1A35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EE6E50-CFDA-590E-8375-FB917A5AB09A}"/>
              </a:ext>
            </a:extLst>
          </p:cNvPr>
          <p:cNvSpPr txBox="1"/>
          <p:nvPr/>
        </p:nvSpPr>
        <p:spPr>
          <a:xfrm>
            <a:off x="6163564" y="5364141"/>
            <a:ext cx="2980436" cy="278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9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# </a:t>
            </a:r>
            <a:r>
              <a:rPr lang="ko-KR" altLang="en-US" sz="9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용인시 전기차 </a:t>
            </a:r>
            <a:r>
              <a:rPr lang="ko-KR" altLang="en-US" sz="9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완속</a:t>
            </a:r>
            <a:r>
              <a:rPr lang="ko-KR" altLang="en-US" sz="9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 충전소</a:t>
            </a:r>
            <a:r>
              <a:rPr lang="en-US" altLang="ko-KR" sz="9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ko-KR" altLang="en-US" sz="9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입지 선정 모델 개발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B4E90C7-DA05-64D3-D843-3DFCD61BBDED}"/>
              </a:ext>
            </a:extLst>
          </p:cNvPr>
          <p:cNvSpPr txBox="1"/>
          <p:nvPr/>
        </p:nvSpPr>
        <p:spPr>
          <a:xfrm>
            <a:off x="188682" y="465734"/>
            <a:ext cx="5132618" cy="5893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rgbClr val="1A353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#</a:t>
            </a:r>
            <a:r>
              <a:rPr lang="ko-KR" altLang="en-US" sz="2400" b="1" dirty="0">
                <a:solidFill>
                  <a:srgbClr val="1A353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ko-KR" altLang="en-US" sz="2400" b="1" dirty="0" err="1">
                <a:solidFill>
                  <a:srgbClr val="1A353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산점도</a:t>
            </a:r>
            <a:r>
              <a:rPr lang="ko-KR" altLang="en-US" sz="2400" b="1" dirty="0">
                <a:solidFill>
                  <a:srgbClr val="1A353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en-US" altLang="ko-KR" sz="2400" b="1" dirty="0">
                <a:solidFill>
                  <a:srgbClr val="1A353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↔ K-</a:t>
            </a:r>
            <a:r>
              <a:rPr lang="ko-KR" altLang="en-US" sz="2400" b="1" dirty="0">
                <a:solidFill>
                  <a:srgbClr val="1A353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평균 알고리즘 모델 비교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ED75F0-7803-F06C-1423-728F77D5A63A}"/>
              </a:ext>
            </a:extLst>
          </p:cNvPr>
          <p:cNvSpPr txBox="1"/>
          <p:nvPr/>
        </p:nvSpPr>
        <p:spPr>
          <a:xfrm>
            <a:off x="1867610" y="1294456"/>
            <a:ext cx="192062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- </a:t>
            </a:r>
            <a:r>
              <a:rPr lang="ko-KR" altLang="en-US" sz="1600" dirty="0" err="1">
                <a:latin typeface="티웨이_날다" panose="02000300000000000000" pitchFamily="2" charset="-127"/>
                <a:ea typeface="티웨이_날다" panose="02000300000000000000" pitchFamily="2" charset="-127"/>
              </a:rPr>
              <a:t>풍덕천</a:t>
            </a:r>
            <a:r>
              <a:rPr lang="en-US" altLang="ko-KR" sz="16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2</a:t>
            </a:r>
            <a:r>
              <a:rPr lang="ko-KR" altLang="en-US" sz="16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동 </a:t>
            </a:r>
            <a:r>
              <a:rPr lang="en-US" altLang="ko-KR" sz="16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-</a:t>
            </a:r>
            <a:endParaRPr lang="ko-KR" altLang="en-US" sz="1600" dirty="0">
              <a:latin typeface="티웨이_날다" panose="02000300000000000000" pitchFamily="2" charset="-127"/>
              <a:ea typeface="티웨이_날다" panose="02000300000000000000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15534AB-695F-66CD-A78C-90DF64866B3F}"/>
              </a:ext>
            </a:extLst>
          </p:cNvPr>
          <p:cNvSpPr/>
          <p:nvPr/>
        </p:nvSpPr>
        <p:spPr>
          <a:xfrm>
            <a:off x="5742537" y="596809"/>
            <a:ext cx="3067706" cy="4521382"/>
          </a:xfrm>
          <a:prstGeom prst="rect">
            <a:avLst/>
          </a:prstGeom>
          <a:solidFill>
            <a:schemeClr val="bg1"/>
          </a:solidFill>
          <a:ln w="15875">
            <a:solidFill>
              <a:srgbClr val="1A353E"/>
            </a:solidFill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▶ 월요일 </a:t>
            </a:r>
            <a:r>
              <a:rPr lang="en-US" altLang="ko-KR" sz="14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/</a:t>
            </a:r>
            <a:r>
              <a:rPr lang="ko-KR" altLang="en-US" sz="14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 일요일 앱 사용자 수 급락 </a:t>
            </a:r>
            <a:endParaRPr lang="en-US" altLang="ko-KR" sz="1400" dirty="0">
              <a:latin typeface="티웨이_날다" panose="02000300000000000000" pitchFamily="2" charset="-127"/>
              <a:ea typeface="티웨이_날다" panose="02000300000000000000" pitchFamily="2" charset="-127"/>
            </a:endParaRPr>
          </a:p>
          <a:p>
            <a:endParaRPr lang="en-US" altLang="ko-KR" sz="1400" dirty="0">
              <a:latin typeface="티웨이_날다" panose="02000300000000000000" pitchFamily="2" charset="-127"/>
              <a:ea typeface="티웨이_날다" panose="020003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6171363-515B-F6E2-2F3B-1D844CE7027B}"/>
              </a:ext>
            </a:extLst>
          </p:cNvPr>
          <p:cNvSpPr txBox="1"/>
          <p:nvPr/>
        </p:nvSpPr>
        <p:spPr>
          <a:xfrm>
            <a:off x="5854018" y="924482"/>
            <a:ext cx="2901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 dirty="0" err="1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산점도와</a:t>
            </a:r>
            <a:r>
              <a:rPr lang="ko-KR" altLang="en-US" sz="1200" dirty="0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 비교하여 선정한 클러스터 개수</a:t>
            </a:r>
            <a:br>
              <a:rPr lang="en-US" altLang="ko-KR" sz="1200" dirty="0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</a:br>
            <a:r>
              <a:rPr lang="en-US" altLang="ko-KR" sz="1200" dirty="0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: 17</a:t>
            </a:r>
            <a:r>
              <a:rPr lang="ko-KR" altLang="en-US" sz="1200" dirty="0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개 </a:t>
            </a:r>
            <a:endParaRPr lang="en-US" altLang="ko-KR" sz="1200" dirty="0">
              <a:latin typeface="티웨이_날다" panose="02000300000000000000" pitchFamily="2" charset="-127"/>
              <a:ea typeface="티웨이_날다" panose="02000300000000000000" pitchFamily="2" charset="-127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3FC0645-EC09-8EBC-7670-CDE5C35C0766}"/>
              </a:ext>
            </a:extLst>
          </p:cNvPr>
          <p:cNvSpPr txBox="1"/>
          <p:nvPr/>
        </p:nvSpPr>
        <p:spPr>
          <a:xfrm>
            <a:off x="5854018" y="1452844"/>
            <a:ext cx="2901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 dirty="0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17</a:t>
            </a:r>
            <a:r>
              <a:rPr lang="ko-KR" altLang="en-US" sz="1200" dirty="0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개 중 예시로 </a:t>
            </a:r>
            <a:r>
              <a:rPr lang="en-US" altLang="ko-KR" sz="1200" dirty="0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3</a:t>
            </a:r>
            <a:r>
              <a:rPr lang="ko-KR" altLang="en-US" sz="1200" dirty="0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개 중심점과 입지 추천</a:t>
            </a:r>
            <a:br>
              <a:rPr lang="en-US" altLang="ko-KR" sz="1200" dirty="0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</a:br>
            <a:r>
              <a:rPr lang="en-US" altLang="ko-KR" sz="1200" dirty="0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: </a:t>
            </a:r>
            <a:r>
              <a:rPr lang="ko-KR" altLang="en-US" sz="1200" dirty="0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나머지 중심점은 별첨 문서에 기록</a:t>
            </a:r>
            <a:endParaRPr lang="en-US" altLang="ko-KR" sz="1200" dirty="0">
              <a:latin typeface="티웨이_날다" panose="02000300000000000000" pitchFamily="2" charset="-127"/>
              <a:ea typeface="티웨이_날다" panose="02000300000000000000" pitchFamily="2" charset="-127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585295-CC36-95AA-2848-4A3244E17048}"/>
              </a:ext>
            </a:extLst>
          </p:cNvPr>
          <p:cNvSpPr txBox="1"/>
          <p:nvPr/>
        </p:nvSpPr>
        <p:spPr>
          <a:xfrm>
            <a:off x="5854018" y="2081874"/>
            <a:ext cx="298439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[</a:t>
            </a: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37.31529038, 127.08308338</a:t>
            </a: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]</a:t>
            </a:r>
            <a:b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</a:b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경기도 용인시 </a:t>
            </a:r>
            <a:r>
              <a:rPr lang="ko-KR" altLang="ko-KR" sz="1050" kern="0" dirty="0" err="1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수지구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 </a:t>
            </a:r>
            <a:r>
              <a:rPr lang="ko-KR" altLang="ko-KR" sz="1050" kern="0" dirty="0" err="1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풍덕천동</a:t>
            </a: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 1183</a:t>
            </a:r>
            <a:b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</a:b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▶ </a:t>
            </a:r>
            <a:r>
              <a:rPr lang="ko-KR" altLang="en-US" sz="1050" kern="0" dirty="0">
                <a:solidFill>
                  <a:srgbClr val="21212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입지 추천</a:t>
            </a:r>
            <a:br>
              <a:rPr lang="en-US" altLang="ko-KR" sz="1050" kern="0" dirty="0">
                <a:solidFill>
                  <a:srgbClr val="21212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</a:br>
            <a:r>
              <a:rPr lang="en-US" altLang="ko-KR" sz="1050" kern="0" dirty="0">
                <a:solidFill>
                  <a:srgbClr val="21212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: </a:t>
            </a:r>
            <a:r>
              <a:rPr lang="ko-KR" altLang="ko-KR" sz="1050" kern="0" dirty="0" err="1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정자뜰마을태영데시앙</a:t>
            </a: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1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차아파트 부근</a:t>
            </a:r>
            <a:endParaRPr lang="ko-KR" altLang="ko-KR" sz="1050" kern="100" dirty="0">
              <a:effectLst/>
              <a:latin typeface="티웨이_날다" panose="02000300000000000000" pitchFamily="2" charset="-127"/>
              <a:ea typeface="티웨이_날다" panose="02000300000000000000" pitchFamily="2" charset="-127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7B07A2-51AE-7AE0-0720-41B2E370F869}"/>
              </a:ext>
            </a:extLst>
          </p:cNvPr>
          <p:cNvSpPr txBox="1"/>
          <p:nvPr/>
        </p:nvSpPr>
        <p:spPr>
          <a:xfrm>
            <a:off x="5854017" y="3110753"/>
            <a:ext cx="29844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[</a:t>
            </a: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37.32644958, 127.08373146</a:t>
            </a: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]</a:t>
            </a:r>
            <a:b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</a:b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경기도 용인시 </a:t>
            </a:r>
            <a:r>
              <a:rPr lang="ko-KR" altLang="ko-KR" sz="1050" kern="0" dirty="0" err="1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수지구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 </a:t>
            </a:r>
            <a:r>
              <a:rPr lang="ko-KR" altLang="ko-KR" sz="1050" kern="0" dirty="0" err="1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풍덕천동</a:t>
            </a: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 1238</a:t>
            </a:r>
            <a:b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</a:b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▶ </a:t>
            </a:r>
            <a:r>
              <a:rPr lang="ko-KR" altLang="en-US" sz="1050" kern="0" dirty="0">
                <a:solidFill>
                  <a:srgbClr val="21212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입지 추천</a:t>
            </a:r>
            <a:br>
              <a:rPr lang="en-US" altLang="ko-KR" sz="1050" kern="0" dirty="0">
                <a:solidFill>
                  <a:srgbClr val="21212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</a:br>
            <a:r>
              <a:rPr lang="ko-KR" altLang="en-US" sz="1050" kern="0" dirty="0">
                <a:solidFill>
                  <a:srgbClr val="21212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en-US" altLang="ko-KR" sz="1050" kern="0" dirty="0">
                <a:solidFill>
                  <a:srgbClr val="21212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: </a:t>
            </a:r>
            <a:r>
              <a:rPr lang="ko-KR" altLang="ko-KR" sz="1050" kern="0" dirty="0" err="1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수지광교산아이파크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 부근</a:t>
            </a:r>
            <a:endParaRPr lang="ko-KR" altLang="ko-KR" sz="1050" kern="100" dirty="0">
              <a:effectLst/>
              <a:latin typeface="티웨이_날다" panose="02000300000000000000" pitchFamily="2" charset="-127"/>
              <a:ea typeface="티웨이_날다" panose="02000300000000000000" pitchFamily="2" charset="-127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B5D31F0-3761-2534-CF54-43E55C89F8E2}"/>
              </a:ext>
            </a:extLst>
          </p:cNvPr>
          <p:cNvSpPr txBox="1"/>
          <p:nvPr/>
        </p:nvSpPr>
        <p:spPr>
          <a:xfrm>
            <a:off x="5854017" y="4139632"/>
            <a:ext cx="29844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[</a:t>
            </a: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37.32082267, 127.09589283</a:t>
            </a: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]</a:t>
            </a:r>
            <a:b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</a:b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경기도 용인시 </a:t>
            </a:r>
            <a:r>
              <a:rPr lang="ko-KR" altLang="ko-KR" sz="1050" kern="0" dirty="0" err="1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수지구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 </a:t>
            </a:r>
            <a:r>
              <a:rPr lang="ko-KR" altLang="ko-KR" sz="1050" kern="0" dirty="0" err="1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풍덕천동</a:t>
            </a: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 1086 </a:t>
            </a:r>
            <a:b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</a:br>
            <a:r>
              <a:rPr lang="en-US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</a:rPr>
              <a:t>▶ </a:t>
            </a:r>
            <a:r>
              <a:rPr lang="ko-KR" altLang="en-US" sz="1050" kern="0" dirty="0">
                <a:solidFill>
                  <a:srgbClr val="21212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입지 추천</a:t>
            </a:r>
            <a:br>
              <a:rPr lang="en-US" altLang="ko-KR" sz="1050" kern="0" dirty="0">
                <a:solidFill>
                  <a:srgbClr val="21212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</a:br>
            <a:r>
              <a:rPr lang="ko-KR" altLang="en-US" sz="1050" kern="0" dirty="0">
                <a:solidFill>
                  <a:srgbClr val="21212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en-US" altLang="ko-KR" sz="1050" kern="0" dirty="0">
                <a:solidFill>
                  <a:srgbClr val="21212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: </a:t>
            </a:r>
            <a:r>
              <a:rPr lang="ko-KR" altLang="ko-KR" sz="1050" kern="0" dirty="0">
                <a:solidFill>
                  <a:srgbClr val="212121"/>
                </a:solidFill>
                <a:effectLst/>
                <a:latin typeface="티웨이_날다" panose="02000300000000000000" pitchFamily="2" charset="-127"/>
                <a:ea typeface="티웨이_날다" panose="02000300000000000000" pitchFamily="2" charset="-127"/>
                <a:cs typeface="Courier New" panose="02070309020205020404" pitchFamily="49" charset="0"/>
              </a:rPr>
              <a:t>용인시 평생 학습관</a:t>
            </a:r>
            <a:endParaRPr lang="ko-KR" altLang="ko-KR" sz="1050" kern="100" dirty="0">
              <a:effectLst/>
              <a:latin typeface="티웨이_날다" panose="02000300000000000000" pitchFamily="2" charset="-127"/>
              <a:ea typeface="티웨이_날다" panose="02000300000000000000" pitchFamily="2" charset="-127"/>
              <a:cs typeface="Times New Roman" panose="02020603050405020304" pitchFamily="18" charset="0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0E8D001B-E0AB-AF2C-E23E-3ABDF64FFE8A}"/>
              </a:ext>
            </a:extLst>
          </p:cNvPr>
          <p:cNvSpPr/>
          <p:nvPr/>
        </p:nvSpPr>
        <p:spPr>
          <a:xfrm>
            <a:off x="6370151" y="512813"/>
            <a:ext cx="1870392" cy="299896"/>
          </a:xfrm>
          <a:prstGeom prst="roundRect">
            <a:avLst>
              <a:gd name="adj" fmla="val 50000"/>
            </a:avLst>
          </a:prstGeom>
          <a:solidFill>
            <a:srgbClr val="1A353E"/>
          </a:solidFill>
          <a:ln>
            <a:solidFill>
              <a:srgbClr val="1A35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입지 추천</a:t>
            </a:r>
          </a:p>
        </p:txBody>
      </p:sp>
    </p:spTree>
    <p:extLst>
      <p:ext uri="{BB962C8B-B14F-4D97-AF65-F5344CB8AC3E}">
        <p14:creationId xmlns:p14="http://schemas.microsoft.com/office/powerpoint/2010/main" val="107438261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C7BB">
            <a:alpha val="7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699684BF-1895-8F50-8C44-A36412F1E4A1}"/>
              </a:ext>
            </a:extLst>
          </p:cNvPr>
          <p:cNvSpPr/>
          <p:nvPr/>
        </p:nvSpPr>
        <p:spPr>
          <a:xfrm>
            <a:off x="-159658" y="5260037"/>
            <a:ext cx="9303658" cy="4731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CA50294-59AF-4824-542B-547E279E013F}"/>
              </a:ext>
            </a:extLst>
          </p:cNvPr>
          <p:cNvSpPr txBox="1"/>
          <p:nvPr/>
        </p:nvSpPr>
        <p:spPr>
          <a:xfrm>
            <a:off x="2032000" y="2363244"/>
            <a:ext cx="4940300" cy="7550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2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4. </a:t>
            </a:r>
            <a:r>
              <a:rPr lang="ko-KR" altLang="en-US" sz="32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분석 결과 활용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24CE174E-76B1-5AC1-42FD-5477D72697AD}"/>
              </a:ext>
            </a:extLst>
          </p:cNvPr>
          <p:cNvCxnSpPr>
            <a:cxnSpLocks/>
          </p:cNvCxnSpPr>
          <p:nvPr/>
        </p:nvCxnSpPr>
        <p:spPr>
          <a:xfrm>
            <a:off x="3086100" y="3156423"/>
            <a:ext cx="2844800" cy="0"/>
          </a:xfrm>
          <a:prstGeom prst="line">
            <a:avLst/>
          </a:prstGeom>
          <a:ln w="47625">
            <a:solidFill>
              <a:srgbClr val="1A35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32068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C7BB">
            <a:alpha val="7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699684BF-1895-8F50-8C44-A36412F1E4A1}"/>
              </a:ext>
            </a:extLst>
          </p:cNvPr>
          <p:cNvSpPr/>
          <p:nvPr/>
        </p:nvSpPr>
        <p:spPr>
          <a:xfrm>
            <a:off x="-159658" y="5260037"/>
            <a:ext cx="9303658" cy="4731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CA50294-59AF-4824-542B-547E279E013F}"/>
              </a:ext>
            </a:extLst>
          </p:cNvPr>
          <p:cNvSpPr txBox="1"/>
          <p:nvPr/>
        </p:nvSpPr>
        <p:spPr>
          <a:xfrm>
            <a:off x="2032000" y="2363244"/>
            <a:ext cx="4940300" cy="7550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2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2. </a:t>
            </a:r>
            <a:r>
              <a:rPr lang="ko-KR" altLang="en-US" sz="32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분석 방법 및 계획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24CE174E-76B1-5AC1-42FD-5477D72697AD}"/>
              </a:ext>
            </a:extLst>
          </p:cNvPr>
          <p:cNvCxnSpPr>
            <a:cxnSpLocks/>
          </p:cNvCxnSpPr>
          <p:nvPr/>
        </p:nvCxnSpPr>
        <p:spPr>
          <a:xfrm>
            <a:off x="2832100" y="3156423"/>
            <a:ext cx="3365500" cy="0"/>
          </a:xfrm>
          <a:prstGeom prst="line">
            <a:avLst/>
          </a:prstGeom>
          <a:ln w="47625">
            <a:solidFill>
              <a:srgbClr val="1A35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56168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그룹 22">
            <a:extLst>
              <a:ext uri="{FF2B5EF4-FFF2-40B4-BE49-F238E27FC236}">
                <a16:creationId xmlns:a16="http://schemas.microsoft.com/office/drawing/2014/main" id="{C57817ED-34B8-2B21-DA31-4772E9ED6528}"/>
              </a:ext>
            </a:extLst>
          </p:cNvPr>
          <p:cNvGrpSpPr/>
          <p:nvPr/>
        </p:nvGrpSpPr>
        <p:grpSpPr>
          <a:xfrm>
            <a:off x="1427681" y="2724363"/>
            <a:ext cx="6288637" cy="587637"/>
            <a:chOff x="1062718" y="1211868"/>
            <a:chExt cx="6288637" cy="51926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2339A925-C6AC-E741-B849-3F16222AA51D}"/>
                </a:ext>
              </a:extLst>
            </p:cNvPr>
            <p:cNvSpPr/>
            <p:nvPr/>
          </p:nvSpPr>
          <p:spPr>
            <a:xfrm>
              <a:off x="1062718" y="1211868"/>
              <a:ext cx="6288637" cy="519264"/>
            </a:xfrm>
            <a:prstGeom prst="rect">
              <a:avLst/>
            </a:prstGeom>
            <a:solidFill>
              <a:schemeClr val="bg1"/>
            </a:solidFill>
            <a:ln w="15875">
              <a:solidFill>
                <a:srgbClr val="1A353E"/>
              </a:solidFill>
            </a:ln>
            <a:effectLst>
              <a:outerShdw blurRad="50800" dist="38100" dir="2700000" sx="101000" sy="101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r>
                <a:rPr lang="en-US" altLang="ko-KR" sz="1400" dirty="0">
                  <a:solidFill>
                    <a:schemeClr val="tx1"/>
                  </a:solidFill>
                  <a:latin typeface="티웨이_날다" panose="02000300000000000000" pitchFamily="2" charset="-127"/>
                  <a:ea typeface="티웨이_날다" panose="02000300000000000000" pitchFamily="2" charset="-127"/>
                </a:rPr>
                <a:t>		    </a:t>
              </a:r>
              <a:r>
                <a:rPr lang="ko-KR" altLang="en-US" sz="1400" dirty="0">
                  <a:solidFill>
                    <a:schemeClr val="tx1"/>
                  </a:solidFill>
                  <a:latin typeface="티웨이_날다" panose="02000300000000000000" pitchFamily="2" charset="-127"/>
                  <a:ea typeface="티웨이_날다" panose="02000300000000000000" pitchFamily="2" charset="-127"/>
                </a:rPr>
                <a:t>행정동</a:t>
              </a:r>
              <a:r>
                <a:rPr lang="en-US" altLang="ko-KR" sz="1400" dirty="0">
                  <a:solidFill>
                    <a:schemeClr val="tx1"/>
                  </a:solidFill>
                  <a:latin typeface="티웨이_날다" panose="02000300000000000000" pitchFamily="2" charset="-127"/>
                  <a:ea typeface="티웨이_날다" panose="02000300000000000000" pitchFamily="2" charset="-127"/>
                </a:rPr>
                <a:t>/</a:t>
              </a:r>
              <a:r>
                <a:rPr lang="ko-KR" altLang="en-US" sz="1400" dirty="0">
                  <a:solidFill>
                    <a:schemeClr val="tx1"/>
                  </a:solidFill>
                  <a:latin typeface="티웨이_날다" panose="02000300000000000000" pitchFamily="2" charset="-127"/>
                  <a:ea typeface="티웨이_날다" panose="02000300000000000000" pitchFamily="2" charset="-127"/>
                </a:rPr>
                <a:t>시간대</a:t>
              </a:r>
              <a:r>
                <a:rPr lang="en-US" altLang="ko-KR" sz="1400" dirty="0">
                  <a:solidFill>
                    <a:schemeClr val="tx1"/>
                  </a:solidFill>
                  <a:latin typeface="티웨이_날다" panose="02000300000000000000" pitchFamily="2" charset="-127"/>
                  <a:ea typeface="티웨이_날다" panose="02000300000000000000" pitchFamily="2" charset="-127"/>
                </a:rPr>
                <a:t>/</a:t>
              </a:r>
              <a:r>
                <a:rPr lang="ko-KR" altLang="en-US" sz="1400" dirty="0">
                  <a:solidFill>
                    <a:schemeClr val="tx1"/>
                  </a:solidFill>
                  <a:latin typeface="티웨이_날다" panose="02000300000000000000" pitchFamily="2" charset="-127"/>
                  <a:ea typeface="티웨이_날다" panose="02000300000000000000" pitchFamily="2" charset="-127"/>
                </a:rPr>
                <a:t>연령대 분석을 통한 </a:t>
              </a:r>
              <a:r>
                <a:rPr lang="ko-KR" altLang="en-US" sz="1400" dirty="0">
                  <a:solidFill>
                    <a:srgbClr val="31C7BB"/>
                  </a:solidFill>
                  <a:latin typeface="티웨이_날다" panose="02000300000000000000" pitchFamily="2" charset="-127"/>
                  <a:ea typeface="티웨이_날다" panose="02000300000000000000" pitchFamily="2" charset="-127"/>
                </a:rPr>
                <a:t>최적의 입지 선정</a:t>
              </a:r>
            </a:p>
          </p:txBody>
        </p: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513864C2-9CE1-4E86-5CA3-D37F7485695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91716" y="1260087"/>
              <a:ext cx="438658" cy="417191"/>
            </a:xfrm>
            <a:prstGeom prst="rect">
              <a:avLst/>
            </a:prstGeom>
          </p:spPr>
        </p:pic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72D35827-C498-D553-FA89-B7AB5B4B7E5B}"/>
              </a:ext>
            </a:extLst>
          </p:cNvPr>
          <p:cNvGrpSpPr/>
          <p:nvPr/>
        </p:nvGrpSpPr>
        <p:grpSpPr>
          <a:xfrm>
            <a:off x="1427681" y="3451110"/>
            <a:ext cx="6288637" cy="587637"/>
            <a:chOff x="1062718" y="2365280"/>
            <a:chExt cx="6288637" cy="587637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F2D6BCA4-F28B-A24D-9569-004DC3211F4C}"/>
                </a:ext>
              </a:extLst>
            </p:cNvPr>
            <p:cNvSpPr/>
            <p:nvPr/>
          </p:nvSpPr>
          <p:spPr>
            <a:xfrm>
              <a:off x="1062718" y="2365280"/>
              <a:ext cx="6288637" cy="587637"/>
            </a:xfrm>
            <a:prstGeom prst="rect">
              <a:avLst/>
            </a:prstGeom>
            <a:solidFill>
              <a:schemeClr val="bg1"/>
            </a:solidFill>
            <a:ln w="15875">
              <a:solidFill>
                <a:srgbClr val="1A353E"/>
              </a:solidFill>
            </a:ln>
            <a:effectLst>
              <a:outerShdw blurRad="50800" dist="38100" dir="2700000" sx="101000" sy="101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r>
                <a:rPr lang="en-US" altLang="ko-KR" sz="1400" dirty="0">
                  <a:solidFill>
                    <a:schemeClr val="tx1"/>
                  </a:solidFill>
                  <a:latin typeface="티웨이_날다" panose="02000300000000000000" pitchFamily="2" charset="-127"/>
                  <a:ea typeface="티웨이_날다" panose="02000300000000000000" pitchFamily="2" charset="-127"/>
                </a:rPr>
                <a:t>		    </a:t>
              </a:r>
              <a:r>
                <a:rPr lang="ko-KR" altLang="en-US" sz="1400" dirty="0">
                  <a:solidFill>
                    <a:schemeClr val="tx1"/>
                  </a:solidFill>
                  <a:latin typeface="티웨이_날다" panose="02000300000000000000" pitchFamily="2" charset="-127"/>
                  <a:ea typeface="티웨이_날다" panose="02000300000000000000" pitchFamily="2" charset="-127"/>
                </a:rPr>
                <a:t>실질적인 업무상의 위치 선정을 통한 </a:t>
              </a:r>
              <a:r>
                <a:rPr lang="ko-KR" altLang="en-US" sz="1400" dirty="0">
                  <a:solidFill>
                    <a:srgbClr val="31C7BB"/>
                  </a:solidFill>
                  <a:latin typeface="티웨이_날다" panose="02000300000000000000" pitchFamily="2" charset="-127"/>
                  <a:ea typeface="티웨이_날다" panose="02000300000000000000" pitchFamily="2" charset="-127"/>
                </a:rPr>
                <a:t>최소비용</a:t>
              </a:r>
              <a:r>
                <a:rPr lang="en-US" altLang="ko-KR" sz="1400" dirty="0">
                  <a:solidFill>
                    <a:srgbClr val="31C7BB"/>
                  </a:solidFill>
                  <a:latin typeface="티웨이_날다" panose="02000300000000000000" pitchFamily="2" charset="-127"/>
                  <a:ea typeface="티웨이_날다" panose="02000300000000000000" pitchFamily="2" charset="-127"/>
                </a:rPr>
                <a:t>, </a:t>
              </a:r>
              <a:r>
                <a:rPr lang="ko-KR" altLang="en-US" sz="1400" dirty="0">
                  <a:solidFill>
                    <a:srgbClr val="31C7BB"/>
                  </a:solidFill>
                  <a:latin typeface="티웨이_날다" panose="02000300000000000000" pitchFamily="2" charset="-127"/>
                  <a:ea typeface="티웨이_날다" panose="02000300000000000000" pitchFamily="2" charset="-127"/>
                </a:rPr>
                <a:t>최대효용 </a:t>
              </a:r>
              <a:r>
                <a:rPr lang="ko-KR" altLang="en-US" sz="1400" dirty="0">
                  <a:solidFill>
                    <a:schemeClr val="tx1"/>
                  </a:solidFill>
                  <a:latin typeface="티웨이_날다" panose="02000300000000000000" pitchFamily="2" charset="-127"/>
                  <a:ea typeface="티웨이_날다" panose="02000300000000000000" pitchFamily="2" charset="-127"/>
                </a:rPr>
                <a:t>창출</a:t>
              </a:r>
            </a:p>
          </p:txBody>
        </p: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E5312880-B480-A8E4-029D-3417244467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96841" y="2444894"/>
              <a:ext cx="428408" cy="428407"/>
            </a:xfrm>
            <a:prstGeom prst="rect">
              <a:avLst/>
            </a:prstGeom>
          </p:spPr>
        </p:pic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619C985F-C1D4-AF23-8FB7-0FB6BAE06195}"/>
              </a:ext>
            </a:extLst>
          </p:cNvPr>
          <p:cNvGrpSpPr/>
          <p:nvPr/>
        </p:nvGrpSpPr>
        <p:grpSpPr>
          <a:xfrm>
            <a:off x="1427681" y="4177857"/>
            <a:ext cx="6288637" cy="587637"/>
            <a:chOff x="1062718" y="3498011"/>
            <a:chExt cx="6288637" cy="587637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3A7B312E-10C5-8210-B70D-DF457E48C2AB}"/>
                </a:ext>
              </a:extLst>
            </p:cNvPr>
            <p:cNvSpPr/>
            <p:nvPr/>
          </p:nvSpPr>
          <p:spPr>
            <a:xfrm>
              <a:off x="1062718" y="3498011"/>
              <a:ext cx="6288637" cy="587637"/>
            </a:xfrm>
            <a:prstGeom prst="rect">
              <a:avLst/>
            </a:prstGeom>
            <a:solidFill>
              <a:schemeClr val="bg1"/>
            </a:solidFill>
            <a:ln w="15875">
              <a:solidFill>
                <a:srgbClr val="1A353E"/>
              </a:solidFill>
            </a:ln>
            <a:effectLst>
              <a:outerShdw blurRad="50800" dist="38100" dir="2700000" sx="101000" sy="101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r>
                <a:rPr lang="en-US" altLang="ko-KR" sz="1400" dirty="0">
                  <a:solidFill>
                    <a:schemeClr val="tx1"/>
                  </a:solidFill>
                  <a:latin typeface="티웨이_날다" panose="02000300000000000000" pitchFamily="2" charset="-127"/>
                  <a:ea typeface="티웨이_날다" panose="02000300000000000000" pitchFamily="2" charset="-127"/>
                </a:rPr>
                <a:t> 		    </a:t>
              </a:r>
              <a:r>
                <a:rPr lang="ko-KR" altLang="en-US" sz="1400" dirty="0">
                  <a:solidFill>
                    <a:schemeClr val="tx1"/>
                  </a:solidFill>
                  <a:latin typeface="티웨이_날다" panose="02000300000000000000" pitchFamily="2" charset="-127"/>
                  <a:ea typeface="티웨이_날다" panose="02000300000000000000" pitchFamily="2" charset="-127"/>
                </a:rPr>
                <a:t>데이터 분석 결과를 전기차 애플리케이션에 활용</a:t>
              </a:r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31F82102-9517-F399-1D0D-A048AD9AC97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90501" y="3578074"/>
              <a:ext cx="438658" cy="439517"/>
            </a:xfrm>
            <a:prstGeom prst="rect">
              <a:avLst/>
            </a:prstGeom>
          </p:spPr>
        </p:pic>
      </p:grp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223E5F8E-B4EA-1F21-134E-A7905C53AD32}"/>
              </a:ext>
            </a:extLst>
          </p:cNvPr>
          <p:cNvSpPr/>
          <p:nvPr/>
        </p:nvSpPr>
        <p:spPr>
          <a:xfrm>
            <a:off x="1427681" y="1179433"/>
            <a:ext cx="6288637" cy="587637"/>
          </a:xfrm>
          <a:prstGeom prst="rect">
            <a:avLst/>
          </a:prstGeom>
          <a:solidFill>
            <a:schemeClr val="bg1"/>
          </a:solidFill>
          <a:ln w="15875">
            <a:solidFill>
              <a:srgbClr val="1A353E"/>
            </a:solidFill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ko-KR" sz="1400" dirty="0">
                <a:solidFill>
                  <a:schemeClr val="tx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 		    </a:t>
            </a:r>
            <a:r>
              <a:rPr lang="ko-KR" altLang="en-US" sz="1400" dirty="0">
                <a:solidFill>
                  <a:schemeClr val="tx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전기차 완충 충전소 및 전기차 어플 이용자</a:t>
            </a: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803B8E1A-91EA-5860-44D1-7FF2DBD8DB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8990" y="1277448"/>
            <a:ext cx="391606" cy="391606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B4409EC5-564C-75EA-2C22-D583D241995D}"/>
              </a:ext>
            </a:extLst>
          </p:cNvPr>
          <p:cNvSpPr txBox="1"/>
          <p:nvPr/>
        </p:nvSpPr>
        <p:spPr>
          <a:xfrm>
            <a:off x="1329730" y="2317209"/>
            <a:ext cx="1451569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# </a:t>
            </a:r>
            <a:r>
              <a:rPr lang="ko-KR" alt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활용 방안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137772B-8A21-7D0A-0854-22C14987B90D}"/>
              </a:ext>
            </a:extLst>
          </p:cNvPr>
          <p:cNvSpPr txBox="1"/>
          <p:nvPr/>
        </p:nvSpPr>
        <p:spPr>
          <a:xfrm>
            <a:off x="1329731" y="779323"/>
            <a:ext cx="1451568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# </a:t>
            </a:r>
            <a:r>
              <a:rPr lang="ko-KR" alt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적용 대상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00CC6FC-B846-A4C6-170E-931F2EA316AF}"/>
              </a:ext>
            </a:extLst>
          </p:cNvPr>
          <p:cNvSpPr/>
          <p:nvPr/>
        </p:nvSpPr>
        <p:spPr>
          <a:xfrm>
            <a:off x="-201169" y="-210172"/>
            <a:ext cx="9546336" cy="604315"/>
          </a:xfrm>
          <a:prstGeom prst="rect">
            <a:avLst/>
          </a:prstGeom>
          <a:solidFill>
            <a:srgbClr val="31C7BB">
              <a:alpha val="75000"/>
            </a:srgbClr>
          </a:solidFill>
          <a:ln w="31750">
            <a:solidFill>
              <a:srgbClr val="1A35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ECECCF-446E-ED5B-8341-1CC757699229}"/>
              </a:ext>
            </a:extLst>
          </p:cNvPr>
          <p:cNvSpPr txBox="1"/>
          <p:nvPr/>
        </p:nvSpPr>
        <p:spPr>
          <a:xfrm>
            <a:off x="5321300" y="-19111"/>
            <a:ext cx="3822700" cy="340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분석 배경 </a:t>
            </a:r>
            <a:r>
              <a:rPr lang="en-US" altLang="ko-KR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|</a:t>
            </a:r>
            <a:r>
              <a:rPr lang="en-US" altLang="ko-KR" sz="10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ko-KR" altLang="en-US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분석 방법 및 배경 </a:t>
            </a:r>
            <a:r>
              <a:rPr lang="en-US" altLang="ko-KR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| </a:t>
            </a:r>
            <a:r>
              <a:rPr lang="ko-KR" altLang="en-US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분석 내용 </a:t>
            </a:r>
            <a:r>
              <a:rPr lang="en-US" altLang="ko-KR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| </a:t>
            </a:r>
            <a:r>
              <a:rPr lang="ko-KR" altLang="en-US" sz="12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분석결과 활용</a:t>
            </a:r>
            <a:r>
              <a:rPr lang="ko-KR" altLang="en-US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| </a:t>
            </a:r>
            <a:r>
              <a:rPr lang="ko-KR" altLang="en-US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부록</a:t>
            </a:r>
            <a:endParaRPr lang="ko-KR" altLang="en-US" sz="1000" dirty="0">
              <a:solidFill>
                <a:schemeClr val="bg1"/>
              </a:solidFill>
              <a:latin typeface="티웨이_날다" panose="02000300000000000000" pitchFamily="2" charset="-127"/>
              <a:ea typeface="티웨이_날다" panose="02000300000000000000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DA25270-6D8A-D523-3209-DC3553B713F5}"/>
              </a:ext>
            </a:extLst>
          </p:cNvPr>
          <p:cNvSpPr/>
          <p:nvPr/>
        </p:nvSpPr>
        <p:spPr>
          <a:xfrm>
            <a:off x="-280416" y="5341703"/>
            <a:ext cx="9546336" cy="522649"/>
          </a:xfrm>
          <a:prstGeom prst="rect">
            <a:avLst/>
          </a:prstGeom>
          <a:solidFill>
            <a:srgbClr val="31C7BB">
              <a:alpha val="75000"/>
            </a:srgbClr>
          </a:solidFill>
          <a:ln w="31750">
            <a:solidFill>
              <a:srgbClr val="1A35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E22DC8-D6B5-9E1D-C2C2-DA44FF555299}"/>
              </a:ext>
            </a:extLst>
          </p:cNvPr>
          <p:cNvSpPr txBox="1"/>
          <p:nvPr/>
        </p:nvSpPr>
        <p:spPr>
          <a:xfrm>
            <a:off x="6163564" y="5364141"/>
            <a:ext cx="2980436" cy="278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9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# </a:t>
            </a:r>
            <a:r>
              <a:rPr lang="ko-KR" altLang="en-US" sz="9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용인시 전기차 </a:t>
            </a:r>
            <a:r>
              <a:rPr lang="ko-KR" altLang="en-US" sz="9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완속</a:t>
            </a:r>
            <a:r>
              <a:rPr lang="ko-KR" altLang="en-US" sz="9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 충전소</a:t>
            </a:r>
            <a:r>
              <a:rPr lang="en-US" altLang="ko-KR" sz="9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ko-KR" altLang="en-US" sz="9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입지 선정 모델 개발</a:t>
            </a:r>
          </a:p>
        </p:txBody>
      </p:sp>
    </p:spTree>
    <p:extLst>
      <p:ext uri="{BB962C8B-B14F-4D97-AF65-F5344CB8AC3E}">
        <p14:creationId xmlns:p14="http://schemas.microsoft.com/office/powerpoint/2010/main" val="172640229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D4B488B3-C6BA-7C11-F7C7-27FFD09C1BAA}"/>
              </a:ext>
            </a:extLst>
          </p:cNvPr>
          <p:cNvSpPr txBox="1"/>
          <p:nvPr/>
        </p:nvSpPr>
        <p:spPr>
          <a:xfrm>
            <a:off x="1149582" y="1372431"/>
            <a:ext cx="1451569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# </a:t>
            </a:r>
            <a:r>
              <a:rPr lang="ko-KR" alt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기대 효과</a:t>
            </a: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543561A6-BC58-0D43-D03F-89C6312BCA61}"/>
              </a:ext>
            </a:extLst>
          </p:cNvPr>
          <p:cNvGrpSpPr/>
          <p:nvPr/>
        </p:nvGrpSpPr>
        <p:grpSpPr>
          <a:xfrm>
            <a:off x="1252317" y="1899908"/>
            <a:ext cx="6598719" cy="842265"/>
            <a:chOff x="1427681" y="1672334"/>
            <a:chExt cx="6598719" cy="842265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392DCBC0-4CE8-FCBB-02FE-7ED74EB13DB2}"/>
                </a:ext>
              </a:extLst>
            </p:cNvPr>
            <p:cNvSpPr/>
            <p:nvPr/>
          </p:nvSpPr>
          <p:spPr>
            <a:xfrm>
              <a:off x="1427681" y="1672334"/>
              <a:ext cx="6598719" cy="842265"/>
            </a:xfrm>
            <a:prstGeom prst="rect">
              <a:avLst/>
            </a:prstGeom>
            <a:solidFill>
              <a:schemeClr val="bg1"/>
            </a:solidFill>
            <a:ln w="15875">
              <a:solidFill>
                <a:srgbClr val="1A353E"/>
              </a:solidFill>
            </a:ln>
            <a:effectLst>
              <a:outerShdw blurRad="50800" dist="38100" dir="2700000" sx="101000" sy="101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r>
                <a:rPr lang="en-US" altLang="ko-KR" sz="1400" dirty="0">
                  <a:solidFill>
                    <a:schemeClr val="tx1"/>
                  </a:solidFill>
                  <a:latin typeface="티웨이_날다" panose="02000300000000000000" pitchFamily="2" charset="-127"/>
                  <a:ea typeface="티웨이_날다" panose="02000300000000000000" pitchFamily="2" charset="-127"/>
                </a:rPr>
                <a:t>		               </a:t>
              </a:r>
              <a:r>
                <a:rPr lang="ko-KR" altLang="en-US" sz="1400" dirty="0">
                  <a:solidFill>
                    <a:srgbClr val="31C7BB"/>
                  </a:solidFill>
                  <a:latin typeface="티웨이_날다" panose="02000300000000000000" pitchFamily="2" charset="-127"/>
                  <a:ea typeface="티웨이_날다" panose="02000300000000000000" pitchFamily="2" charset="-127"/>
                </a:rPr>
                <a:t>선정한 입지</a:t>
              </a:r>
              <a:r>
                <a:rPr lang="ko-KR" altLang="en-US" sz="1400" dirty="0">
                  <a:solidFill>
                    <a:schemeClr val="tx1"/>
                  </a:solidFill>
                  <a:latin typeface="티웨이_날다" panose="02000300000000000000" pitchFamily="2" charset="-127"/>
                  <a:ea typeface="티웨이_날다" panose="02000300000000000000" pitchFamily="2" charset="-127"/>
                </a:rPr>
                <a:t>에 충전소 설립 시</a:t>
              </a:r>
              <a:r>
                <a:rPr lang="en-US" altLang="ko-KR" sz="1400" dirty="0">
                  <a:solidFill>
                    <a:schemeClr val="tx1"/>
                  </a:solidFill>
                  <a:latin typeface="티웨이_날다" panose="02000300000000000000" pitchFamily="2" charset="-127"/>
                  <a:ea typeface="티웨이_날다" panose="02000300000000000000" pitchFamily="2" charset="-127"/>
                </a:rPr>
                <a:t>,</a:t>
              </a:r>
            </a:p>
            <a:p>
              <a:pPr algn="just"/>
              <a:r>
                <a:rPr lang="en-US" altLang="ko-KR" sz="1400" dirty="0">
                  <a:solidFill>
                    <a:schemeClr val="tx1"/>
                  </a:solidFill>
                  <a:latin typeface="티웨이_날다" panose="02000300000000000000" pitchFamily="2" charset="-127"/>
                  <a:ea typeface="티웨이_날다" panose="02000300000000000000" pitchFamily="2" charset="-127"/>
                </a:rPr>
                <a:t> 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6ACDC7C-44E3-21F8-4C44-6A2F5A16B43C}"/>
                </a:ext>
              </a:extLst>
            </p:cNvPr>
            <p:cNvSpPr txBox="1"/>
            <p:nvPr/>
          </p:nvSpPr>
          <p:spPr>
            <a:xfrm>
              <a:off x="3089274" y="2062408"/>
              <a:ext cx="457200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/>
              <a:r>
                <a:rPr lang="ko-KR" altLang="en-US" sz="1400" dirty="0">
                  <a:solidFill>
                    <a:schemeClr val="tx1"/>
                  </a:solidFill>
                  <a:latin typeface="티웨이_날다" panose="02000300000000000000" pitchFamily="2" charset="-127"/>
                  <a:ea typeface="티웨이_날다" panose="02000300000000000000" pitchFamily="2" charset="-127"/>
                </a:rPr>
                <a:t>충전소를 찾는 과정에서 </a:t>
              </a:r>
              <a:r>
                <a:rPr lang="ko-KR" altLang="en-US" sz="1400" dirty="0">
                  <a:solidFill>
                    <a:srgbClr val="31C7BB"/>
                  </a:solidFill>
                  <a:latin typeface="티웨이_날다" panose="02000300000000000000" pitchFamily="2" charset="-127"/>
                  <a:ea typeface="티웨이_날다" panose="02000300000000000000" pitchFamily="2" charset="-127"/>
                </a:rPr>
                <a:t>이용자의 불편함 최소화</a:t>
              </a:r>
              <a:r>
                <a:rPr lang="ko-KR" altLang="en-US" sz="1400" dirty="0">
                  <a:solidFill>
                    <a:schemeClr val="tx1"/>
                  </a:solidFill>
                  <a:latin typeface="티웨이_날다" panose="02000300000000000000" pitchFamily="2" charset="-127"/>
                  <a:ea typeface="티웨이_날다" panose="02000300000000000000" pitchFamily="2" charset="-127"/>
                </a:rPr>
                <a:t> 예상</a:t>
              </a:r>
              <a:endParaRPr lang="en-US" altLang="ko-KR" sz="1400" dirty="0">
                <a:solidFill>
                  <a:schemeClr val="tx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endParaRPr>
            </a:p>
          </p:txBody>
        </p: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C9400EC8-3162-3B11-401A-8F2ED648668B}"/>
                </a:ext>
              </a:extLst>
            </p:cNvPr>
            <p:cNvGrpSpPr/>
            <p:nvPr/>
          </p:nvGrpSpPr>
          <p:grpSpPr>
            <a:xfrm>
              <a:off x="1878913" y="1883292"/>
              <a:ext cx="887800" cy="420347"/>
              <a:chOff x="1878913" y="1883292"/>
              <a:chExt cx="887800" cy="420347"/>
            </a:xfrm>
          </p:grpSpPr>
          <p:pic>
            <p:nvPicPr>
              <p:cNvPr id="26" name="그림 25">
                <a:extLst>
                  <a:ext uri="{FF2B5EF4-FFF2-40B4-BE49-F238E27FC236}">
                    <a16:creationId xmlns:a16="http://schemas.microsoft.com/office/drawing/2014/main" id="{081528E6-F01C-6BC2-BEF6-C12AD22066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78913" y="1883292"/>
                <a:ext cx="394962" cy="420347"/>
              </a:xfrm>
              <a:prstGeom prst="rect">
                <a:avLst/>
              </a:prstGeom>
            </p:spPr>
          </p:pic>
          <p:pic>
            <p:nvPicPr>
              <p:cNvPr id="27" name="그림 26">
                <a:extLst>
                  <a:ext uri="{FF2B5EF4-FFF2-40B4-BE49-F238E27FC236}">
                    <a16:creationId xmlns:a16="http://schemas.microsoft.com/office/drawing/2014/main" id="{6F9DCB64-00BA-4096-6E11-E2747DB6FC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41619" y="1883292"/>
                <a:ext cx="425094" cy="420347"/>
              </a:xfrm>
              <a:prstGeom prst="rect">
                <a:avLst/>
              </a:prstGeom>
            </p:spPr>
          </p:pic>
        </p:grp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A116019F-1035-E904-C9D4-555D23B73FC4}"/>
              </a:ext>
            </a:extLst>
          </p:cNvPr>
          <p:cNvGrpSpPr/>
          <p:nvPr/>
        </p:nvGrpSpPr>
        <p:grpSpPr>
          <a:xfrm>
            <a:off x="1252317" y="3009241"/>
            <a:ext cx="6598720" cy="842265"/>
            <a:chOff x="1427680" y="2904673"/>
            <a:chExt cx="6598720" cy="842265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FF0BF98D-E429-E52E-9807-36592B1DD78D}"/>
                </a:ext>
              </a:extLst>
            </p:cNvPr>
            <p:cNvSpPr/>
            <p:nvPr/>
          </p:nvSpPr>
          <p:spPr>
            <a:xfrm>
              <a:off x="1427680" y="2904673"/>
              <a:ext cx="6598720" cy="842265"/>
            </a:xfrm>
            <a:prstGeom prst="rect">
              <a:avLst/>
            </a:prstGeom>
            <a:solidFill>
              <a:schemeClr val="bg1"/>
            </a:solidFill>
            <a:ln w="15875">
              <a:solidFill>
                <a:srgbClr val="1A353E"/>
              </a:solidFill>
            </a:ln>
            <a:effectLst>
              <a:outerShdw blurRad="50800" dist="38100" dir="2700000" sx="101000" sy="101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r>
                <a:rPr lang="en-US" altLang="ko-KR" sz="1400" dirty="0">
                  <a:solidFill>
                    <a:schemeClr val="tx1"/>
                  </a:solidFill>
                  <a:latin typeface="티웨이_날다" panose="02000300000000000000" pitchFamily="2" charset="-127"/>
                  <a:ea typeface="티웨이_날다" panose="02000300000000000000" pitchFamily="2" charset="-127"/>
                </a:rPr>
                <a:t> 		            </a:t>
              </a:r>
              <a:r>
                <a:rPr lang="ko-KR" altLang="en-US" sz="1400" dirty="0">
                  <a:solidFill>
                    <a:schemeClr val="tx1"/>
                  </a:solidFill>
                  <a:latin typeface="티웨이_날다" panose="02000300000000000000" pitchFamily="2" charset="-127"/>
                  <a:ea typeface="티웨이_날다" panose="02000300000000000000" pitchFamily="2" charset="-127"/>
                </a:rPr>
                <a:t>데이터 </a:t>
              </a:r>
              <a:r>
                <a:rPr lang="ko-KR" altLang="en-US" sz="1400" dirty="0">
                  <a:solidFill>
                    <a:srgbClr val="31C7BB"/>
                  </a:solidFill>
                  <a:latin typeface="티웨이_날다" panose="02000300000000000000" pitchFamily="2" charset="-127"/>
                  <a:ea typeface="티웨이_날다" panose="02000300000000000000" pitchFamily="2" charset="-127"/>
                </a:rPr>
                <a:t>분석 결과</a:t>
              </a:r>
              <a:r>
                <a:rPr lang="ko-KR" altLang="en-US" sz="1400" dirty="0">
                  <a:solidFill>
                    <a:schemeClr val="tx1"/>
                  </a:solidFill>
                  <a:latin typeface="티웨이_날다" panose="02000300000000000000" pitchFamily="2" charset="-127"/>
                  <a:ea typeface="티웨이_날다" panose="02000300000000000000" pitchFamily="2" charset="-127"/>
                </a:rPr>
                <a:t>를 </a:t>
              </a:r>
              <a:r>
                <a:rPr lang="ko-KR" altLang="en-US" sz="1400" dirty="0">
                  <a:solidFill>
                    <a:srgbClr val="31C7BB"/>
                  </a:solidFill>
                  <a:latin typeface="티웨이_날다" panose="02000300000000000000" pitchFamily="2" charset="-127"/>
                  <a:ea typeface="티웨이_날다" panose="02000300000000000000" pitchFamily="2" charset="-127"/>
                </a:rPr>
                <a:t>전기차 애플리케이션</a:t>
              </a:r>
              <a:r>
                <a:rPr lang="ko-KR" altLang="en-US" sz="1400" dirty="0">
                  <a:solidFill>
                    <a:schemeClr val="tx1"/>
                  </a:solidFill>
                  <a:latin typeface="티웨이_날다" panose="02000300000000000000" pitchFamily="2" charset="-127"/>
                  <a:ea typeface="티웨이_날다" panose="02000300000000000000" pitchFamily="2" charset="-127"/>
                </a:rPr>
                <a:t>과 </a:t>
              </a:r>
              <a:r>
                <a:rPr lang="ko-KR" altLang="en-US" sz="1400" dirty="0">
                  <a:solidFill>
                    <a:srgbClr val="31C7BB"/>
                  </a:solidFill>
                  <a:latin typeface="티웨이_날다" panose="02000300000000000000" pitchFamily="2" charset="-127"/>
                  <a:ea typeface="티웨이_날다" panose="02000300000000000000" pitchFamily="2" charset="-127"/>
                </a:rPr>
                <a:t>연계</a:t>
              </a:r>
              <a:r>
                <a:rPr lang="ko-KR" altLang="en-US" sz="1400" dirty="0">
                  <a:solidFill>
                    <a:schemeClr val="tx1"/>
                  </a:solidFill>
                  <a:latin typeface="티웨이_날다" panose="02000300000000000000" pitchFamily="2" charset="-127"/>
                  <a:ea typeface="티웨이_날다" panose="02000300000000000000" pitchFamily="2" charset="-127"/>
                </a:rPr>
                <a:t>하여 제공 시</a:t>
              </a:r>
              <a:r>
                <a:rPr lang="en-US" altLang="ko-KR" sz="1400" dirty="0">
                  <a:solidFill>
                    <a:schemeClr val="tx1"/>
                  </a:solidFill>
                  <a:latin typeface="티웨이_날다" panose="02000300000000000000" pitchFamily="2" charset="-127"/>
                  <a:ea typeface="티웨이_날다" panose="02000300000000000000" pitchFamily="2" charset="-127"/>
                </a:rPr>
                <a:t>,</a:t>
              </a:r>
            </a:p>
            <a:p>
              <a:pPr algn="just"/>
              <a:endParaRPr lang="ko-KR" altLang="en-US" sz="1400" dirty="0">
                <a:solidFill>
                  <a:schemeClr val="tx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endParaRPr>
            </a:p>
          </p:txBody>
        </p: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DFE27A37-A6C6-B6D9-65D9-D88BF0442C82}"/>
                </a:ext>
              </a:extLst>
            </p:cNvPr>
            <p:cNvGrpSpPr/>
            <p:nvPr/>
          </p:nvGrpSpPr>
          <p:grpSpPr>
            <a:xfrm>
              <a:off x="1891306" y="3106046"/>
              <a:ext cx="916859" cy="439518"/>
              <a:chOff x="1857065" y="4684694"/>
              <a:chExt cx="916859" cy="439518"/>
            </a:xfrm>
          </p:grpSpPr>
          <p:pic>
            <p:nvPicPr>
              <p:cNvPr id="22" name="그림 21">
                <a:extLst>
                  <a:ext uri="{FF2B5EF4-FFF2-40B4-BE49-F238E27FC236}">
                    <a16:creationId xmlns:a16="http://schemas.microsoft.com/office/drawing/2014/main" id="{C5C2F355-520E-3822-A75C-5C36CA48BF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57065" y="4684694"/>
                <a:ext cx="438658" cy="439517"/>
              </a:xfrm>
              <a:prstGeom prst="rect">
                <a:avLst/>
              </a:prstGeom>
            </p:spPr>
          </p:pic>
          <p:pic>
            <p:nvPicPr>
              <p:cNvPr id="31" name="그림 30">
                <a:extLst>
                  <a:ext uri="{FF2B5EF4-FFF2-40B4-BE49-F238E27FC236}">
                    <a16:creationId xmlns:a16="http://schemas.microsoft.com/office/drawing/2014/main" id="{5D91DFE1-E725-7327-559F-D9401DD619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34407" y="4684695"/>
                <a:ext cx="439517" cy="439517"/>
              </a:xfrm>
              <a:prstGeom prst="rect">
                <a:avLst/>
              </a:prstGeom>
            </p:spPr>
          </p:pic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8ED32DD-AE04-4700-7E67-5BFD33B8E5DD}"/>
                </a:ext>
              </a:extLst>
            </p:cNvPr>
            <p:cNvSpPr txBox="1"/>
            <p:nvPr/>
          </p:nvSpPr>
          <p:spPr>
            <a:xfrm>
              <a:off x="2930722" y="3325804"/>
              <a:ext cx="368153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/>
              <a:r>
                <a:rPr lang="ko-KR" altLang="en-US" sz="1400" dirty="0">
                  <a:solidFill>
                    <a:schemeClr val="tx1"/>
                  </a:solidFill>
                  <a:latin typeface="티웨이_날다" panose="02000300000000000000" pitchFamily="2" charset="-127"/>
                  <a:ea typeface="티웨이_날다" panose="02000300000000000000" pitchFamily="2" charset="-127"/>
                </a:rPr>
                <a:t>애플리케이션 </a:t>
              </a:r>
              <a:r>
                <a:rPr lang="ko-KR" altLang="en-US" sz="1400" dirty="0">
                  <a:solidFill>
                    <a:srgbClr val="31C7BB"/>
                  </a:solidFill>
                  <a:latin typeface="티웨이_날다" panose="02000300000000000000" pitchFamily="2" charset="-127"/>
                  <a:ea typeface="티웨이_날다" panose="02000300000000000000" pitchFamily="2" charset="-127"/>
                </a:rPr>
                <a:t>이용자 수</a:t>
              </a:r>
              <a:r>
                <a:rPr lang="ko-KR" altLang="en-US" sz="1400" dirty="0">
                  <a:solidFill>
                    <a:schemeClr val="tx1"/>
                  </a:solidFill>
                  <a:latin typeface="티웨이_날다" panose="02000300000000000000" pitchFamily="2" charset="-127"/>
                  <a:ea typeface="티웨이_날다" panose="02000300000000000000" pitchFamily="2" charset="-127"/>
                </a:rPr>
                <a:t>의 유의미한 </a:t>
              </a:r>
              <a:r>
                <a:rPr lang="ko-KR" altLang="en-US" sz="1400" dirty="0">
                  <a:solidFill>
                    <a:srgbClr val="31C7BB"/>
                  </a:solidFill>
                  <a:latin typeface="티웨이_날다" panose="02000300000000000000" pitchFamily="2" charset="-127"/>
                  <a:ea typeface="티웨이_날다" panose="02000300000000000000" pitchFamily="2" charset="-127"/>
                </a:rPr>
                <a:t>증가</a:t>
              </a:r>
              <a:r>
                <a:rPr lang="ko-KR" altLang="en-US" sz="1400" dirty="0">
                  <a:solidFill>
                    <a:schemeClr val="tx1"/>
                  </a:solidFill>
                  <a:latin typeface="티웨이_날다" panose="02000300000000000000" pitchFamily="2" charset="-127"/>
                  <a:ea typeface="티웨이_날다" panose="02000300000000000000" pitchFamily="2" charset="-127"/>
                </a:rPr>
                <a:t> 예상</a:t>
              </a:r>
              <a:endParaRPr lang="en-US" altLang="ko-KR" sz="1400" dirty="0">
                <a:solidFill>
                  <a:schemeClr val="tx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D5EC62CF-4FE3-42B3-3BB7-A8AD7A2D1841}"/>
              </a:ext>
            </a:extLst>
          </p:cNvPr>
          <p:cNvSpPr/>
          <p:nvPr/>
        </p:nvSpPr>
        <p:spPr>
          <a:xfrm>
            <a:off x="-201169" y="-210172"/>
            <a:ext cx="9546336" cy="604315"/>
          </a:xfrm>
          <a:prstGeom prst="rect">
            <a:avLst/>
          </a:prstGeom>
          <a:solidFill>
            <a:srgbClr val="31C7BB">
              <a:alpha val="75000"/>
            </a:srgbClr>
          </a:solidFill>
          <a:ln w="31750">
            <a:solidFill>
              <a:srgbClr val="1A35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AB3789-B154-4C40-FB73-A3D1F359F3C6}"/>
              </a:ext>
            </a:extLst>
          </p:cNvPr>
          <p:cNvSpPr txBox="1"/>
          <p:nvPr/>
        </p:nvSpPr>
        <p:spPr>
          <a:xfrm>
            <a:off x="5321300" y="-19111"/>
            <a:ext cx="3822700" cy="340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분석 배경 </a:t>
            </a:r>
            <a:r>
              <a:rPr lang="en-US" altLang="ko-KR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|</a:t>
            </a:r>
            <a:r>
              <a:rPr lang="en-US" altLang="ko-KR" sz="10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ko-KR" altLang="en-US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분석 방법 및 배경 </a:t>
            </a:r>
            <a:r>
              <a:rPr lang="en-US" altLang="ko-KR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| </a:t>
            </a:r>
            <a:r>
              <a:rPr lang="ko-KR" altLang="en-US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분석 내용 </a:t>
            </a:r>
            <a:r>
              <a:rPr lang="en-US" altLang="ko-KR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| </a:t>
            </a:r>
            <a:r>
              <a:rPr lang="ko-KR" altLang="en-US" sz="12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분석결과 활용</a:t>
            </a:r>
            <a:r>
              <a:rPr lang="ko-KR" altLang="en-US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| </a:t>
            </a:r>
            <a:r>
              <a:rPr lang="ko-KR" altLang="en-US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부록</a:t>
            </a:r>
            <a:endParaRPr lang="ko-KR" altLang="en-US" sz="1000" dirty="0">
              <a:solidFill>
                <a:schemeClr val="bg1"/>
              </a:solidFill>
              <a:latin typeface="티웨이_날다" panose="02000300000000000000" pitchFamily="2" charset="-127"/>
              <a:ea typeface="티웨이_날다" panose="02000300000000000000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3174A97-2037-E7AF-DA36-824D633C64DA}"/>
              </a:ext>
            </a:extLst>
          </p:cNvPr>
          <p:cNvSpPr/>
          <p:nvPr/>
        </p:nvSpPr>
        <p:spPr>
          <a:xfrm>
            <a:off x="-280416" y="5341703"/>
            <a:ext cx="9546336" cy="522649"/>
          </a:xfrm>
          <a:prstGeom prst="rect">
            <a:avLst/>
          </a:prstGeom>
          <a:solidFill>
            <a:srgbClr val="31C7BB">
              <a:alpha val="75000"/>
            </a:srgbClr>
          </a:solidFill>
          <a:ln w="31750">
            <a:solidFill>
              <a:srgbClr val="1A35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007406-7521-68FC-8AEA-639E511265B1}"/>
              </a:ext>
            </a:extLst>
          </p:cNvPr>
          <p:cNvSpPr txBox="1"/>
          <p:nvPr/>
        </p:nvSpPr>
        <p:spPr>
          <a:xfrm>
            <a:off x="6163564" y="5364141"/>
            <a:ext cx="2980436" cy="278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9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# </a:t>
            </a:r>
            <a:r>
              <a:rPr lang="ko-KR" altLang="en-US" sz="9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용인시 전기차 </a:t>
            </a:r>
            <a:r>
              <a:rPr lang="ko-KR" altLang="en-US" sz="9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완속</a:t>
            </a:r>
            <a:r>
              <a:rPr lang="ko-KR" altLang="en-US" sz="9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 충전소</a:t>
            </a:r>
            <a:r>
              <a:rPr lang="en-US" altLang="ko-KR" sz="9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ko-KR" altLang="en-US" sz="9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입지 선정 모델 개발</a:t>
            </a:r>
          </a:p>
        </p:txBody>
      </p:sp>
    </p:spTree>
    <p:extLst>
      <p:ext uri="{BB962C8B-B14F-4D97-AF65-F5344CB8AC3E}">
        <p14:creationId xmlns:p14="http://schemas.microsoft.com/office/powerpoint/2010/main" val="232843397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C7BB">
            <a:alpha val="7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699684BF-1895-8F50-8C44-A36412F1E4A1}"/>
              </a:ext>
            </a:extLst>
          </p:cNvPr>
          <p:cNvSpPr/>
          <p:nvPr/>
        </p:nvSpPr>
        <p:spPr>
          <a:xfrm>
            <a:off x="-159658" y="5260037"/>
            <a:ext cx="9303658" cy="4731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CA50294-59AF-4824-542B-547E279E013F}"/>
              </a:ext>
            </a:extLst>
          </p:cNvPr>
          <p:cNvSpPr txBox="1"/>
          <p:nvPr/>
        </p:nvSpPr>
        <p:spPr>
          <a:xfrm>
            <a:off x="3708400" y="2363244"/>
            <a:ext cx="1587500" cy="7550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2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5</a:t>
            </a:r>
            <a:r>
              <a:rPr lang="en-US" altLang="ko-KR" sz="3200" b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. </a:t>
            </a:r>
            <a:r>
              <a:rPr lang="ko-KR" altLang="en-US" sz="32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부록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24CE174E-76B1-5AC1-42FD-5477D72697AD}"/>
              </a:ext>
            </a:extLst>
          </p:cNvPr>
          <p:cNvCxnSpPr>
            <a:cxnSpLocks/>
          </p:cNvCxnSpPr>
          <p:nvPr/>
        </p:nvCxnSpPr>
        <p:spPr>
          <a:xfrm>
            <a:off x="3898900" y="3156423"/>
            <a:ext cx="1244600" cy="0"/>
          </a:xfrm>
          <a:prstGeom prst="line">
            <a:avLst/>
          </a:prstGeom>
          <a:ln w="47625">
            <a:solidFill>
              <a:srgbClr val="1A35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668286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C7FE2110-A0A6-760F-ED96-B880D5672DB8}"/>
              </a:ext>
            </a:extLst>
          </p:cNvPr>
          <p:cNvSpPr/>
          <p:nvPr/>
        </p:nvSpPr>
        <p:spPr>
          <a:xfrm>
            <a:off x="-201169" y="-210172"/>
            <a:ext cx="9546336" cy="604315"/>
          </a:xfrm>
          <a:prstGeom prst="rect">
            <a:avLst/>
          </a:prstGeom>
          <a:solidFill>
            <a:srgbClr val="31C7BB">
              <a:alpha val="75000"/>
            </a:srgbClr>
          </a:solidFill>
          <a:ln w="31750">
            <a:solidFill>
              <a:srgbClr val="1A35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7F6C0C-5CA2-66E0-B5FA-04A57DF6E0E9}"/>
              </a:ext>
            </a:extLst>
          </p:cNvPr>
          <p:cNvSpPr txBox="1"/>
          <p:nvPr/>
        </p:nvSpPr>
        <p:spPr>
          <a:xfrm>
            <a:off x="5321300" y="-19111"/>
            <a:ext cx="3822700" cy="340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분석 배경 </a:t>
            </a:r>
            <a:r>
              <a:rPr lang="en-US" altLang="ko-KR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|</a:t>
            </a:r>
            <a:r>
              <a:rPr lang="en-US" altLang="ko-KR" sz="10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ko-KR" altLang="en-US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분석 방법 및 배경 </a:t>
            </a:r>
            <a:r>
              <a:rPr lang="en-US" altLang="ko-KR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| </a:t>
            </a:r>
            <a:r>
              <a:rPr lang="ko-KR" altLang="en-US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분석 내용 </a:t>
            </a:r>
            <a:r>
              <a:rPr lang="en-US" altLang="ko-KR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| </a:t>
            </a:r>
            <a:r>
              <a:rPr lang="ko-KR" altLang="en-US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분석결과 활용 </a:t>
            </a:r>
            <a:r>
              <a:rPr lang="en-US" altLang="ko-KR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| </a:t>
            </a:r>
            <a:r>
              <a:rPr lang="ko-KR" altLang="en-US" sz="12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부록</a:t>
            </a:r>
            <a:endParaRPr lang="ko-KR" altLang="en-US" sz="1000" dirty="0">
              <a:latin typeface="티웨이_날다" panose="02000300000000000000" pitchFamily="2" charset="-127"/>
              <a:ea typeface="티웨이_날다" panose="02000300000000000000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0D6D868-FCA3-0200-AF93-066BCC4E77B2}"/>
              </a:ext>
            </a:extLst>
          </p:cNvPr>
          <p:cNvSpPr/>
          <p:nvPr/>
        </p:nvSpPr>
        <p:spPr>
          <a:xfrm>
            <a:off x="-280416" y="5341703"/>
            <a:ext cx="9546336" cy="522649"/>
          </a:xfrm>
          <a:prstGeom prst="rect">
            <a:avLst/>
          </a:prstGeom>
          <a:solidFill>
            <a:srgbClr val="31C7BB">
              <a:alpha val="75000"/>
            </a:srgbClr>
          </a:solidFill>
          <a:ln w="31750">
            <a:solidFill>
              <a:srgbClr val="1A35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33209F-3BD5-A209-4AC0-1033ADE65ACD}"/>
              </a:ext>
            </a:extLst>
          </p:cNvPr>
          <p:cNvSpPr txBox="1"/>
          <p:nvPr/>
        </p:nvSpPr>
        <p:spPr>
          <a:xfrm>
            <a:off x="6163564" y="5364141"/>
            <a:ext cx="2980436" cy="278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9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# </a:t>
            </a:r>
            <a:r>
              <a:rPr lang="ko-KR" altLang="en-US" sz="9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용인시 전기차 </a:t>
            </a:r>
            <a:r>
              <a:rPr lang="ko-KR" altLang="en-US" sz="9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완속</a:t>
            </a:r>
            <a:r>
              <a:rPr lang="ko-KR" altLang="en-US" sz="9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 충전소</a:t>
            </a:r>
            <a:r>
              <a:rPr lang="en-US" altLang="ko-KR" sz="9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ko-KR" altLang="en-US" sz="9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입지 선정 모델 개발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62F2FD3-F5BF-50D8-1B77-4D555F208A43}"/>
              </a:ext>
            </a:extLst>
          </p:cNvPr>
          <p:cNvSpPr/>
          <p:nvPr/>
        </p:nvSpPr>
        <p:spPr>
          <a:xfrm>
            <a:off x="990602" y="776267"/>
            <a:ext cx="7467600" cy="4365650"/>
          </a:xfrm>
          <a:prstGeom prst="rect">
            <a:avLst/>
          </a:prstGeom>
          <a:solidFill>
            <a:srgbClr val="65D5CC">
              <a:alpha val="15000"/>
            </a:srgbClr>
          </a:solidFill>
          <a:ln w="15875">
            <a:solidFill>
              <a:srgbClr val="1A35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ㅁㅁ</a:t>
            </a:r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77A0592-B2BF-6761-B99E-E1DCB96F40D2}"/>
              </a:ext>
            </a:extLst>
          </p:cNvPr>
          <p:cNvSpPr/>
          <p:nvPr/>
        </p:nvSpPr>
        <p:spPr>
          <a:xfrm>
            <a:off x="838200" y="585205"/>
            <a:ext cx="7467600" cy="4365650"/>
          </a:xfrm>
          <a:prstGeom prst="rect">
            <a:avLst/>
          </a:prstGeom>
          <a:solidFill>
            <a:schemeClr val="bg1"/>
          </a:solidFill>
          <a:ln w="15875">
            <a:solidFill>
              <a:srgbClr val="1A35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4D4554-D95C-E4DC-1E2A-1D8AC9E8E682}"/>
              </a:ext>
            </a:extLst>
          </p:cNvPr>
          <p:cNvSpPr txBox="1"/>
          <p:nvPr/>
        </p:nvSpPr>
        <p:spPr>
          <a:xfrm>
            <a:off x="2046514" y="691217"/>
            <a:ext cx="5050970" cy="5893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b="1" dirty="0">
                <a:solidFill>
                  <a:srgbClr val="1A353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- </a:t>
            </a:r>
            <a:r>
              <a:rPr lang="ko-KR" altLang="en-US" sz="2400" b="1" dirty="0">
                <a:solidFill>
                  <a:srgbClr val="1A353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기각한 내용들 </a:t>
            </a:r>
            <a:r>
              <a:rPr lang="en-US" altLang="ko-KR" sz="2400" b="1" dirty="0">
                <a:solidFill>
                  <a:srgbClr val="1A353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(</a:t>
            </a:r>
            <a:r>
              <a:rPr lang="ko-KR" altLang="en-US" sz="2400" b="1" dirty="0">
                <a:solidFill>
                  <a:srgbClr val="1A353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시각화 자료 첨부</a:t>
            </a:r>
            <a:r>
              <a:rPr lang="en-US" altLang="ko-KR" sz="2400" b="1" dirty="0">
                <a:solidFill>
                  <a:srgbClr val="1A353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)</a:t>
            </a:r>
            <a:r>
              <a:rPr lang="ko-KR" altLang="en-US" sz="2400" b="1" dirty="0">
                <a:solidFill>
                  <a:srgbClr val="1A353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en-US" altLang="ko-KR" sz="2400" b="1" dirty="0">
                <a:solidFill>
                  <a:srgbClr val="1A353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- </a:t>
            </a:r>
            <a:endParaRPr lang="ko-KR" altLang="en-US" sz="2400" b="1" dirty="0">
              <a:solidFill>
                <a:srgbClr val="1A353E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티웨이_날다" panose="02000300000000000000" pitchFamily="2" charset="-127"/>
              <a:ea typeface="티웨이_날다" panose="02000300000000000000" pitchFamily="2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1D51255-9EEE-5FDB-780E-435EB6A7EE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4822" y="1480395"/>
            <a:ext cx="3182035" cy="3147933"/>
          </a:xfrm>
          <a:prstGeom prst="rect">
            <a:avLst/>
          </a:prstGeom>
          <a:noFill/>
          <a:ln w="15875">
            <a:solidFill>
              <a:srgbClr val="1A353E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DFA05F01-4813-7EBD-C6EA-938DEF70FA24}"/>
              </a:ext>
            </a:extLst>
          </p:cNvPr>
          <p:cNvSpPr/>
          <p:nvPr/>
        </p:nvSpPr>
        <p:spPr>
          <a:xfrm>
            <a:off x="4804061" y="1446832"/>
            <a:ext cx="3067706" cy="3181495"/>
          </a:xfrm>
          <a:prstGeom prst="rect">
            <a:avLst/>
          </a:prstGeom>
          <a:solidFill>
            <a:schemeClr val="bg1"/>
          </a:solidFill>
          <a:ln w="15875">
            <a:solidFill>
              <a:srgbClr val="1A353E"/>
            </a:solidFill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▶ 월요일 </a:t>
            </a:r>
            <a:r>
              <a:rPr lang="en-US" altLang="ko-KR" sz="14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/</a:t>
            </a:r>
            <a:r>
              <a:rPr lang="ko-KR" altLang="en-US" sz="14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 일요일 앱 사용자 수 급락 </a:t>
            </a:r>
            <a:endParaRPr lang="en-US" altLang="ko-KR" sz="1400" dirty="0">
              <a:latin typeface="티웨이_날다" panose="02000300000000000000" pitchFamily="2" charset="-127"/>
              <a:ea typeface="티웨이_날다" panose="02000300000000000000" pitchFamily="2" charset="-127"/>
            </a:endParaRPr>
          </a:p>
          <a:p>
            <a:endParaRPr lang="en-US" altLang="ko-KR" sz="1400" dirty="0">
              <a:latin typeface="티웨이_날다" panose="02000300000000000000" pitchFamily="2" charset="-127"/>
              <a:ea typeface="티웨이_날다" panose="02000300000000000000" pitchFamily="2" charset="-127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127536FC-A2E4-3057-01E3-364BFAD971FE}"/>
              </a:ext>
            </a:extLst>
          </p:cNvPr>
          <p:cNvSpPr/>
          <p:nvPr/>
        </p:nvSpPr>
        <p:spPr>
          <a:xfrm>
            <a:off x="5431675" y="1321723"/>
            <a:ext cx="1870392" cy="299896"/>
          </a:xfrm>
          <a:prstGeom prst="roundRect">
            <a:avLst>
              <a:gd name="adj" fmla="val 50000"/>
            </a:avLst>
          </a:prstGeom>
          <a:solidFill>
            <a:srgbClr val="1A353E"/>
          </a:solidFill>
          <a:ln>
            <a:solidFill>
              <a:srgbClr val="1A35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시간대 그룹화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AB485F9-8ED7-C022-2EF9-E2267B881D00}"/>
              </a:ext>
            </a:extLst>
          </p:cNvPr>
          <p:cNvSpPr txBox="1"/>
          <p:nvPr/>
        </p:nvSpPr>
        <p:spPr>
          <a:xfrm>
            <a:off x="4923040" y="2430577"/>
            <a:ext cx="2901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 dirty="0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시간대를 </a:t>
            </a:r>
            <a:r>
              <a:rPr lang="en-US" altLang="ko-KR" sz="1200" dirty="0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1-6 / 2-5 / 3-4 </a:t>
            </a:r>
            <a:br>
              <a:rPr lang="en-US" altLang="ko-KR" sz="1200" dirty="0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</a:br>
            <a:r>
              <a:rPr lang="en-US" altLang="ko-KR" sz="1200" dirty="0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3</a:t>
            </a:r>
            <a:r>
              <a:rPr lang="ko-KR" altLang="en-US" sz="1200" dirty="0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개로 그룹화하여 </a:t>
            </a:r>
            <a:r>
              <a:rPr lang="ko-KR" altLang="en-US" sz="1200" dirty="0" err="1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동별로</a:t>
            </a:r>
            <a:r>
              <a:rPr lang="ko-KR" altLang="en-US" sz="1200" dirty="0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 분포 파악</a:t>
            </a:r>
            <a:endParaRPr lang="en-US" altLang="ko-KR" sz="1200" dirty="0">
              <a:latin typeface="티웨이_날다" panose="02000300000000000000" pitchFamily="2" charset="-127"/>
              <a:ea typeface="티웨이_날다" panose="02000300000000000000" pitchFamily="2" charset="-127"/>
              <a:cs typeface="Times New Roman" panose="020206030504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9EAD5A9-B7E9-3455-1B62-85A3ADF37937}"/>
              </a:ext>
            </a:extLst>
          </p:cNvPr>
          <p:cNvSpPr txBox="1"/>
          <p:nvPr/>
        </p:nvSpPr>
        <p:spPr>
          <a:xfrm>
            <a:off x="4923040" y="3173037"/>
            <a:ext cx="29010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 dirty="0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위와 같이 나눈 이유는 급속과 </a:t>
            </a:r>
            <a:r>
              <a:rPr lang="ko-KR" altLang="en-US" sz="1200" dirty="0" err="1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완속을</a:t>
            </a:r>
            <a:br>
              <a:rPr lang="en-US" altLang="ko-KR" sz="1200" dirty="0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</a:br>
            <a:r>
              <a:rPr lang="ko-KR" altLang="en-US" sz="1200" dirty="0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구분 지어 입지 선정하기 </a:t>
            </a:r>
            <a:r>
              <a:rPr lang="ko-KR" altLang="en-US" sz="1200" dirty="0" err="1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위해서였지만</a:t>
            </a:r>
            <a:br>
              <a:rPr lang="en-US" altLang="ko-KR" sz="1200" dirty="0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</a:br>
            <a:r>
              <a:rPr lang="en-US" altLang="ko-KR" sz="1200" dirty="0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‘</a:t>
            </a:r>
            <a:r>
              <a:rPr lang="ko-KR" altLang="en-US" sz="1200" dirty="0" err="1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완속</a:t>
            </a:r>
            <a:r>
              <a:rPr lang="en-US" altLang="ko-KR" sz="1200" dirty="0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’</a:t>
            </a:r>
            <a:r>
              <a:rPr lang="ko-KR" altLang="en-US" sz="1200" dirty="0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만 필요로 하므로 기각하기로 결정</a:t>
            </a:r>
            <a:endParaRPr lang="en-US" altLang="ko-KR" sz="1200" dirty="0">
              <a:latin typeface="티웨이_날다" panose="02000300000000000000" pitchFamily="2" charset="-127"/>
              <a:ea typeface="티웨이_날다" panose="02000300000000000000" pitchFamily="2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298829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CA155FE7-88F1-578B-0CF3-594697069ADA}"/>
              </a:ext>
            </a:extLst>
          </p:cNvPr>
          <p:cNvSpPr/>
          <p:nvPr/>
        </p:nvSpPr>
        <p:spPr>
          <a:xfrm>
            <a:off x="-201169" y="-210172"/>
            <a:ext cx="9546336" cy="604315"/>
          </a:xfrm>
          <a:prstGeom prst="rect">
            <a:avLst/>
          </a:prstGeom>
          <a:solidFill>
            <a:srgbClr val="31C7BB">
              <a:alpha val="75000"/>
            </a:srgbClr>
          </a:solidFill>
          <a:ln w="31750">
            <a:solidFill>
              <a:srgbClr val="1A35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6CE694-903B-53F0-B65D-EE1EC31FC16B}"/>
              </a:ext>
            </a:extLst>
          </p:cNvPr>
          <p:cNvSpPr txBox="1"/>
          <p:nvPr/>
        </p:nvSpPr>
        <p:spPr>
          <a:xfrm>
            <a:off x="5321300" y="-19111"/>
            <a:ext cx="3822700" cy="340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분석 배경 </a:t>
            </a:r>
            <a:r>
              <a:rPr lang="en-US" altLang="ko-KR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|</a:t>
            </a:r>
            <a:r>
              <a:rPr lang="en-US" altLang="ko-KR" sz="10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ko-KR" altLang="en-US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분석 방법 및 배경 </a:t>
            </a:r>
            <a:r>
              <a:rPr lang="en-US" altLang="ko-KR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| </a:t>
            </a:r>
            <a:r>
              <a:rPr lang="ko-KR" altLang="en-US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분석 내용 </a:t>
            </a:r>
            <a:r>
              <a:rPr lang="en-US" altLang="ko-KR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| </a:t>
            </a:r>
            <a:r>
              <a:rPr lang="ko-KR" altLang="en-US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분석결과 활용 </a:t>
            </a:r>
            <a:r>
              <a:rPr lang="en-US" altLang="ko-KR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| </a:t>
            </a:r>
            <a:r>
              <a:rPr lang="ko-KR" altLang="en-US" sz="12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부록</a:t>
            </a:r>
            <a:endParaRPr lang="ko-KR" altLang="en-US" sz="1000" dirty="0">
              <a:latin typeface="티웨이_날다" panose="02000300000000000000" pitchFamily="2" charset="-127"/>
              <a:ea typeface="티웨이_날다" panose="02000300000000000000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3DC5B4C-57AC-5953-160A-7EA6E00D2BC6}"/>
              </a:ext>
            </a:extLst>
          </p:cNvPr>
          <p:cNvSpPr/>
          <p:nvPr/>
        </p:nvSpPr>
        <p:spPr>
          <a:xfrm>
            <a:off x="-280416" y="5341703"/>
            <a:ext cx="9546336" cy="522649"/>
          </a:xfrm>
          <a:prstGeom prst="rect">
            <a:avLst/>
          </a:prstGeom>
          <a:solidFill>
            <a:srgbClr val="31C7BB">
              <a:alpha val="75000"/>
            </a:srgbClr>
          </a:solidFill>
          <a:ln w="31750">
            <a:solidFill>
              <a:srgbClr val="1A35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0511CB-7074-3149-2BBE-F4DD7A965AEB}"/>
              </a:ext>
            </a:extLst>
          </p:cNvPr>
          <p:cNvSpPr txBox="1"/>
          <p:nvPr/>
        </p:nvSpPr>
        <p:spPr>
          <a:xfrm>
            <a:off x="6163564" y="5364141"/>
            <a:ext cx="2980436" cy="278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9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# </a:t>
            </a:r>
            <a:r>
              <a:rPr lang="ko-KR" altLang="en-US" sz="9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용인시 전기차 </a:t>
            </a:r>
            <a:r>
              <a:rPr lang="ko-KR" altLang="en-US" sz="9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완속</a:t>
            </a:r>
            <a:r>
              <a:rPr lang="ko-KR" altLang="en-US" sz="9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 충전소</a:t>
            </a:r>
            <a:r>
              <a:rPr lang="en-US" altLang="ko-KR" sz="9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ko-KR" altLang="en-US" sz="9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입지 선정 모델 개발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578922A-7018-67B2-3966-A6B4B6D63EC7}"/>
              </a:ext>
            </a:extLst>
          </p:cNvPr>
          <p:cNvSpPr/>
          <p:nvPr/>
        </p:nvSpPr>
        <p:spPr>
          <a:xfrm>
            <a:off x="990602" y="776267"/>
            <a:ext cx="7467600" cy="4365650"/>
          </a:xfrm>
          <a:prstGeom prst="rect">
            <a:avLst/>
          </a:prstGeom>
          <a:solidFill>
            <a:srgbClr val="65D5CC">
              <a:alpha val="15000"/>
            </a:srgbClr>
          </a:solidFill>
          <a:ln w="15875">
            <a:solidFill>
              <a:srgbClr val="1A35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ㅁㅁ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E467109-8E8A-3C77-C871-415EC904E214}"/>
              </a:ext>
            </a:extLst>
          </p:cNvPr>
          <p:cNvSpPr/>
          <p:nvPr/>
        </p:nvSpPr>
        <p:spPr>
          <a:xfrm>
            <a:off x="838200" y="585205"/>
            <a:ext cx="7467600" cy="4365650"/>
          </a:xfrm>
          <a:prstGeom prst="rect">
            <a:avLst/>
          </a:prstGeom>
          <a:solidFill>
            <a:schemeClr val="bg1"/>
          </a:solidFill>
          <a:ln w="15875">
            <a:solidFill>
              <a:srgbClr val="1A35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C8F2802A-E768-BA6A-B635-CEBE1A422F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4821" y="1480398"/>
            <a:ext cx="3182036" cy="3147933"/>
          </a:xfrm>
          <a:prstGeom prst="rect">
            <a:avLst/>
          </a:prstGeom>
          <a:noFill/>
          <a:ln w="15875">
            <a:solidFill>
              <a:srgbClr val="1A353E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4089EE55-8A5C-4C8E-213E-ADD46BDC46EF}"/>
              </a:ext>
            </a:extLst>
          </p:cNvPr>
          <p:cNvSpPr/>
          <p:nvPr/>
        </p:nvSpPr>
        <p:spPr>
          <a:xfrm>
            <a:off x="4804061" y="1446832"/>
            <a:ext cx="3067706" cy="3181495"/>
          </a:xfrm>
          <a:prstGeom prst="rect">
            <a:avLst/>
          </a:prstGeom>
          <a:solidFill>
            <a:schemeClr val="bg1"/>
          </a:solidFill>
          <a:ln w="15875">
            <a:solidFill>
              <a:srgbClr val="1A353E"/>
            </a:solidFill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▶ 월요일 </a:t>
            </a:r>
            <a:r>
              <a:rPr lang="en-US" altLang="ko-KR" sz="14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/</a:t>
            </a:r>
            <a:r>
              <a:rPr lang="ko-KR" altLang="en-US" sz="14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 일요일 앱 사용자 수 급락 </a:t>
            </a:r>
            <a:endParaRPr lang="en-US" altLang="ko-KR" sz="1400" dirty="0">
              <a:latin typeface="티웨이_날다" panose="02000300000000000000" pitchFamily="2" charset="-127"/>
              <a:ea typeface="티웨이_날다" panose="02000300000000000000" pitchFamily="2" charset="-127"/>
            </a:endParaRPr>
          </a:p>
          <a:p>
            <a:endParaRPr lang="en-US" altLang="ko-KR" sz="1400" dirty="0">
              <a:latin typeface="티웨이_날다" panose="02000300000000000000" pitchFamily="2" charset="-127"/>
              <a:ea typeface="티웨이_날다" panose="02000300000000000000" pitchFamily="2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8947C86C-0E1B-056F-5A01-7A8275212CFA}"/>
              </a:ext>
            </a:extLst>
          </p:cNvPr>
          <p:cNvSpPr/>
          <p:nvPr/>
        </p:nvSpPr>
        <p:spPr>
          <a:xfrm>
            <a:off x="5431675" y="1321723"/>
            <a:ext cx="1870392" cy="299896"/>
          </a:xfrm>
          <a:prstGeom prst="roundRect">
            <a:avLst>
              <a:gd name="adj" fmla="val 50000"/>
            </a:avLst>
          </a:prstGeom>
          <a:solidFill>
            <a:srgbClr val="1A353E"/>
          </a:solidFill>
          <a:ln>
            <a:solidFill>
              <a:srgbClr val="1A35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요일 그룹화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B54301F-FD0A-C3B3-F2AD-31E8804E293F}"/>
              </a:ext>
            </a:extLst>
          </p:cNvPr>
          <p:cNvSpPr txBox="1"/>
          <p:nvPr/>
        </p:nvSpPr>
        <p:spPr>
          <a:xfrm>
            <a:off x="4887368" y="2170380"/>
            <a:ext cx="2901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 dirty="0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요일을 주중</a:t>
            </a:r>
            <a:r>
              <a:rPr lang="en-US" altLang="ko-KR" sz="1200" dirty="0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/</a:t>
            </a:r>
            <a:r>
              <a:rPr lang="ko-KR" altLang="en-US" sz="1200" dirty="0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주말 </a:t>
            </a:r>
            <a:r>
              <a:rPr lang="en-US" altLang="ko-KR" sz="1200" dirty="0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2</a:t>
            </a:r>
            <a:r>
              <a:rPr lang="ko-KR" altLang="en-US" sz="1200" dirty="0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개로 그룹화하여</a:t>
            </a:r>
            <a:br>
              <a:rPr lang="en-US" altLang="ko-KR" sz="1200" dirty="0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</a:br>
            <a:r>
              <a:rPr lang="ko-KR" altLang="en-US" sz="1200" dirty="0" err="1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동별로</a:t>
            </a:r>
            <a:r>
              <a:rPr lang="ko-KR" altLang="en-US" sz="1200" dirty="0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 분포 파악</a:t>
            </a:r>
            <a:endParaRPr lang="en-US" altLang="ko-KR" sz="1200" dirty="0">
              <a:latin typeface="티웨이_날다" panose="02000300000000000000" pitchFamily="2" charset="-127"/>
              <a:ea typeface="티웨이_날다" panose="02000300000000000000" pitchFamily="2" charset="-127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2292C42-7872-8D35-D2F5-888490B19C22}"/>
              </a:ext>
            </a:extLst>
          </p:cNvPr>
          <p:cNvSpPr txBox="1"/>
          <p:nvPr/>
        </p:nvSpPr>
        <p:spPr>
          <a:xfrm>
            <a:off x="4887367" y="2810956"/>
            <a:ext cx="29010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 dirty="0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위와 같이 나눈 이유는 </a:t>
            </a:r>
            <a:br>
              <a:rPr lang="en-US" altLang="ko-KR" sz="1200" dirty="0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</a:br>
            <a:r>
              <a:rPr lang="ko-KR" altLang="en-US" sz="1200" dirty="0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주중과 주말 사이에 유의미한 차이가</a:t>
            </a:r>
            <a:br>
              <a:rPr lang="en-US" altLang="ko-KR" sz="1200" dirty="0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</a:br>
            <a:r>
              <a:rPr lang="ko-KR" altLang="en-US" sz="1200" dirty="0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존재할 것이라는 가정 때문</a:t>
            </a:r>
            <a:endParaRPr lang="en-US" altLang="ko-KR" sz="1200" dirty="0">
              <a:latin typeface="티웨이_날다" panose="02000300000000000000" pitchFamily="2" charset="-127"/>
              <a:ea typeface="티웨이_날다" panose="02000300000000000000" pitchFamily="2" charset="-127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3E9B9F4-7FBB-683F-EF5B-07803FCC584C}"/>
              </a:ext>
            </a:extLst>
          </p:cNvPr>
          <p:cNvSpPr txBox="1"/>
          <p:nvPr/>
        </p:nvSpPr>
        <p:spPr>
          <a:xfrm>
            <a:off x="4887366" y="3636198"/>
            <a:ext cx="2901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 dirty="0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그러나 시각화로 살펴본 결과</a:t>
            </a:r>
            <a:br>
              <a:rPr lang="en-US" altLang="ko-KR" sz="1200" dirty="0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</a:br>
            <a:r>
              <a:rPr lang="ko-KR" altLang="en-US" sz="1200" dirty="0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주중</a:t>
            </a:r>
            <a:r>
              <a:rPr lang="en-US" altLang="ko-KR" sz="1200" dirty="0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/</a:t>
            </a:r>
            <a:r>
              <a:rPr lang="ko-KR" altLang="en-US" sz="1200" dirty="0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주말 사이에 크게 차이가 없어 기각</a:t>
            </a:r>
            <a:endParaRPr lang="en-US" altLang="ko-KR" sz="1200" dirty="0">
              <a:latin typeface="티웨이_날다" panose="02000300000000000000" pitchFamily="2" charset="-127"/>
              <a:ea typeface="티웨이_날다" panose="02000300000000000000" pitchFamily="2" charset="-127"/>
              <a:cs typeface="Times New Roman" panose="020206030504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F2C8FC5-D0B3-3E54-741A-5D2DAB910752}"/>
              </a:ext>
            </a:extLst>
          </p:cNvPr>
          <p:cNvSpPr txBox="1"/>
          <p:nvPr/>
        </p:nvSpPr>
        <p:spPr>
          <a:xfrm>
            <a:off x="2046514" y="691217"/>
            <a:ext cx="5050970" cy="5893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b="1" dirty="0">
                <a:solidFill>
                  <a:srgbClr val="1A353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- </a:t>
            </a:r>
            <a:r>
              <a:rPr lang="ko-KR" altLang="en-US" sz="2400" b="1" dirty="0">
                <a:solidFill>
                  <a:srgbClr val="1A353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기각한 내용들 </a:t>
            </a:r>
            <a:r>
              <a:rPr lang="en-US" altLang="ko-KR" sz="2400" b="1" dirty="0">
                <a:solidFill>
                  <a:srgbClr val="1A353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(</a:t>
            </a:r>
            <a:r>
              <a:rPr lang="ko-KR" altLang="en-US" sz="2400" b="1" dirty="0">
                <a:solidFill>
                  <a:srgbClr val="1A353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시각화 자료 첨부</a:t>
            </a:r>
            <a:r>
              <a:rPr lang="en-US" altLang="ko-KR" sz="2400" b="1" dirty="0">
                <a:solidFill>
                  <a:srgbClr val="1A353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)</a:t>
            </a:r>
            <a:r>
              <a:rPr lang="ko-KR" altLang="en-US" sz="2400" b="1" dirty="0">
                <a:solidFill>
                  <a:srgbClr val="1A353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en-US" altLang="ko-KR" sz="2400" b="1" dirty="0">
                <a:solidFill>
                  <a:srgbClr val="1A353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- </a:t>
            </a:r>
            <a:endParaRPr lang="ko-KR" altLang="en-US" sz="2400" b="1" dirty="0">
              <a:solidFill>
                <a:srgbClr val="1A353E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티웨이_날다" panose="02000300000000000000" pitchFamily="2" charset="-127"/>
              <a:ea typeface="티웨이_날다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510476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296C967-1722-1428-C883-A096D720E3D7}"/>
              </a:ext>
            </a:extLst>
          </p:cNvPr>
          <p:cNvSpPr txBox="1"/>
          <p:nvPr/>
        </p:nvSpPr>
        <p:spPr>
          <a:xfrm>
            <a:off x="3181864" y="-1943101"/>
            <a:ext cx="2780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/>
              <a:t>부록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A155FE7-88F1-578B-0CF3-594697069ADA}"/>
              </a:ext>
            </a:extLst>
          </p:cNvPr>
          <p:cNvSpPr/>
          <p:nvPr/>
        </p:nvSpPr>
        <p:spPr>
          <a:xfrm>
            <a:off x="-201169" y="-210172"/>
            <a:ext cx="9546336" cy="604315"/>
          </a:xfrm>
          <a:prstGeom prst="rect">
            <a:avLst/>
          </a:prstGeom>
          <a:solidFill>
            <a:srgbClr val="31C7BB">
              <a:alpha val="75000"/>
            </a:srgbClr>
          </a:solidFill>
          <a:ln w="31750">
            <a:solidFill>
              <a:srgbClr val="1A35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6CE694-903B-53F0-B65D-EE1EC31FC16B}"/>
              </a:ext>
            </a:extLst>
          </p:cNvPr>
          <p:cNvSpPr txBox="1"/>
          <p:nvPr/>
        </p:nvSpPr>
        <p:spPr>
          <a:xfrm>
            <a:off x="5321300" y="-19111"/>
            <a:ext cx="3822700" cy="340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분석 배경 </a:t>
            </a:r>
            <a:r>
              <a:rPr lang="en-US" altLang="ko-KR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|</a:t>
            </a:r>
            <a:r>
              <a:rPr lang="en-US" altLang="ko-KR" sz="10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ko-KR" altLang="en-US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분석 방법 및 배경 </a:t>
            </a:r>
            <a:r>
              <a:rPr lang="en-US" altLang="ko-KR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| </a:t>
            </a:r>
            <a:r>
              <a:rPr lang="ko-KR" altLang="en-US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분석 내용 </a:t>
            </a:r>
            <a:r>
              <a:rPr lang="en-US" altLang="ko-KR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| </a:t>
            </a:r>
            <a:r>
              <a:rPr lang="ko-KR" altLang="en-US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분석결과 활용 </a:t>
            </a:r>
            <a:r>
              <a:rPr lang="en-US" altLang="ko-KR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| </a:t>
            </a:r>
            <a:r>
              <a:rPr lang="ko-KR" altLang="en-US" sz="12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부록</a:t>
            </a:r>
            <a:endParaRPr lang="ko-KR" altLang="en-US" sz="1000" dirty="0">
              <a:latin typeface="티웨이_날다" panose="02000300000000000000" pitchFamily="2" charset="-127"/>
              <a:ea typeface="티웨이_날다" panose="02000300000000000000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3DC5B4C-57AC-5953-160A-7EA6E00D2BC6}"/>
              </a:ext>
            </a:extLst>
          </p:cNvPr>
          <p:cNvSpPr/>
          <p:nvPr/>
        </p:nvSpPr>
        <p:spPr>
          <a:xfrm>
            <a:off x="-280416" y="5341703"/>
            <a:ext cx="9546336" cy="522649"/>
          </a:xfrm>
          <a:prstGeom prst="rect">
            <a:avLst/>
          </a:prstGeom>
          <a:solidFill>
            <a:srgbClr val="31C7BB">
              <a:alpha val="75000"/>
            </a:srgbClr>
          </a:solidFill>
          <a:ln w="31750">
            <a:solidFill>
              <a:srgbClr val="1A35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0511CB-7074-3149-2BBE-F4DD7A965AEB}"/>
              </a:ext>
            </a:extLst>
          </p:cNvPr>
          <p:cNvSpPr txBox="1"/>
          <p:nvPr/>
        </p:nvSpPr>
        <p:spPr>
          <a:xfrm>
            <a:off x="6163564" y="5364141"/>
            <a:ext cx="2980436" cy="278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9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# </a:t>
            </a:r>
            <a:r>
              <a:rPr lang="ko-KR" altLang="en-US" sz="9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용인시 전기차 </a:t>
            </a:r>
            <a:r>
              <a:rPr lang="ko-KR" altLang="en-US" sz="9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완속</a:t>
            </a:r>
            <a:r>
              <a:rPr lang="ko-KR" altLang="en-US" sz="9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 충전소</a:t>
            </a:r>
            <a:r>
              <a:rPr lang="en-US" altLang="ko-KR" sz="9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ko-KR" altLang="en-US" sz="9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입지 선정 모델 개발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578922A-7018-67B2-3966-A6B4B6D63EC7}"/>
              </a:ext>
            </a:extLst>
          </p:cNvPr>
          <p:cNvSpPr/>
          <p:nvPr/>
        </p:nvSpPr>
        <p:spPr>
          <a:xfrm>
            <a:off x="990602" y="776267"/>
            <a:ext cx="7467600" cy="4365650"/>
          </a:xfrm>
          <a:prstGeom prst="rect">
            <a:avLst/>
          </a:prstGeom>
          <a:solidFill>
            <a:srgbClr val="65D5CC">
              <a:alpha val="15000"/>
            </a:srgbClr>
          </a:solidFill>
          <a:ln w="15875">
            <a:solidFill>
              <a:srgbClr val="1A35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ㅁㅁ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E467109-8E8A-3C77-C871-415EC904E214}"/>
              </a:ext>
            </a:extLst>
          </p:cNvPr>
          <p:cNvSpPr/>
          <p:nvPr/>
        </p:nvSpPr>
        <p:spPr>
          <a:xfrm>
            <a:off x="838200" y="585205"/>
            <a:ext cx="7467600" cy="4365650"/>
          </a:xfrm>
          <a:prstGeom prst="rect">
            <a:avLst/>
          </a:prstGeom>
          <a:solidFill>
            <a:schemeClr val="bg1"/>
          </a:solidFill>
          <a:ln w="15875">
            <a:solidFill>
              <a:srgbClr val="1A35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089EE55-8A5C-4C8E-213E-ADD46BDC46EF}"/>
              </a:ext>
            </a:extLst>
          </p:cNvPr>
          <p:cNvSpPr/>
          <p:nvPr/>
        </p:nvSpPr>
        <p:spPr>
          <a:xfrm>
            <a:off x="4804061" y="1446832"/>
            <a:ext cx="3067706" cy="3181495"/>
          </a:xfrm>
          <a:prstGeom prst="rect">
            <a:avLst/>
          </a:prstGeom>
          <a:solidFill>
            <a:schemeClr val="bg1"/>
          </a:solidFill>
          <a:ln w="15875">
            <a:solidFill>
              <a:srgbClr val="1A353E"/>
            </a:solidFill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▶ 월요일 </a:t>
            </a:r>
            <a:r>
              <a:rPr lang="en-US" altLang="ko-KR" sz="14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/</a:t>
            </a:r>
            <a:r>
              <a:rPr lang="ko-KR" altLang="en-US" sz="14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 일요일 앱 사용자 수 급락 </a:t>
            </a:r>
            <a:endParaRPr lang="en-US" altLang="ko-KR" sz="1400" dirty="0">
              <a:latin typeface="티웨이_날다" panose="02000300000000000000" pitchFamily="2" charset="-127"/>
              <a:ea typeface="티웨이_날다" panose="02000300000000000000" pitchFamily="2" charset="-127"/>
            </a:endParaRPr>
          </a:p>
          <a:p>
            <a:endParaRPr lang="en-US" altLang="ko-KR" sz="1400" dirty="0">
              <a:latin typeface="티웨이_날다" panose="02000300000000000000" pitchFamily="2" charset="-127"/>
              <a:ea typeface="티웨이_날다" panose="02000300000000000000" pitchFamily="2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8947C86C-0E1B-056F-5A01-7A8275212CFA}"/>
              </a:ext>
            </a:extLst>
          </p:cNvPr>
          <p:cNvSpPr/>
          <p:nvPr/>
        </p:nvSpPr>
        <p:spPr>
          <a:xfrm>
            <a:off x="5431675" y="1321723"/>
            <a:ext cx="1870392" cy="299896"/>
          </a:xfrm>
          <a:prstGeom prst="roundRect">
            <a:avLst>
              <a:gd name="adj" fmla="val 50000"/>
            </a:avLst>
          </a:prstGeom>
          <a:solidFill>
            <a:srgbClr val="1A353E"/>
          </a:solidFill>
          <a:ln>
            <a:solidFill>
              <a:srgbClr val="1A35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연령대 그룹화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B54301F-FD0A-C3B3-F2AD-31E8804E293F}"/>
              </a:ext>
            </a:extLst>
          </p:cNvPr>
          <p:cNvSpPr txBox="1"/>
          <p:nvPr/>
        </p:nvSpPr>
        <p:spPr>
          <a:xfrm>
            <a:off x="4887368" y="2167075"/>
            <a:ext cx="29010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 dirty="0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연령대를 네 개로 그룹화</a:t>
            </a:r>
            <a:br>
              <a:rPr lang="en-US" altLang="ko-KR" sz="1200" dirty="0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</a:br>
            <a:r>
              <a:rPr lang="en-US" altLang="ko-KR" sz="1200" dirty="0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0 ~ 20</a:t>
            </a:r>
            <a:r>
              <a:rPr lang="ko-KR" altLang="en-US" sz="1200" dirty="0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세 미만</a:t>
            </a:r>
            <a:r>
              <a:rPr lang="en-US" altLang="ko-KR" sz="1200" dirty="0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 / 20</a:t>
            </a:r>
            <a:r>
              <a:rPr lang="ko-KR" altLang="en-US" sz="1200" dirty="0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세 이상 </a:t>
            </a:r>
            <a:r>
              <a:rPr lang="en-US" altLang="ko-KR" sz="1200" dirty="0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 20</a:t>
            </a:r>
            <a:r>
              <a:rPr lang="ko-KR" altLang="en-US" sz="1200" dirty="0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세 미만</a:t>
            </a:r>
            <a:r>
              <a:rPr lang="en-US" altLang="ko-KR" sz="1200" dirty="0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 </a:t>
            </a:r>
            <a:br>
              <a:rPr lang="en-US" altLang="ko-KR" sz="1200" dirty="0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</a:br>
            <a:r>
              <a:rPr lang="en-US" altLang="ko-KR" sz="1200" dirty="0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/ 40</a:t>
            </a:r>
            <a:r>
              <a:rPr lang="ko-KR" altLang="en-US" sz="1200" dirty="0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세 이상 </a:t>
            </a:r>
            <a:r>
              <a:rPr lang="en-US" altLang="ko-KR" sz="1200" dirty="0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60</a:t>
            </a:r>
            <a:r>
              <a:rPr lang="ko-KR" altLang="en-US" sz="1200" dirty="0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세 미만 </a:t>
            </a:r>
            <a:r>
              <a:rPr lang="en-US" altLang="ko-KR" sz="1200" dirty="0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/ 60</a:t>
            </a:r>
            <a:r>
              <a:rPr lang="ko-KR" altLang="en-US" sz="1200" dirty="0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세 이상 </a:t>
            </a:r>
            <a:endParaRPr lang="en-US" altLang="ko-KR" sz="1200" dirty="0">
              <a:latin typeface="티웨이_날다" panose="02000300000000000000" pitchFamily="2" charset="-127"/>
              <a:ea typeface="티웨이_날다" panose="02000300000000000000" pitchFamily="2" charset="-127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2292C42-7872-8D35-D2F5-888490B19C22}"/>
              </a:ext>
            </a:extLst>
          </p:cNvPr>
          <p:cNvSpPr txBox="1"/>
          <p:nvPr/>
        </p:nvSpPr>
        <p:spPr>
          <a:xfrm>
            <a:off x="4887369" y="2965564"/>
            <a:ext cx="2901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 dirty="0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그룹화의 기준은 </a:t>
            </a:r>
            <a:br>
              <a:rPr lang="en-US" altLang="ko-KR" sz="1200" dirty="0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</a:br>
            <a:r>
              <a:rPr lang="ko-KR" altLang="en-US" sz="1200" dirty="0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미성년 </a:t>
            </a:r>
            <a:r>
              <a:rPr lang="en-US" altLang="ko-KR" sz="1200" dirty="0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/ </a:t>
            </a:r>
            <a:r>
              <a:rPr lang="ko-KR" altLang="en-US" sz="1200" dirty="0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청년층 </a:t>
            </a:r>
            <a:r>
              <a:rPr lang="en-US" altLang="ko-KR" sz="1200" dirty="0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/ </a:t>
            </a:r>
            <a:r>
              <a:rPr lang="ko-KR" altLang="en-US" sz="1200" dirty="0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중년층 </a:t>
            </a:r>
            <a:r>
              <a:rPr lang="en-US" altLang="ko-KR" sz="1200" dirty="0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/ </a:t>
            </a:r>
            <a:r>
              <a:rPr lang="ko-KR" altLang="en-US" sz="1200" dirty="0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장년층</a:t>
            </a:r>
            <a:endParaRPr lang="en-US" altLang="ko-KR" sz="1200" dirty="0">
              <a:latin typeface="티웨이_날다" panose="02000300000000000000" pitchFamily="2" charset="-127"/>
              <a:ea typeface="티웨이_날다" panose="02000300000000000000" pitchFamily="2" charset="-127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3E9B9F4-7FBB-683F-EF5B-07803FCC584C}"/>
              </a:ext>
            </a:extLst>
          </p:cNvPr>
          <p:cNvSpPr txBox="1"/>
          <p:nvPr/>
        </p:nvSpPr>
        <p:spPr>
          <a:xfrm>
            <a:off x="4887368" y="3643416"/>
            <a:ext cx="29010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 dirty="0">
                <a:latin typeface="티웨이_날다" panose="02000300000000000000" pitchFamily="2" charset="-127"/>
                <a:ea typeface="티웨이_날다" panose="02000300000000000000" pitchFamily="2" charset="-127"/>
                <a:cs typeface="Times New Roman" panose="02020603050405020304" pitchFamily="18" charset="0"/>
              </a:rPr>
              <a:t>시각화가 깔끔하게 구현되지 않아 기각</a:t>
            </a:r>
            <a:endParaRPr lang="en-US" altLang="ko-KR" sz="1200" dirty="0">
              <a:latin typeface="티웨이_날다" panose="02000300000000000000" pitchFamily="2" charset="-127"/>
              <a:ea typeface="티웨이_날다" panose="02000300000000000000" pitchFamily="2" charset="-127"/>
              <a:cs typeface="Times New Roman" panose="02020603050405020304" pitchFamily="18" charset="0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3315F7DD-9847-CD24-B3F6-E8D3099A18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9536" y="1446832"/>
            <a:ext cx="3070492" cy="3181495"/>
          </a:xfrm>
          <a:prstGeom prst="rect">
            <a:avLst/>
          </a:prstGeom>
          <a:noFill/>
          <a:ln w="15875">
            <a:solidFill>
              <a:srgbClr val="1A353E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A5E82F3-2AE7-EB36-4DD8-439869E18F27}"/>
              </a:ext>
            </a:extLst>
          </p:cNvPr>
          <p:cNvSpPr txBox="1"/>
          <p:nvPr/>
        </p:nvSpPr>
        <p:spPr>
          <a:xfrm>
            <a:off x="2046514" y="691217"/>
            <a:ext cx="5050970" cy="5893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b="1" dirty="0">
                <a:solidFill>
                  <a:srgbClr val="1A353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- </a:t>
            </a:r>
            <a:r>
              <a:rPr lang="ko-KR" altLang="en-US" sz="2400" b="1" dirty="0">
                <a:solidFill>
                  <a:srgbClr val="1A353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기각한 내용들 </a:t>
            </a:r>
            <a:r>
              <a:rPr lang="en-US" altLang="ko-KR" sz="2400" b="1" dirty="0">
                <a:solidFill>
                  <a:srgbClr val="1A353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(</a:t>
            </a:r>
            <a:r>
              <a:rPr lang="ko-KR" altLang="en-US" sz="2400" b="1" dirty="0">
                <a:solidFill>
                  <a:srgbClr val="1A353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시각화 자료 첨부</a:t>
            </a:r>
            <a:r>
              <a:rPr lang="en-US" altLang="ko-KR" sz="2400" b="1" dirty="0">
                <a:solidFill>
                  <a:srgbClr val="1A353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)</a:t>
            </a:r>
            <a:r>
              <a:rPr lang="ko-KR" altLang="en-US" sz="2400" b="1" dirty="0">
                <a:solidFill>
                  <a:srgbClr val="1A353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en-US" altLang="ko-KR" sz="2400" b="1" dirty="0">
                <a:solidFill>
                  <a:srgbClr val="1A353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- </a:t>
            </a:r>
            <a:endParaRPr lang="ko-KR" altLang="en-US" sz="2400" b="1" dirty="0">
              <a:solidFill>
                <a:srgbClr val="1A353E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티웨이_날다" panose="02000300000000000000" pitchFamily="2" charset="-127"/>
              <a:ea typeface="티웨이_날다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0274349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A89CC0C4-E959-034A-6566-B73A185546B7}"/>
              </a:ext>
            </a:extLst>
          </p:cNvPr>
          <p:cNvSpPr/>
          <p:nvPr/>
        </p:nvSpPr>
        <p:spPr>
          <a:xfrm>
            <a:off x="364588" y="1058702"/>
            <a:ext cx="8414819" cy="3970497"/>
          </a:xfrm>
          <a:prstGeom prst="rect">
            <a:avLst/>
          </a:prstGeom>
          <a:solidFill>
            <a:schemeClr val="bg1"/>
          </a:solidFill>
          <a:ln w="15875">
            <a:solidFill>
              <a:srgbClr val="1A353E"/>
            </a:solidFill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ko-KR" altLang="en-US" sz="1400" dirty="0">
              <a:solidFill>
                <a:schemeClr val="tx1"/>
              </a:solidFill>
              <a:latin typeface="티웨이_날다" panose="02000300000000000000" pitchFamily="2" charset="-127"/>
              <a:ea typeface="티웨이_날다" panose="020003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FDB48B-812F-EF99-3CFA-EFC185E6DBA2}"/>
              </a:ext>
            </a:extLst>
          </p:cNvPr>
          <p:cNvSpPr txBox="1"/>
          <p:nvPr/>
        </p:nvSpPr>
        <p:spPr>
          <a:xfrm>
            <a:off x="741095" y="1546413"/>
            <a:ext cx="776341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2000" dirty="0">
                <a:latin typeface="+mn-ea"/>
              </a:rPr>
              <a:t>·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en-US" sz="1400" dirty="0" err="1">
                <a:latin typeface="+mn-ea"/>
              </a:rPr>
              <a:t>류정</a:t>
            </a:r>
            <a:r>
              <a:rPr lang="en-US" altLang="ko-KR" sz="1400" dirty="0">
                <a:latin typeface="+mn-ea"/>
              </a:rPr>
              <a:t>, &lt;</a:t>
            </a:r>
            <a:r>
              <a:rPr lang="ko-KR" altLang="en-US" sz="1400" b="0" i="0" dirty="0">
                <a:solidFill>
                  <a:srgbClr val="222222"/>
                </a:solidFill>
                <a:effectLst/>
                <a:latin typeface="+mn-ea"/>
              </a:rPr>
              <a:t>“전기차 </a:t>
            </a:r>
            <a:r>
              <a:rPr lang="en-US" altLang="ko-KR" sz="1400" b="0" i="0" dirty="0">
                <a:solidFill>
                  <a:srgbClr val="222222"/>
                </a:solidFill>
                <a:effectLst/>
                <a:latin typeface="+mn-ea"/>
              </a:rPr>
              <a:t>450</a:t>
            </a:r>
            <a:r>
              <a:rPr lang="ko-KR" altLang="en-US" sz="1400" b="0" i="0" dirty="0">
                <a:solidFill>
                  <a:srgbClr val="222222"/>
                </a:solidFill>
                <a:effectLst/>
                <a:latin typeface="+mn-ea"/>
              </a:rPr>
              <a:t>만대” 정부 </a:t>
            </a:r>
            <a:r>
              <a:rPr lang="ko-KR" altLang="en-US" sz="1400" b="0" i="0" dirty="0" err="1">
                <a:solidFill>
                  <a:srgbClr val="222222"/>
                </a:solidFill>
                <a:effectLst/>
                <a:latin typeface="+mn-ea"/>
              </a:rPr>
              <a:t>급가속</a:t>
            </a:r>
            <a:r>
              <a:rPr lang="en-US" altLang="ko-KR" sz="1400" b="0" i="0" dirty="0">
                <a:solidFill>
                  <a:srgbClr val="222222"/>
                </a:solidFill>
                <a:effectLst/>
                <a:latin typeface="+mn-ea"/>
              </a:rPr>
              <a:t>… </a:t>
            </a:r>
            <a:r>
              <a:rPr lang="ko-KR" altLang="en-US" sz="1400" b="0" i="0" dirty="0">
                <a:solidFill>
                  <a:srgbClr val="222222"/>
                </a:solidFill>
                <a:effectLst/>
                <a:latin typeface="+mn-ea"/>
              </a:rPr>
              <a:t>국내 자동차업계는 ‘발등의 불’</a:t>
            </a:r>
            <a:r>
              <a:rPr lang="en-US" altLang="ko-KR" sz="1400" b="0" i="0" dirty="0">
                <a:solidFill>
                  <a:srgbClr val="222222"/>
                </a:solidFill>
                <a:effectLst/>
                <a:latin typeface="+mn-ea"/>
              </a:rPr>
              <a:t>&gt;, &lt;&lt;</a:t>
            </a:r>
            <a:r>
              <a:rPr lang="ko-KR" altLang="en-US" sz="1400" b="0" i="0" dirty="0">
                <a:solidFill>
                  <a:srgbClr val="222222"/>
                </a:solidFill>
                <a:effectLst/>
                <a:latin typeface="+mn-ea"/>
              </a:rPr>
              <a:t>조선일보</a:t>
            </a:r>
            <a:r>
              <a:rPr lang="en-US" altLang="ko-KR" sz="1400" b="0" i="0" dirty="0">
                <a:solidFill>
                  <a:srgbClr val="222222"/>
                </a:solidFill>
                <a:effectLst/>
                <a:latin typeface="+mn-ea"/>
              </a:rPr>
              <a:t>&gt;&gt;,</a:t>
            </a:r>
          </a:p>
          <a:p>
            <a:pPr algn="l"/>
            <a:r>
              <a:rPr lang="en-US" altLang="ko-KR" sz="1400" dirty="0">
                <a:solidFill>
                  <a:srgbClr val="222222"/>
                </a:solidFill>
                <a:latin typeface="+mn-ea"/>
              </a:rPr>
              <a:t>    2021.10.26, </a:t>
            </a:r>
            <a:endParaRPr lang="ko-KR" altLang="en-US" sz="1400" b="0" i="0" dirty="0">
              <a:solidFill>
                <a:srgbClr val="222222"/>
              </a:solidFill>
              <a:effectLst/>
              <a:latin typeface="+mn-ea"/>
            </a:endParaRPr>
          </a:p>
          <a:p>
            <a:r>
              <a:rPr lang="ko-KR" altLang="en-US" sz="1400" dirty="0">
                <a:latin typeface="+mn-ea"/>
              </a:rPr>
              <a:t>    https://www.chosun.com/economy/auto/2021/10/26/CYNQSOYADRG6JFVDT5DBTTTVEU/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F438E5-A2F5-2A2D-4B76-612F1DDC7077}"/>
              </a:ext>
            </a:extLst>
          </p:cNvPr>
          <p:cNvSpPr txBox="1"/>
          <p:nvPr/>
        </p:nvSpPr>
        <p:spPr>
          <a:xfrm>
            <a:off x="741095" y="2406901"/>
            <a:ext cx="776341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dirty="0">
                <a:latin typeface="+mn-ea"/>
              </a:rPr>
              <a:t>·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en-US" sz="1400" dirty="0">
                <a:latin typeface="+mn-ea"/>
              </a:rPr>
              <a:t>이경아</a:t>
            </a:r>
            <a:r>
              <a:rPr lang="en-US" altLang="ko-KR" sz="1400" dirty="0">
                <a:latin typeface="+mn-ea"/>
              </a:rPr>
              <a:t>, &lt;</a:t>
            </a:r>
            <a:r>
              <a:rPr lang="ko-KR" altLang="en-US" sz="1400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작년 자동차 등록대수 </a:t>
            </a:r>
            <a:r>
              <a:rPr lang="en-US" altLang="ko-KR" sz="1400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2</a:t>
            </a:r>
            <a:r>
              <a:rPr lang="ko-KR" altLang="en-US" sz="1400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천</a:t>
            </a:r>
            <a:r>
              <a:rPr lang="en-US" altLang="ko-KR" sz="1400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491</a:t>
            </a:r>
            <a:r>
              <a:rPr lang="ko-KR" altLang="en-US" sz="1400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만대</a:t>
            </a:r>
            <a:r>
              <a:rPr lang="en-US" altLang="ko-KR" sz="1400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…</a:t>
            </a:r>
            <a:r>
              <a:rPr lang="ko-KR" altLang="en-US" sz="1400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전기차 신규등록 </a:t>
            </a:r>
            <a:r>
              <a:rPr lang="en-US" altLang="ko-KR" sz="1400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10</a:t>
            </a:r>
            <a:r>
              <a:rPr lang="ko-KR" altLang="en-US" sz="1400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만대</a:t>
            </a:r>
            <a:r>
              <a:rPr lang="en-US" altLang="ko-KR" sz="1400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&gt;, &lt;&lt;</a:t>
            </a:r>
            <a:r>
              <a:rPr lang="ko-KR" altLang="en-US" sz="1400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매일경제</a:t>
            </a:r>
            <a:r>
              <a:rPr lang="en-US" altLang="ko-KR" sz="1400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&gt;&gt;,</a:t>
            </a:r>
          </a:p>
          <a:p>
            <a:r>
              <a:rPr lang="en-US" altLang="ko-KR" sz="1400" dirty="0">
                <a:solidFill>
                  <a:srgbClr val="222222"/>
                </a:solidFill>
                <a:latin typeface="Roboto" panose="02000000000000000000" pitchFamily="2" charset="0"/>
              </a:rPr>
              <a:t>      2022.02.02</a:t>
            </a:r>
            <a:endParaRPr lang="ko-KR" altLang="en-US" sz="1400" b="0" i="0" dirty="0">
              <a:solidFill>
                <a:srgbClr val="222222"/>
              </a:solidFill>
              <a:effectLst/>
              <a:latin typeface="Roboto" panose="02000000000000000000" pitchFamily="2" charset="0"/>
            </a:endParaRPr>
          </a:p>
          <a:p>
            <a:r>
              <a:rPr lang="en-US" altLang="ko-KR" sz="1400" dirty="0">
                <a:latin typeface="+mn-ea"/>
              </a:rPr>
              <a:t>    </a:t>
            </a:r>
            <a:r>
              <a:rPr lang="ko-KR" altLang="en-US" sz="1400" dirty="0"/>
              <a:t>https://m.mk.co.kr/news/business/view/2022/02/94447/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D13D714-BD38-F7E4-6D29-00C296269140}"/>
              </a:ext>
            </a:extLst>
          </p:cNvPr>
          <p:cNvSpPr txBox="1"/>
          <p:nvPr/>
        </p:nvSpPr>
        <p:spPr>
          <a:xfrm>
            <a:off x="741095" y="3267388"/>
            <a:ext cx="776341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dirty="0">
                <a:latin typeface="+mn-ea"/>
              </a:rPr>
              <a:t>·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sz="1400" dirty="0" err="1">
                <a:latin typeface="+mn-ea"/>
              </a:rPr>
              <a:t>류종은</a:t>
            </a:r>
            <a:r>
              <a:rPr lang="en-US" altLang="ko-KR" sz="1400" dirty="0">
                <a:latin typeface="+mn-ea"/>
              </a:rPr>
              <a:t>, &lt;</a:t>
            </a:r>
            <a:r>
              <a:rPr lang="ko-KR" altLang="en-US" sz="1400" b="0" i="0" dirty="0">
                <a:solidFill>
                  <a:srgbClr val="111111"/>
                </a:solidFill>
                <a:effectLst/>
                <a:latin typeface="+mn-ea"/>
              </a:rPr>
              <a:t>전기차 </a:t>
            </a:r>
            <a:r>
              <a:rPr lang="en-US" altLang="ko-KR" sz="1400" b="0" i="0" dirty="0">
                <a:solidFill>
                  <a:srgbClr val="111111"/>
                </a:solidFill>
                <a:effectLst/>
                <a:latin typeface="+mn-ea"/>
              </a:rPr>
              <a:t>1% </a:t>
            </a:r>
            <a:r>
              <a:rPr lang="ko-KR" altLang="en-US" sz="1400" b="0" i="0" dirty="0">
                <a:solidFill>
                  <a:srgbClr val="111111"/>
                </a:solidFill>
                <a:effectLst/>
                <a:latin typeface="+mn-ea"/>
              </a:rPr>
              <a:t>시대</a:t>
            </a:r>
            <a:r>
              <a:rPr lang="en-US" altLang="ko-KR" sz="1400" b="0" i="0" dirty="0">
                <a:solidFill>
                  <a:srgbClr val="111111"/>
                </a:solidFill>
                <a:effectLst/>
                <a:latin typeface="+mn-ea"/>
              </a:rPr>
              <a:t>..."</a:t>
            </a:r>
            <a:r>
              <a:rPr lang="ko-KR" altLang="en-US" sz="1400" b="0" i="0" dirty="0">
                <a:solidFill>
                  <a:srgbClr val="111111"/>
                </a:solidFill>
                <a:effectLst/>
                <a:latin typeface="+mn-ea"/>
              </a:rPr>
              <a:t>충전 불편해 못 탄다고</a:t>
            </a:r>
            <a:r>
              <a:rPr lang="en-US" altLang="ko-KR" sz="1400" b="0" i="0" dirty="0">
                <a:solidFill>
                  <a:srgbClr val="111111"/>
                </a:solidFill>
                <a:effectLst/>
                <a:latin typeface="+mn-ea"/>
              </a:rPr>
              <a:t>?" </a:t>
            </a:r>
            <a:r>
              <a:rPr lang="ko-KR" altLang="en-US" sz="1400" b="0" i="0" dirty="0">
                <a:solidFill>
                  <a:srgbClr val="111111"/>
                </a:solidFill>
                <a:effectLst/>
                <a:latin typeface="+mn-ea"/>
              </a:rPr>
              <a:t>전국에 충전기 </a:t>
            </a:r>
            <a:r>
              <a:rPr lang="en-US" altLang="ko-KR" sz="1400" b="0" i="0" dirty="0">
                <a:solidFill>
                  <a:srgbClr val="111111"/>
                </a:solidFill>
                <a:effectLst/>
                <a:latin typeface="+mn-ea"/>
              </a:rPr>
              <a:t>13</a:t>
            </a:r>
            <a:r>
              <a:rPr lang="ko-KR" altLang="en-US" sz="1400" b="0" i="0" dirty="0">
                <a:solidFill>
                  <a:srgbClr val="111111"/>
                </a:solidFill>
                <a:effectLst/>
                <a:latin typeface="+mn-ea"/>
              </a:rPr>
              <a:t>만개 돌파</a:t>
            </a:r>
            <a:r>
              <a:rPr lang="en-US" altLang="ko-KR" sz="1400" b="0" i="0" dirty="0">
                <a:solidFill>
                  <a:srgbClr val="111111"/>
                </a:solidFill>
                <a:effectLst/>
                <a:latin typeface="+mn-ea"/>
              </a:rPr>
              <a:t>&gt;,   </a:t>
            </a:r>
          </a:p>
          <a:p>
            <a:r>
              <a:rPr lang="en-US" altLang="ko-KR" sz="1400" dirty="0">
                <a:solidFill>
                  <a:srgbClr val="111111"/>
                </a:solidFill>
                <a:latin typeface="+mn-ea"/>
              </a:rPr>
              <a:t>     </a:t>
            </a:r>
            <a:r>
              <a:rPr lang="en-US" altLang="ko-KR" sz="1400" b="0" i="0" dirty="0">
                <a:solidFill>
                  <a:srgbClr val="111111"/>
                </a:solidFill>
                <a:effectLst/>
                <a:latin typeface="+mn-ea"/>
              </a:rPr>
              <a:t>&lt;&lt;</a:t>
            </a:r>
            <a:r>
              <a:rPr lang="ko-KR" altLang="en-US" sz="1400" b="0" i="0" dirty="0">
                <a:solidFill>
                  <a:srgbClr val="111111"/>
                </a:solidFill>
                <a:effectLst/>
                <a:latin typeface="+mn-ea"/>
              </a:rPr>
              <a:t>한국일보</a:t>
            </a:r>
            <a:r>
              <a:rPr lang="en-US" altLang="ko-KR" sz="1400" b="0" i="0" dirty="0">
                <a:solidFill>
                  <a:srgbClr val="111111"/>
                </a:solidFill>
                <a:effectLst/>
                <a:latin typeface="+mn-ea"/>
              </a:rPr>
              <a:t>&gt;&gt;, 2022.08.23,</a:t>
            </a:r>
          </a:p>
          <a:p>
            <a:r>
              <a:rPr lang="ko-KR" altLang="en-US" sz="1400" dirty="0">
                <a:solidFill>
                  <a:srgbClr val="111111"/>
                </a:solidFill>
                <a:latin typeface="+mn-ea"/>
              </a:rPr>
              <a:t>     </a:t>
            </a:r>
            <a:r>
              <a:rPr lang="ko-KR" altLang="en-US" sz="1400" dirty="0"/>
              <a:t>https://m.hankookilbo.com/News/Read/A2022082004050002560</a:t>
            </a:r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3659D42-412D-B208-50BD-8EBB593F88BC}"/>
              </a:ext>
            </a:extLst>
          </p:cNvPr>
          <p:cNvSpPr txBox="1"/>
          <p:nvPr/>
        </p:nvSpPr>
        <p:spPr>
          <a:xfrm>
            <a:off x="634999" y="1206573"/>
            <a:ext cx="1451569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# </a:t>
            </a:r>
            <a:r>
              <a:rPr lang="ko-KR" alt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인터넷 기사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3C5E0E0-6372-9368-F9C9-8A12A8E8D36E}"/>
              </a:ext>
            </a:extLst>
          </p:cNvPr>
          <p:cNvSpPr txBox="1"/>
          <p:nvPr/>
        </p:nvSpPr>
        <p:spPr>
          <a:xfrm>
            <a:off x="741092" y="4127875"/>
            <a:ext cx="7763410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dirty="0">
                <a:latin typeface="+mn-ea"/>
              </a:rPr>
              <a:t>·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sz="1400" dirty="0">
                <a:latin typeface="+mn-ea"/>
              </a:rPr>
              <a:t>현지용</a:t>
            </a:r>
            <a:r>
              <a:rPr lang="en-US" altLang="ko-KR" sz="1400" dirty="0">
                <a:latin typeface="+mn-ea"/>
              </a:rPr>
              <a:t>, &lt;</a:t>
            </a:r>
            <a:r>
              <a:rPr lang="ko-KR" altLang="en-US" sz="1400" i="0" dirty="0">
                <a:solidFill>
                  <a:srgbClr val="363636"/>
                </a:solidFill>
                <a:effectLst/>
                <a:latin typeface="+mn-ea"/>
              </a:rPr>
              <a:t>전기차 수 ‘</a:t>
            </a:r>
            <a:r>
              <a:rPr lang="en-US" altLang="ko-KR" sz="1400" i="0" dirty="0">
                <a:solidFill>
                  <a:srgbClr val="363636"/>
                </a:solidFill>
                <a:effectLst/>
                <a:latin typeface="+mn-ea"/>
              </a:rPr>
              <a:t>100</a:t>
            </a:r>
            <a:r>
              <a:rPr lang="ko-KR" altLang="en-US" sz="1400" i="0" dirty="0">
                <a:solidFill>
                  <a:srgbClr val="363636"/>
                </a:solidFill>
                <a:effectLst/>
                <a:latin typeface="+mn-ea"/>
              </a:rPr>
              <a:t>만 시대’ 근접</a:t>
            </a:r>
            <a:r>
              <a:rPr lang="en-US" altLang="ko-KR" sz="1400" i="0" dirty="0">
                <a:solidFill>
                  <a:srgbClr val="363636"/>
                </a:solidFill>
                <a:effectLst/>
                <a:latin typeface="+mn-ea"/>
              </a:rPr>
              <a:t>…</a:t>
            </a:r>
            <a:r>
              <a:rPr lang="ko-KR" altLang="en-US" sz="1400" i="0" dirty="0">
                <a:solidFill>
                  <a:srgbClr val="363636"/>
                </a:solidFill>
                <a:effectLst/>
                <a:latin typeface="+mn-ea"/>
              </a:rPr>
              <a:t>충전소 부족은 여전</a:t>
            </a:r>
            <a:r>
              <a:rPr lang="en-US" altLang="ko-KR" sz="1400" b="0" i="0" dirty="0">
                <a:solidFill>
                  <a:srgbClr val="111111"/>
                </a:solidFill>
                <a:effectLst/>
                <a:latin typeface="+mn-ea"/>
              </a:rPr>
              <a:t>&gt;, &lt;&lt;</a:t>
            </a:r>
            <a:r>
              <a:rPr lang="ko-KR" altLang="en-US" sz="1400" b="0" i="0" dirty="0">
                <a:solidFill>
                  <a:srgbClr val="111111"/>
                </a:solidFill>
                <a:effectLst/>
                <a:latin typeface="+mn-ea"/>
              </a:rPr>
              <a:t>경기신문</a:t>
            </a:r>
            <a:r>
              <a:rPr lang="en-US" altLang="ko-KR" sz="1400" b="0" i="0" dirty="0">
                <a:solidFill>
                  <a:srgbClr val="111111"/>
                </a:solidFill>
                <a:effectLst/>
                <a:latin typeface="+mn-ea"/>
              </a:rPr>
              <a:t>&gt;&gt;, 2021.10.01   </a:t>
            </a:r>
          </a:p>
          <a:p>
            <a:r>
              <a:rPr lang="en-US" altLang="ko-KR" sz="1400" dirty="0">
                <a:solidFill>
                  <a:srgbClr val="111111"/>
                </a:solidFill>
                <a:latin typeface="+mn-ea"/>
              </a:rPr>
              <a:t>     </a:t>
            </a:r>
            <a:r>
              <a:rPr lang="en-US" altLang="ko-KR" sz="1400" b="0" i="0" dirty="0">
                <a:solidFill>
                  <a:srgbClr val="111111"/>
                </a:solidFill>
                <a:effectLst/>
                <a:latin typeface="+mn-ea"/>
              </a:rPr>
              <a:t>https://kgnews.co.kr/mobile/article.html?no=668675</a:t>
            </a:r>
            <a:endParaRPr lang="ko-KR" altLang="en-US" dirty="0">
              <a:latin typeface="+mn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D6EB445-9B72-0930-0333-A40A8D89272B}"/>
              </a:ext>
            </a:extLst>
          </p:cNvPr>
          <p:cNvSpPr txBox="1"/>
          <p:nvPr/>
        </p:nvSpPr>
        <p:spPr>
          <a:xfrm>
            <a:off x="326488" y="558320"/>
            <a:ext cx="1451569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참고 자료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478B231-9234-88A2-C693-5151A9BFF531}"/>
              </a:ext>
            </a:extLst>
          </p:cNvPr>
          <p:cNvSpPr/>
          <p:nvPr/>
        </p:nvSpPr>
        <p:spPr>
          <a:xfrm>
            <a:off x="-201169" y="-210172"/>
            <a:ext cx="9546336" cy="604315"/>
          </a:xfrm>
          <a:prstGeom prst="rect">
            <a:avLst/>
          </a:prstGeom>
          <a:solidFill>
            <a:srgbClr val="31C7BB">
              <a:alpha val="75000"/>
            </a:srgbClr>
          </a:solidFill>
          <a:ln w="31750">
            <a:solidFill>
              <a:srgbClr val="1A35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E21A0B-9CB2-3C71-E16F-1888F0DEE9F5}"/>
              </a:ext>
            </a:extLst>
          </p:cNvPr>
          <p:cNvSpPr txBox="1"/>
          <p:nvPr/>
        </p:nvSpPr>
        <p:spPr>
          <a:xfrm>
            <a:off x="5321300" y="-19111"/>
            <a:ext cx="3822700" cy="340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분석 배경 </a:t>
            </a:r>
            <a:r>
              <a:rPr lang="en-US" altLang="ko-KR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|</a:t>
            </a:r>
            <a:r>
              <a:rPr lang="en-US" altLang="ko-KR" sz="10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ko-KR" altLang="en-US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분석 방법 및 배경 </a:t>
            </a:r>
            <a:r>
              <a:rPr lang="en-US" altLang="ko-KR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| </a:t>
            </a:r>
            <a:r>
              <a:rPr lang="ko-KR" altLang="en-US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분석 내용 </a:t>
            </a:r>
            <a:r>
              <a:rPr lang="en-US" altLang="ko-KR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| </a:t>
            </a:r>
            <a:r>
              <a:rPr lang="ko-KR" altLang="en-US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분석결과 활용 </a:t>
            </a:r>
            <a:r>
              <a:rPr lang="en-US" altLang="ko-KR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| </a:t>
            </a:r>
            <a:r>
              <a:rPr lang="ko-KR" altLang="en-US" sz="12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부록</a:t>
            </a:r>
            <a:endParaRPr lang="ko-KR" altLang="en-US" sz="1000" dirty="0">
              <a:latin typeface="티웨이_날다" panose="02000300000000000000" pitchFamily="2" charset="-127"/>
              <a:ea typeface="티웨이_날다" panose="02000300000000000000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B85DE4D-A748-02D2-268C-D1026237AE0E}"/>
              </a:ext>
            </a:extLst>
          </p:cNvPr>
          <p:cNvSpPr/>
          <p:nvPr/>
        </p:nvSpPr>
        <p:spPr>
          <a:xfrm>
            <a:off x="-280416" y="5341703"/>
            <a:ext cx="9546336" cy="522649"/>
          </a:xfrm>
          <a:prstGeom prst="rect">
            <a:avLst/>
          </a:prstGeom>
          <a:solidFill>
            <a:srgbClr val="31C7BB">
              <a:alpha val="75000"/>
            </a:srgbClr>
          </a:solidFill>
          <a:ln w="31750">
            <a:solidFill>
              <a:srgbClr val="1A35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DF1DEC-720A-4DBC-D9A5-B66E73229443}"/>
              </a:ext>
            </a:extLst>
          </p:cNvPr>
          <p:cNvSpPr txBox="1"/>
          <p:nvPr/>
        </p:nvSpPr>
        <p:spPr>
          <a:xfrm>
            <a:off x="6163564" y="5364141"/>
            <a:ext cx="2980436" cy="278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9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# </a:t>
            </a:r>
            <a:r>
              <a:rPr lang="ko-KR" altLang="en-US" sz="9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용인시 전기차 </a:t>
            </a:r>
            <a:r>
              <a:rPr lang="ko-KR" altLang="en-US" sz="9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완속</a:t>
            </a:r>
            <a:r>
              <a:rPr lang="ko-KR" altLang="en-US" sz="9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 충전소</a:t>
            </a:r>
            <a:r>
              <a:rPr lang="en-US" altLang="ko-KR" sz="9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ko-KR" altLang="en-US" sz="9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입지 선정 모델 개발</a:t>
            </a:r>
          </a:p>
        </p:txBody>
      </p:sp>
    </p:spTree>
    <p:extLst>
      <p:ext uri="{BB962C8B-B14F-4D97-AF65-F5344CB8AC3E}">
        <p14:creationId xmlns:p14="http://schemas.microsoft.com/office/powerpoint/2010/main" val="118753188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42FDDC81-FA7D-B717-E58F-ED7A1C394208}"/>
              </a:ext>
            </a:extLst>
          </p:cNvPr>
          <p:cNvSpPr/>
          <p:nvPr/>
        </p:nvSpPr>
        <p:spPr>
          <a:xfrm>
            <a:off x="364588" y="1062530"/>
            <a:ext cx="8414819" cy="3966670"/>
          </a:xfrm>
          <a:prstGeom prst="rect">
            <a:avLst/>
          </a:prstGeom>
          <a:solidFill>
            <a:schemeClr val="bg1"/>
          </a:solidFill>
          <a:ln w="15875">
            <a:solidFill>
              <a:srgbClr val="1A353E"/>
            </a:solidFill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ko-KR" altLang="en-US" sz="1400" dirty="0">
              <a:solidFill>
                <a:schemeClr val="tx1"/>
              </a:solidFill>
              <a:latin typeface="티웨이_날다" panose="02000300000000000000" pitchFamily="2" charset="-127"/>
              <a:ea typeface="티웨이_날다" panose="02000300000000000000" pitchFamily="2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592C1C9D-C9DE-8455-31C1-AAA132D8C87B}"/>
              </a:ext>
            </a:extLst>
          </p:cNvPr>
          <p:cNvGrpSpPr/>
          <p:nvPr/>
        </p:nvGrpSpPr>
        <p:grpSpPr>
          <a:xfrm>
            <a:off x="1389846" y="1770537"/>
            <a:ext cx="6205811" cy="2444430"/>
            <a:chOff x="1340359" y="1645708"/>
            <a:chExt cx="6205811" cy="244443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0FDB48B-812F-EF99-3CFA-EFC185E6DBA2}"/>
                </a:ext>
              </a:extLst>
            </p:cNvPr>
            <p:cNvSpPr txBox="1"/>
            <p:nvPr/>
          </p:nvSpPr>
          <p:spPr>
            <a:xfrm>
              <a:off x="1340359" y="2248939"/>
              <a:ext cx="4529411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2000" dirty="0">
                  <a:latin typeface="+mn-ea"/>
                </a:rPr>
                <a:t>·</a:t>
              </a:r>
              <a:r>
                <a:rPr lang="en-US" altLang="ko-KR" sz="1400" dirty="0">
                  <a:latin typeface="+mn-ea"/>
                </a:rPr>
                <a:t> </a:t>
              </a:r>
              <a:r>
                <a:rPr lang="en-US" altLang="ko-KR" sz="1400" b="0" i="0" dirty="0">
                  <a:solidFill>
                    <a:srgbClr val="4A6375"/>
                  </a:solidFill>
                  <a:effectLst/>
                  <a:latin typeface="Proxima Nova"/>
                </a:rPr>
                <a:t>Icon made by </a:t>
              </a:r>
              <a:r>
                <a:rPr lang="en-US" altLang="ko-KR" sz="1400" b="1" i="0" u="none" strike="noStrike" dirty="0" err="1">
                  <a:solidFill>
                    <a:srgbClr val="374957"/>
                  </a:solidFill>
                  <a:effectLst/>
                  <a:latin typeface="Proxima Nova"/>
                  <a:hlinkClick r:id="rId2"/>
                </a:rPr>
                <a:t>smalllikeart</a:t>
              </a:r>
              <a:r>
                <a:rPr lang="en-US" altLang="ko-KR" sz="1400" b="1" i="0" u="none" strike="noStrike" dirty="0">
                  <a:solidFill>
                    <a:srgbClr val="374957"/>
                  </a:solidFill>
                  <a:effectLst/>
                  <a:latin typeface="Proxima Nova"/>
                </a:rPr>
                <a:t> </a:t>
              </a:r>
              <a:r>
                <a:rPr lang="en-US" altLang="ko-KR" sz="1400" b="0" i="0" dirty="0">
                  <a:solidFill>
                    <a:srgbClr val="4A6375"/>
                  </a:solidFill>
                  <a:effectLst/>
                  <a:latin typeface="Proxima Nova"/>
                </a:rPr>
                <a:t>from </a:t>
              </a:r>
              <a:r>
                <a:rPr lang="en-US" altLang="ko-KR" sz="1400" b="0" i="0" u="none" strike="noStrike" dirty="0">
                  <a:solidFill>
                    <a:srgbClr val="009D73"/>
                  </a:solidFill>
                  <a:effectLst/>
                  <a:latin typeface="Proxima Nova"/>
                  <a:hlinkClick r:id="rId3"/>
                </a:rPr>
                <a:t>www.flaticon.com</a:t>
              </a:r>
              <a:endParaRPr lang="ko-KR" altLang="en-US" sz="1400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9F438E5-A2F5-2A2D-4B76-612F1DDC7077}"/>
                </a:ext>
              </a:extLst>
            </p:cNvPr>
            <p:cNvSpPr txBox="1"/>
            <p:nvPr/>
          </p:nvSpPr>
          <p:spPr>
            <a:xfrm>
              <a:off x="1340359" y="2969483"/>
              <a:ext cx="6205811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altLang="ko-KR" sz="2000" dirty="0">
                  <a:latin typeface="+mn-ea"/>
                </a:rPr>
                <a:t>·</a:t>
              </a:r>
              <a:r>
                <a:rPr lang="en-US" altLang="ko-KR" sz="1400" dirty="0">
                  <a:latin typeface="+mn-ea"/>
                </a:rPr>
                <a:t> </a:t>
              </a:r>
              <a:r>
                <a:rPr lang="en-US" altLang="ko-KR" sz="1400" b="0" i="0" dirty="0">
                  <a:solidFill>
                    <a:srgbClr val="4A6375"/>
                  </a:solidFill>
                  <a:effectLst/>
                  <a:latin typeface="Proxima Nova"/>
                </a:rPr>
                <a:t>Icon made by </a:t>
              </a:r>
              <a:r>
                <a:rPr lang="en-US" altLang="ko-KR" sz="1400" b="1" i="0" u="none" strike="noStrike" dirty="0" err="1">
                  <a:solidFill>
                    <a:srgbClr val="374957"/>
                  </a:solidFill>
                  <a:effectLst/>
                  <a:latin typeface="Proxima Nova"/>
                  <a:hlinkClick r:id="rId4"/>
                </a:rPr>
                <a:t>Freepik</a:t>
              </a:r>
              <a:r>
                <a:rPr lang="en-US" altLang="ko-KR" sz="1400" b="1" i="0" u="none" strike="noStrike" dirty="0">
                  <a:solidFill>
                    <a:srgbClr val="374957"/>
                  </a:solidFill>
                  <a:effectLst/>
                  <a:latin typeface="Proxima Nova"/>
                </a:rPr>
                <a:t> </a:t>
              </a:r>
              <a:r>
                <a:rPr lang="en-US" altLang="ko-KR" sz="1400" i="0" u="none" strike="noStrike" dirty="0">
                  <a:effectLst/>
                  <a:latin typeface="Proxima Nova"/>
                </a:rPr>
                <a:t>(</a:t>
              </a:r>
              <a:r>
                <a:rPr lang="en-US" altLang="ko-KR" sz="1400" b="0" i="0" u="none" strike="noStrike" dirty="0">
                  <a:solidFill>
                    <a:srgbClr val="5F7D95"/>
                  </a:solidFill>
                  <a:effectLst/>
                  <a:latin typeface="Proxima Nova"/>
                  <a:hlinkClick r:id="rId5"/>
                </a:rPr>
                <a:t>https://www.freepik.com</a:t>
              </a:r>
              <a:r>
                <a:rPr lang="en-US" altLang="ko-KR" sz="1400" b="0" i="0" u="none" strike="noStrike" dirty="0">
                  <a:effectLst/>
                  <a:latin typeface="Proxima Nova"/>
                </a:rPr>
                <a:t>)</a:t>
              </a:r>
              <a:r>
                <a:rPr lang="en-US" altLang="ko-KR" sz="1400" u="none" strike="noStrike" dirty="0">
                  <a:latin typeface="Proxima Nova"/>
                </a:rPr>
                <a:t> </a:t>
              </a:r>
              <a:r>
                <a:rPr lang="en-US" altLang="ko-KR" sz="1400" b="0" i="0" dirty="0">
                  <a:solidFill>
                    <a:srgbClr val="4A6375"/>
                  </a:solidFill>
                  <a:effectLst/>
                  <a:latin typeface="Proxima Nova"/>
                </a:rPr>
                <a:t>from </a:t>
              </a:r>
              <a:r>
                <a:rPr lang="en-US" altLang="ko-KR" sz="1400" b="0" i="0" u="none" strike="noStrike" dirty="0">
                  <a:solidFill>
                    <a:srgbClr val="009D73"/>
                  </a:solidFill>
                  <a:effectLst/>
                  <a:latin typeface="Proxima Nova"/>
                  <a:hlinkClick r:id="rId3"/>
                </a:rPr>
                <a:t>www.flaticon.com</a:t>
              </a:r>
              <a:endParaRPr lang="ko-KR" altLang="en-US" sz="1400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D13D714-BD38-F7E4-6D29-00C296269140}"/>
                </a:ext>
              </a:extLst>
            </p:cNvPr>
            <p:cNvSpPr txBox="1"/>
            <p:nvPr/>
          </p:nvSpPr>
          <p:spPr>
            <a:xfrm>
              <a:off x="1340359" y="3690028"/>
              <a:ext cx="4859611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2000" dirty="0">
                  <a:latin typeface="+mn-ea"/>
                </a:rPr>
                <a:t>·</a:t>
              </a:r>
              <a:r>
                <a:rPr lang="en-US" altLang="ko-KR" dirty="0">
                  <a:latin typeface="+mn-ea"/>
                </a:rPr>
                <a:t> </a:t>
              </a:r>
              <a:r>
                <a:rPr lang="en-US" altLang="ko-KR" sz="1400" b="0" i="0" dirty="0">
                  <a:solidFill>
                    <a:srgbClr val="4A6375"/>
                  </a:solidFill>
                  <a:effectLst/>
                  <a:latin typeface="Proxima Nova"/>
                </a:rPr>
                <a:t>Icon made by </a:t>
              </a:r>
              <a:r>
                <a:rPr lang="en-US" altLang="ko-KR" sz="1400" b="1" i="0" u="none" strike="noStrike" dirty="0">
                  <a:solidFill>
                    <a:srgbClr val="374957"/>
                  </a:solidFill>
                  <a:effectLst/>
                  <a:latin typeface="Proxima Nova"/>
                  <a:hlinkClick r:id="rId6"/>
                </a:rPr>
                <a:t>Vectors Market</a:t>
              </a:r>
              <a:r>
                <a:rPr lang="en-US" altLang="ko-KR" sz="1400" b="1" i="0" u="none" strike="noStrike" dirty="0">
                  <a:solidFill>
                    <a:srgbClr val="374957"/>
                  </a:solidFill>
                  <a:effectLst/>
                  <a:latin typeface="Proxima Nova"/>
                </a:rPr>
                <a:t> </a:t>
              </a:r>
              <a:r>
                <a:rPr lang="en-US" altLang="ko-KR" sz="1400" b="0" i="0" dirty="0">
                  <a:solidFill>
                    <a:srgbClr val="4A6375"/>
                  </a:solidFill>
                  <a:effectLst/>
                  <a:latin typeface="Proxima Nova"/>
                </a:rPr>
                <a:t>from </a:t>
              </a:r>
              <a:r>
                <a:rPr lang="en-US" altLang="ko-KR" sz="1400" b="0" i="0" u="none" strike="noStrike" dirty="0">
                  <a:solidFill>
                    <a:srgbClr val="009D73"/>
                  </a:solidFill>
                  <a:effectLst/>
                  <a:latin typeface="Proxima Nova"/>
                  <a:hlinkClick r:id="rId3"/>
                </a:rPr>
                <a:t>www.flaticon.com</a:t>
              </a:r>
              <a:endParaRPr lang="ko-KR" altLang="en-US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3659D42-412D-B208-50BD-8EBB593F88BC}"/>
                </a:ext>
              </a:extLst>
            </p:cNvPr>
            <p:cNvSpPr txBox="1"/>
            <p:nvPr/>
          </p:nvSpPr>
          <p:spPr>
            <a:xfrm>
              <a:off x="1340359" y="1645708"/>
              <a:ext cx="1803404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16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티웨이_날다" panose="02000300000000000000" pitchFamily="2" charset="-127"/>
                  <a:ea typeface="티웨이_날다" panose="02000300000000000000" pitchFamily="2" charset="-127"/>
                </a:rPr>
                <a:t># </a:t>
              </a:r>
              <a:r>
                <a:rPr lang="ko-KR" altLang="en-US" sz="16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티웨이_날다" panose="02000300000000000000" pitchFamily="2" charset="-127"/>
                  <a:ea typeface="티웨이_날다" panose="02000300000000000000" pitchFamily="2" charset="-127"/>
                </a:rPr>
                <a:t>아이콘 출처 표기</a:t>
              </a: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CA19855F-4E5E-6948-B201-84C553820834}"/>
              </a:ext>
            </a:extLst>
          </p:cNvPr>
          <p:cNvSpPr/>
          <p:nvPr/>
        </p:nvSpPr>
        <p:spPr>
          <a:xfrm>
            <a:off x="-201169" y="-210172"/>
            <a:ext cx="9546336" cy="604315"/>
          </a:xfrm>
          <a:prstGeom prst="rect">
            <a:avLst/>
          </a:prstGeom>
          <a:solidFill>
            <a:srgbClr val="31C7BB">
              <a:alpha val="75000"/>
            </a:srgbClr>
          </a:solidFill>
          <a:ln w="31750">
            <a:solidFill>
              <a:srgbClr val="1A35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7EAA98-D1D7-E5FB-0325-346E895AF51A}"/>
              </a:ext>
            </a:extLst>
          </p:cNvPr>
          <p:cNvSpPr txBox="1"/>
          <p:nvPr/>
        </p:nvSpPr>
        <p:spPr>
          <a:xfrm>
            <a:off x="5321300" y="-19111"/>
            <a:ext cx="3822700" cy="340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분석 배경 </a:t>
            </a:r>
            <a:r>
              <a:rPr lang="en-US" altLang="ko-KR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|</a:t>
            </a:r>
            <a:r>
              <a:rPr lang="en-US" altLang="ko-KR" sz="10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ko-KR" altLang="en-US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분석 방법 및 배경 </a:t>
            </a:r>
            <a:r>
              <a:rPr lang="en-US" altLang="ko-KR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| </a:t>
            </a:r>
            <a:r>
              <a:rPr lang="ko-KR" altLang="en-US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분석 내용 </a:t>
            </a:r>
            <a:r>
              <a:rPr lang="en-US" altLang="ko-KR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| </a:t>
            </a:r>
            <a:r>
              <a:rPr lang="ko-KR" altLang="en-US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분석결과 활용 </a:t>
            </a:r>
            <a:r>
              <a:rPr lang="en-US" altLang="ko-KR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| </a:t>
            </a:r>
            <a:r>
              <a:rPr lang="ko-KR" altLang="en-US" sz="12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부록</a:t>
            </a:r>
            <a:endParaRPr lang="ko-KR" altLang="en-US" sz="1000" dirty="0">
              <a:latin typeface="티웨이_날다" panose="02000300000000000000" pitchFamily="2" charset="-127"/>
              <a:ea typeface="티웨이_날다" panose="02000300000000000000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CD5FB7F-04EC-CFE7-CC98-9B3258AAF4FA}"/>
              </a:ext>
            </a:extLst>
          </p:cNvPr>
          <p:cNvSpPr/>
          <p:nvPr/>
        </p:nvSpPr>
        <p:spPr>
          <a:xfrm>
            <a:off x="-280416" y="5341703"/>
            <a:ext cx="9546336" cy="522649"/>
          </a:xfrm>
          <a:prstGeom prst="rect">
            <a:avLst/>
          </a:prstGeom>
          <a:solidFill>
            <a:srgbClr val="31C7BB">
              <a:alpha val="75000"/>
            </a:srgbClr>
          </a:solidFill>
          <a:ln w="31750">
            <a:solidFill>
              <a:srgbClr val="1A35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48FE78-41AE-9396-2585-708C729BA853}"/>
              </a:ext>
            </a:extLst>
          </p:cNvPr>
          <p:cNvSpPr txBox="1"/>
          <p:nvPr/>
        </p:nvSpPr>
        <p:spPr>
          <a:xfrm>
            <a:off x="6163564" y="5364141"/>
            <a:ext cx="2980436" cy="278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9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# </a:t>
            </a:r>
            <a:r>
              <a:rPr lang="ko-KR" altLang="en-US" sz="9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용인시 전기차 </a:t>
            </a:r>
            <a:r>
              <a:rPr lang="ko-KR" altLang="en-US" sz="9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완속</a:t>
            </a:r>
            <a:r>
              <a:rPr lang="ko-KR" altLang="en-US" sz="9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 충전소</a:t>
            </a:r>
            <a:r>
              <a:rPr lang="en-US" altLang="ko-KR" sz="9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ko-KR" altLang="en-US" sz="9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입지 선정 모델 개발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ABD794-1695-CE75-18A3-B58CF88BEDE1}"/>
              </a:ext>
            </a:extLst>
          </p:cNvPr>
          <p:cNvSpPr txBox="1"/>
          <p:nvPr/>
        </p:nvSpPr>
        <p:spPr>
          <a:xfrm>
            <a:off x="326488" y="558320"/>
            <a:ext cx="1451569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참고 자료</a:t>
            </a:r>
          </a:p>
        </p:txBody>
      </p:sp>
    </p:spTree>
    <p:extLst>
      <p:ext uri="{BB962C8B-B14F-4D97-AF65-F5344CB8AC3E}">
        <p14:creationId xmlns:p14="http://schemas.microsoft.com/office/powerpoint/2010/main" val="174842222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C7BB">
            <a:alpha val="7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699684BF-1895-8F50-8C44-A36412F1E4A1}"/>
              </a:ext>
            </a:extLst>
          </p:cNvPr>
          <p:cNvSpPr/>
          <p:nvPr/>
        </p:nvSpPr>
        <p:spPr>
          <a:xfrm>
            <a:off x="-159658" y="5260037"/>
            <a:ext cx="9303658" cy="4731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DC0B8BDE-6FD0-B9E2-C560-01227D2F4993}"/>
              </a:ext>
            </a:extLst>
          </p:cNvPr>
          <p:cNvGrpSpPr/>
          <p:nvPr/>
        </p:nvGrpSpPr>
        <p:grpSpPr>
          <a:xfrm>
            <a:off x="1747661" y="2695941"/>
            <a:ext cx="5529945" cy="2564096"/>
            <a:chOff x="-159658" y="2664350"/>
            <a:chExt cx="6153665" cy="2713704"/>
          </a:xfrm>
        </p:grpSpPr>
        <p:pic>
          <p:nvPicPr>
            <p:cNvPr id="6" name="그림 5" descr="텍스트이(가) 표시된 사진&#10;&#10;자동 생성된 설명">
              <a:extLst>
                <a:ext uri="{FF2B5EF4-FFF2-40B4-BE49-F238E27FC236}">
                  <a16:creationId xmlns:a16="http://schemas.microsoft.com/office/drawing/2014/main" id="{4D9FE8E7-6D62-6530-2A1F-DF2405692E3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47" y="2664350"/>
              <a:ext cx="4935053" cy="2387310"/>
            </a:xfrm>
            <a:prstGeom prst="rect">
              <a:avLst/>
            </a:prstGeom>
          </p:spPr>
        </p:pic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D2F73AF4-4BE4-3485-93C3-7B43D468BDD9}"/>
                </a:ext>
              </a:extLst>
            </p:cNvPr>
            <p:cNvSpPr/>
            <p:nvPr/>
          </p:nvSpPr>
          <p:spPr>
            <a:xfrm>
              <a:off x="-159658" y="5037145"/>
              <a:ext cx="6153665" cy="340909"/>
            </a:xfrm>
            <a:prstGeom prst="roundRect">
              <a:avLst>
                <a:gd name="adj" fmla="val 50000"/>
              </a:avLst>
            </a:prstGeom>
            <a:solidFill>
              <a:srgbClr val="1A35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141F0458-FFF8-8BD7-BEFB-991FB78E4765}"/>
                </a:ext>
              </a:extLst>
            </p:cNvPr>
            <p:cNvGrpSpPr/>
            <p:nvPr/>
          </p:nvGrpSpPr>
          <p:grpSpPr>
            <a:xfrm>
              <a:off x="5002871" y="3030943"/>
              <a:ext cx="991135" cy="993399"/>
              <a:chOff x="6041836" y="3301980"/>
              <a:chExt cx="860915" cy="893129"/>
            </a:xfrm>
          </p:grpSpPr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id="{044022E1-13CA-08EE-A90F-2BEAE6A41925}"/>
                  </a:ext>
                </a:extLst>
              </p:cNvPr>
              <p:cNvSpPr/>
              <p:nvPr/>
            </p:nvSpPr>
            <p:spPr>
              <a:xfrm>
                <a:off x="6041836" y="3301980"/>
                <a:ext cx="860915" cy="893129"/>
              </a:xfrm>
              <a:prstGeom prst="ellipse">
                <a:avLst/>
              </a:prstGeom>
              <a:solidFill>
                <a:schemeClr val="bg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2D2B1F86-C741-0CB9-D4C3-0731C1D0438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alphaModFix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90006" y="3405644"/>
                <a:ext cx="764575" cy="6857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9DA83D59-F8FB-542E-4113-30784E67F355}"/>
                </a:ext>
              </a:extLst>
            </p:cNvPr>
            <p:cNvSpPr/>
            <p:nvPr/>
          </p:nvSpPr>
          <p:spPr>
            <a:xfrm>
              <a:off x="4757439" y="3750842"/>
              <a:ext cx="171470" cy="184623"/>
            </a:xfrm>
            <a:prstGeom prst="ellipse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DE9AD607-0E41-781F-8C2A-2AEC0C81E1F1}"/>
                </a:ext>
              </a:extLst>
            </p:cNvPr>
            <p:cNvSpPr/>
            <p:nvPr/>
          </p:nvSpPr>
          <p:spPr>
            <a:xfrm>
              <a:off x="4570205" y="3957862"/>
              <a:ext cx="171470" cy="184623"/>
            </a:xfrm>
            <a:prstGeom prst="ellipse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C7DC028-EE11-1147-9BD0-3F2EE239102D}"/>
              </a:ext>
            </a:extLst>
          </p:cNvPr>
          <p:cNvSpPr txBox="1"/>
          <p:nvPr/>
        </p:nvSpPr>
        <p:spPr>
          <a:xfrm>
            <a:off x="2523073" y="1670049"/>
            <a:ext cx="4135954" cy="12107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54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감사합니다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30F7174-D42A-5628-0142-C52562E621CE}"/>
              </a:ext>
            </a:extLst>
          </p:cNvPr>
          <p:cNvCxnSpPr>
            <a:cxnSpLocks/>
          </p:cNvCxnSpPr>
          <p:nvPr/>
        </p:nvCxnSpPr>
        <p:spPr>
          <a:xfrm flipV="1">
            <a:off x="3091543" y="2857500"/>
            <a:ext cx="3062514" cy="23265"/>
          </a:xfrm>
          <a:prstGeom prst="line">
            <a:avLst/>
          </a:prstGeom>
          <a:ln w="47625">
            <a:solidFill>
              <a:srgbClr val="1A35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22048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60379FB0-8C02-41D1-C937-D8AD655FA660}"/>
              </a:ext>
            </a:extLst>
          </p:cNvPr>
          <p:cNvSpPr/>
          <p:nvPr/>
        </p:nvSpPr>
        <p:spPr>
          <a:xfrm>
            <a:off x="990602" y="776267"/>
            <a:ext cx="7467600" cy="4365650"/>
          </a:xfrm>
          <a:prstGeom prst="rect">
            <a:avLst/>
          </a:prstGeom>
          <a:solidFill>
            <a:srgbClr val="65D5CC">
              <a:alpha val="15000"/>
            </a:srgbClr>
          </a:solidFill>
          <a:ln w="15875">
            <a:solidFill>
              <a:srgbClr val="1A35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AE84563-0E84-C0A6-17E8-DB865FF7E213}"/>
              </a:ext>
            </a:extLst>
          </p:cNvPr>
          <p:cNvSpPr/>
          <p:nvPr/>
        </p:nvSpPr>
        <p:spPr>
          <a:xfrm>
            <a:off x="838200" y="585205"/>
            <a:ext cx="7467600" cy="4365650"/>
          </a:xfrm>
          <a:prstGeom prst="rect">
            <a:avLst/>
          </a:prstGeom>
          <a:solidFill>
            <a:schemeClr val="bg1"/>
          </a:solidFill>
          <a:ln w="15875">
            <a:solidFill>
              <a:srgbClr val="1A35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951EF13-B912-C28C-632E-5A6782F1418A}"/>
              </a:ext>
            </a:extLst>
          </p:cNvPr>
          <p:cNvSpPr/>
          <p:nvPr/>
        </p:nvSpPr>
        <p:spPr>
          <a:xfrm>
            <a:off x="-201169" y="-210172"/>
            <a:ext cx="9546336" cy="604315"/>
          </a:xfrm>
          <a:prstGeom prst="rect">
            <a:avLst/>
          </a:prstGeom>
          <a:solidFill>
            <a:srgbClr val="31C7BB">
              <a:alpha val="75000"/>
            </a:srgbClr>
          </a:solidFill>
          <a:ln w="31750">
            <a:solidFill>
              <a:srgbClr val="1A35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CC8363F-909C-6DDE-FBA7-0763D2E0964E}"/>
              </a:ext>
            </a:extLst>
          </p:cNvPr>
          <p:cNvSpPr txBox="1"/>
          <p:nvPr/>
        </p:nvSpPr>
        <p:spPr>
          <a:xfrm>
            <a:off x="5321300" y="-19111"/>
            <a:ext cx="3822700" cy="340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분석 배경 </a:t>
            </a:r>
            <a:r>
              <a:rPr lang="en-US" altLang="ko-KR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|</a:t>
            </a:r>
            <a:r>
              <a:rPr lang="en-US" altLang="ko-KR" sz="10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ko-KR" altLang="en-US" sz="12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분석 방법 및 배경</a:t>
            </a:r>
            <a:r>
              <a:rPr lang="ko-KR" altLang="en-US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| </a:t>
            </a:r>
            <a:r>
              <a:rPr lang="ko-KR" altLang="en-US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분석 내용 </a:t>
            </a:r>
            <a:r>
              <a:rPr lang="en-US" altLang="ko-KR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| </a:t>
            </a:r>
            <a:r>
              <a:rPr lang="ko-KR" altLang="en-US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분석결과 활용 </a:t>
            </a:r>
            <a:r>
              <a:rPr lang="en-US" altLang="ko-KR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| </a:t>
            </a:r>
            <a:r>
              <a:rPr lang="ko-KR" altLang="en-US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부록</a:t>
            </a:r>
            <a:endParaRPr lang="ko-KR" altLang="en-US" sz="1000" dirty="0">
              <a:solidFill>
                <a:schemeClr val="bg1"/>
              </a:solidFill>
              <a:latin typeface="티웨이_날다" panose="02000300000000000000" pitchFamily="2" charset="-127"/>
              <a:ea typeface="티웨이_날다" panose="02000300000000000000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AB2777D-CAB4-7250-21D8-460B107B01D7}"/>
              </a:ext>
            </a:extLst>
          </p:cNvPr>
          <p:cNvSpPr/>
          <p:nvPr/>
        </p:nvSpPr>
        <p:spPr>
          <a:xfrm>
            <a:off x="-280416" y="5341703"/>
            <a:ext cx="9546336" cy="522649"/>
          </a:xfrm>
          <a:prstGeom prst="rect">
            <a:avLst/>
          </a:prstGeom>
          <a:solidFill>
            <a:srgbClr val="31C7BB">
              <a:alpha val="75000"/>
            </a:srgbClr>
          </a:solidFill>
          <a:ln w="31750">
            <a:solidFill>
              <a:srgbClr val="1A35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15FB6D0-E780-07D7-FA49-7A99B8A54142}"/>
              </a:ext>
            </a:extLst>
          </p:cNvPr>
          <p:cNvSpPr txBox="1"/>
          <p:nvPr/>
        </p:nvSpPr>
        <p:spPr>
          <a:xfrm>
            <a:off x="6163564" y="5364141"/>
            <a:ext cx="2980436" cy="278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9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# </a:t>
            </a:r>
            <a:r>
              <a:rPr lang="ko-KR" altLang="en-US" sz="9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용인시 전기차 </a:t>
            </a:r>
            <a:r>
              <a:rPr lang="ko-KR" altLang="en-US" sz="9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완속</a:t>
            </a:r>
            <a:r>
              <a:rPr lang="ko-KR" altLang="en-US" sz="9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 충전소</a:t>
            </a:r>
            <a:r>
              <a:rPr lang="en-US" altLang="ko-KR" sz="9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ko-KR" altLang="en-US" sz="9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입지 선정 모델 개발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6E553904-3D76-0BE1-3545-E90239660752}"/>
              </a:ext>
            </a:extLst>
          </p:cNvPr>
          <p:cNvGrpSpPr/>
          <p:nvPr/>
        </p:nvGrpSpPr>
        <p:grpSpPr>
          <a:xfrm>
            <a:off x="1252534" y="1547920"/>
            <a:ext cx="6638932" cy="3136079"/>
            <a:chOff x="942967" y="1657894"/>
            <a:chExt cx="6638932" cy="3136079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7FE515A6-19DB-704E-4D53-0DFFF5BBB868}"/>
                </a:ext>
              </a:extLst>
            </p:cNvPr>
            <p:cNvSpPr/>
            <p:nvPr/>
          </p:nvSpPr>
          <p:spPr>
            <a:xfrm>
              <a:off x="952497" y="1657894"/>
              <a:ext cx="6629402" cy="384022"/>
            </a:xfrm>
            <a:prstGeom prst="rect">
              <a:avLst/>
            </a:prstGeom>
            <a:solidFill>
              <a:schemeClr val="bg1"/>
            </a:solidFill>
            <a:ln w="15875">
              <a:solidFill>
                <a:srgbClr val="1A353E"/>
              </a:solidFill>
            </a:ln>
            <a:effectLst>
              <a:outerShdw blurRad="50800" dist="38100" dir="2700000" sx="101000" sy="101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  <a:latin typeface="티웨이_날다" panose="02000300000000000000" pitchFamily="2" charset="-127"/>
                  <a:ea typeface="티웨이_날다" panose="02000300000000000000" pitchFamily="2" charset="-127"/>
                </a:rPr>
                <a:t>첫째</a:t>
              </a:r>
              <a:r>
                <a:rPr lang="en-US" altLang="ko-KR" sz="1400" dirty="0">
                  <a:solidFill>
                    <a:schemeClr val="tx1"/>
                  </a:solidFill>
                  <a:latin typeface="티웨이_날다" panose="02000300000000000000" pitchFamily="2" charset="-127"/>
                  <a:ea typeface="티웨이_날다" panose="02000300000000000000" pitchFamily="2" charset="-127"/>
                </a:rPr>
                <a:t>, </a:t>
              </a:r>
              <a:r>
                <a:rPr lang="ko-KR" altLang="en-US" sz="1400" dirty="0">
                  <a:solidFill>
                    <a:srgbClr val="00ABBF"/>
                  </a:solidFill>
                  <a:latin typeface="티웨이_날다" panose="02000300000000000000" pitchFamily="2" charset="-127"/>
                  <a:ea typeface="티웨이_날다" panose="02000300000000000000" pitchFamily="2" charset="-127"/>
                </a:rPr>
                <a:t>연령</a:t>
              </a:r>
              <a:r>
                <a:rPr lang="en-US" altLang="ko-KR" sz="1400" dirty="0">
                  <a:solidFill>
                    <a:schemeClr val="tx1"/>
                  </a:solidFill>
                  <a:latin typeface="티웨이_날다" panose="02000300000000000000" pitchFamily="2" charset="-127"/>
                  <a:ea typeface="티웨이_날다" panose="02000300000000000000" pitchFamily="2" charset="-127"/>
                </a:rPr>
                <a:t>/</a:t>
              </a:r>
              <a:r>
                <a:rPr lang="ko-KR" altLang="en-US" sz="1400" dirty="0">
                  <a:solidFill>
                    <a:srgbClr val="00ABBF"/>
                  </a:solidFill>
                  <a:latin typeface="티웨이_날다" panose="02000300000000000000" pitchFamily="2" charset="-127"/>
                  <a:ea typeface="티웨이_날다" panose="02000300000000000000" pitchFamily="2" charset="-127"/>
                </a:rPr>
                <a:t>시간</a:t>
              </a:r>
              <a:r>
                <a:rPr lang="en-US" altLang="ko-KR" sz="1400" dirty="0">
                  <a:solidFill>
                    <a:schemeClr val="tx1"/>
                  </a:solidFill>
                  <a:latin typeface="티웨이_날다" panose="02000300000000000000" pitchFamily="2" charset="-127"/>
                  <a:ea typeface="티웨이_날다" panose="02000300000000000000" pitchFamily="2" charset="-127"/>
                </a:rPr>
                <a:t>/</a:t>
              </a:r>
              <a:r>
                <a:rPr lang="ko-KR" altLang="en-US" sz="1400" dirty="0">
                  <a:solidFill>
                    <a:srgbClr val="00ABBF"/>
                  </a:solidFill>
                  <a:latin typeface="티웨이_날다" panose="02000300000000000000" pitchFamily="2" charset="-127"/>
                  <a:ea typeface="티웨이_날다" panose="02000300000000000000" pitchFamily="2" charset="-127"/>
                </a:rPr>
                <a:t>행정동</a:t>
              </a:r>
              <a:r>
                <a:rPr lang="ko-KR" altLang="en-US" sz="1400" dirty="0">
                  <a:solidFill>
                    <a:schemeClr val="tx1"/>
                  </a:solidFill>
                  <a:latin typeface="티웨이_날다" panose="02000300000000000000" pitchFamily="2" charset="-127"/>
                  <a:ea typeface="티웨이_날다" panose="02000300000000000000" pitchFamily="2" charset="-127"/>
                </a:rPr>
                <a:t>에 따라 앱 사용자의 </a:t>
              </a:r>
              <a:r>
                <a:rPr lang="ko-KR" altLang="en-US" sz="1400" dirty="0">
                  <a:solidFill>
                    <a:srgbClr val="00ABBF"/>
                  </a:solidFill>
                  <a:latin typeface="티웨이_날다" panose="02000300000000000000" pitchFamily="2" charset="-127"/>
                  <a:ea typeface="티웨이_날다" panose="02000300000000000000" pitchFamily="2" charset="-127"/>
                </a:rPr>
                <a:t>지역이 다를 것</a:t>
              </a:r>
              <a:r>
                <a:rPr lang="ko-KR" altLang="en-US" sz="1400" dirty="0">
                  <a:solidFill>
                    <a:schemeClr val="tx1"/>
                  </a:solidFill>
                  <a:latin typeface="티웨이_날다" panose="02000300000000000000" pitchFamily="2" charset="-127"/>
                  <a:ea typeface="티웨이_날다" panose="02000300000000000000" pitchFamily="2" charset="-127"/>
                </a:rPr>
                <a:t>이다</a:t>
              </a:r>
              <a:r>
                <a:rPr lang="en-US" altLang="ko-KR" sz="1400" dirty="0">
                  <a:solidFill>
                    <a:schemeClr val="tx1"/>
                  </a:solidFill>
                  <a:latin typeface="티웨이_날다" panose="02000300000000000000" pitchFamily="2" charset="-127"/>
                  <a:ea typeface="티웨이_날다" panose="02000300000000000000" pitchFamily="2" charset="-127"/>
                </a:rPr>
                <a:t>.</a:t>
              </a:r>
              <a:endParaRPr lang="ko-KR" altLang="en-US" sz="1400" dirty="0">
                <a:solidFill>
                  <a:schemeClr val="tx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B94B5CAA-52D6-CC84-FA68-28D496910BB0}"/>
                </a:ext>
              </a:extLst>
            </p:cNvPr>
            <p:cNvSpPr/>
            <p:nvPr/>
          </p:nvSpPr>
          <p:spPr>
            <a:xfrm>
              <a:off x="952497" y="2345908"/>
              <a:ext cx="6629402" cy="384022"/>
            </a:xfrm>
            <a:prstGeom prst="rect">
              <a:avLst/>
            </a:prstGeom>
            <a:solidFill>
              <a:schemeClr val="bg1"/>
            </a:solidFill>
            <a:ln w="15875">
              <a:solidFill>
                <a:srgbClr val="1A353E"/>
              </a:solidFill>
            </a:ln>
            <a:effectLst>
              <a:outerShdw blurRad="50800" dist="38100" dir="2700000" sx="101000" sy="101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  <a:latin typeface="티웨이_날다" panose="02000300000000000000" pitchFamily="2" charset="-127"/>
                  <a:ea typeface="티웨이_날다" panose="02000300000000000000" pitchFamily="2" charset="-127"/>
                </a:rPr>
                <a:t>둘째</a:t>
              </a:r>
              <a:r>
                <a:rPr lang="en-US" altLang="ko-KR" sz="1400" dirty="0">
                  <a:solidFill>
                    <a:schemeClr val="tx1"/>
                  </a:solidFill>
                  <a:latin typeface="티웨이_날다" panose="02000300000000000000" pitchFamily="2" charset="-127"/>
                  <a:ea typeface="티웨이_날다" panose="02000300000000000000" pitchFamily="2" charset="-127"/>
                </a:rPr>
                <a:t>, </a:t>
              </a:r>
              <a:r>
                <a:rPr lang="ko-KR" altLang="en-US" sz="1400" dirty="0">
                  <a:solidFill>
                    <a:srgbClr val="00ABBF"/>
                  </a:solidFill>
                  <a:latin typeface="티웨이_날다" panose="02000300000000000000" pitchFamily="2" charset="-127"/>
                  <a:ea typeface="티웨이_날다" panose="02000300000000000000" pitchFamily="2" charset="-127"/>
                </a:rPr>
                <a:t>농촌</a:t>
              </a:r>
              <a:r>
                <a:rPr lang="en-US" altLang="ko-KR" sz="1400" dirty="0">
                  <a:solidFill>
                    <a:schemeClr val="tx1"/>
                  </a:solidFill>
                  <a:latin typeface="티웨이_날다" panose="02000300000000000000" pitchFamily="2" charset="-127"/>
                  <a:ea typeface="티웨이_날다" panose="02000300000000000000" pitchFamily="2" charset="-127"/>
                </a:rPr>
                <a:t>/</a:t>
              </a:r>
              <a:r>
                <a:rPr lang="ko-KR" altLang="en-US" sz="1400" dirty="0">
                  <a:solidFill>
                    <a:srgbClr val="00ABBF"/>
                  </a:solidFill>
                  <a:latin typeface="티웨이_날다" panose="02000300000000000000" pitchFamily="2" charset="-127"/>
                  <a:ea typeface="티웨이_날다" panose="02000300000000000000" pitchFamily="2" charset="-127"/>
                </a:rPr>
                <a:t>산악</a:t>
              </a:r>
              <a:r>
                <a:rPr lang="ko-KR" altLang="en-US" sz="1400" dirty="0">
                  <a:solidFill>
                    <a:schemeClr val="tx1"/>
                  </a:solidFill>
                  <a:latin typeface="티웨이_날다" panose="02000300000000000000" pitchFamily="2" charset="-127"/>
                  <a:ea typeface="티웨이_날다" panose="02000300000000000000" pitchFamily="2" charset="-127"/>
                </a:rPr>
                <a:t> 지역에는 앱 </a:t>
              </a:r>
              <a:r>
                <a:rPr lang="ko-KR" altLang="en-US" sz="1400" dirty="0">
                  <a:solidFill>
                    <a:srgbClr val="00ABBF"/>
                  </a:solidFill>
                  <a:latin typeface="티웨이_날다" panose="02000300000000000000" pitchFamily="2" charset="-127"/>
                  <a:ea typeface="티웨이_날다" panose="02000300000000000000" pitchFamily="2" charset="-127"/>
                </a:rPr>
                <a:t>사용자가 없을 것</a:t>
              </a:r>
              <a:r>
                <a:rPr lang="ko-KR" altLang="en-US" sz="1400" dirty="0">
                  <a:solidFill>
                    <a:schemeClr val="tx1"/>
                  </a:solidFill>
                  <a:latin typeface="티웨이_날다" panose="02000300000000000000" pitchFamily="2" charset="-127"/>
                  <a:ea typeface="티웨이_날다" panose="02000300000000000000" pitchFamily="2" charset="-127"/>
                </a:rPr>
                <a:t>이다</a:t>
              </a:r>
              <a:r>
                <a:rPr lang="en-US" altLang="ko-KR" sz="1400" dirty="0">
                  <a:solidFill>
                    <a:schemeClr val="tx1"/>
                  </a:solidFill>
                  <a:latin typeface="티웨이_날다" panose="02000300000000000000" pitchFamily="2" charset="-127"/>
                  <a:ea typeface="티웨이_날다" panose="02000300000000000000" pitchFamily="2" charset="-127"/>
                </a:rPr>
                <a:t>.</a:t>
              </a:r>
              <a:endParaRPr lang="ko-KR" altLang="en-US" sz="1400" dirty="0">
                <a:solidFill>
                  <a:schemeClr val="tx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CF8FAB2E-4238-C93F-0783-E337B90EB91F}"/>
                </a:ext>
              </a:extLst>
            </p:cNvPr>
            <p:cNvSpPr/>
            <p:nvPr/>
          </p:nvSpPr>
          <p:spPr>
            <a:xfrm>
              <a:off x="952497" y="3033922"/>
              <a:ext cx="6629402" cy="384022"/>
            </a:xfrm>
            <a:prstGeom prst="rect">
              <a:avLst/>
            </a:prstGeom>
            <a:solidFill>
              <a:schemeClr val="bg1"/>
            </a:solidFill>
            <a:ln w="15875">
              <a:solidFill>
                <a:srgbClr val="1A353E"/>
              </a:solidFill>
            </a:ln>
            <a:effectLst>
              <a:outerShdw blurRad="50800" dist="38100" dir="2700000" sx="101000" sy="101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  <a:latin typeface="티웨이_날다" panose="02000300000000000000" pitchFamily="2" charset="-127"/>
                  <a:ea typeface="티웨이_날다" panose="02000300000000000000" pitchFamily="2" charset="-127"/>
                </a:rPr>
                <a:t>셋째</a:t>
              </a:r>
              <a:r>
                <a:rPr lang="en-US" altLang="ko-KR" sz="1400" dirty="0">
                  <a:solidFill>
                    <a:schemeClr val="tx1"/>
                  </a:solidFill>
                  <a:latin typeface="티웨이_날다" panose="02000300000000000000" pitchFamily="2" charset="-127"/>
                  <a:ea typeface="티웨이_날다" panose="02000300000000000000" pitchFamily="2" charset="-127"/>
                </a:rPr>
                <a:t>, </a:t>
              </a:r>
              <a:r>
                <a:rPr lang="ko-KR" altLang="en-US" sz="1400" dirty="0">
                  <a:solidFill>
                    <a:srgbClr val="00ABBF"/>
                  </a:solidFill>
                  <a:latin typeface="티웨이_날다" panose="02000300000000000000" pitchFamily="2" charset="-127"/>
                  <a:ea typeface="티웨이_날다" panose="02000300000000000000" pitchFamily="2" charset="-127"/>
                </a:rPr>
                <a:t>미성년자</a:t>
              </a:r>
              <a:r>
                <a:rPr lang="ko-KR" altLang="en-US" sz="1400" dirty="0">
                  <a:solidFill>
                    <a:schemeClr val="tx1"/>
                  </a:solidFill>
                  <a:latin typeface="티웨이_날다" panose="02000300000000000000" pitchFamily="2" charset="-127"/>
                  <a:ea typeface="티웨이_날다" panose="02000300000000000000" pitchFamily="2" charset="-127"/>
                </a:rPr>
                <a:t>가 앱을 사용하는 것은 </a:t>
              </a:r>
              <a:r>
                <a:rPr lang="ko-KR" altLang="en-US" sz="1400" dirty="0">
                  <a:solidFill>
                    <a:srgbClr val="00ABBF"/>
                  </a:solidFill>
                  <a:latin typeface="티웨이_날다" panose="02000300000000000000" pitchFamily="2" charset="-127"/>
                  <a:ea typeface="티웨이_날다" panose="02000300000000000000" pitchFamily="2" charset="-127"/>
                </a:rPr>
                <a:t>이상치</a:t>
              </a:r>
              <a:r>
                <a:rPr lang="ko-KR" altLang="en-US" sz="1400" dirty="0">
                  <a:solidFill>
                    <a:schemeClr val="tx1"/>
                  </a:solidFill>
                  <a:latin typeface="티웨이_날다" panose="02000300000000000000" pitchFamily="2" charset="-127"/>
                  <a:ea typeface="티웨이_날다" panose="02000300000000000000" pitchFamily="2" charset="-127"/>
                </a:rPr>
                <a:t>로 볼 수 있다</a:t>
              </a:r>
              <a:r>
                <a:rPr lang="en-US" altLang="ko-KR" sz="1400" dirty="0">
                  <a:solidFill>
                    <a:schemeClr val="tx1"/>
                  </a:solidFill>
                  <a:latin typeface="티웨이_날다" panose="02000300000000000000" pitchFamily="2" charset="-127"/>
                  <a:ea typeface="티웨이_날다" panose="02000300000000000000" pitchFamily="2" charset="-127"/>
                </a:rPr>
                <a:t>.</a:t>
              </a:r>
              <a:endParaRPr lang="ko-KR" altLang="en-US" sz="1400" dirty="0">
                <a:latin typeface="티웨이_날다" panose="02000300000000000000" pitchFamily="2" charset="-127"/>
                <a:ea typeface="티웨이_날다" panose="02000300000000000000" pitchFamily="2" charset="-127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B25267CF-AB12-0AC0-F7CC-0D5E89C1211F}"/>
                </a:ext>
              </a:extLst>
            </p:cNvPr>
            <p:cNvSpPr/>
            <p:nvPr/>
          </p:nvSpPr>
          <p:spPr>
            <a:xfrm>
              <a:off x="942967" y="3721936"/>
              <a:ext cx="6629402" cy="384022"/>
            </a:xfrm>
            <a:prstGeom prst="rect">
              <a:avLst/>
            </a:prstGeom>
            <a:solidFill>
              <a:schemeClr val="bg1"/>
            </a:solidFill>
            <a:ln w="15875">
              <a:solidFill>
                <a:srgbClr val="1A353E"/>
              </a:solidFill>
            </a:ln>
            <a:effectLst>
              <a:outerShdw blurRad="50800" dist="38100" dir="2700000" sx="101000" sy="101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  <a:latin typeface="티웨이_날다" panose="02000300000000000000" pitchFamily="2" charset="-127"/>
                  <a:ea typeface="티웨이_날다" panose="02000300000000000000" pitchFamily="2" charset="-127"/>
                </a:rPr>
                <a:t>넷째</a:t>
              </a:r>
              <a:r>
                <a:rPr lang="en-US" altLang="ko-KR" sz="1400" dirty="0">
                  <a:solidFill>
                    <a:schemeClr val="tx1"/>
                  </a:solidFill>
                  <a:latin typeface="티웨이_날다" panose="02000300000000000000" pitchFamily="2" charset="-127"/>
                  <a:ea typeface="티웨이_날다" panose="02000300000000000000" pitchFamily="2" charset="-127"/>
                </a:rPr>
                <a:t>, </a:t>
              </a:r>
              <a:r>
                <a:rPr lang="ko-KR" altLang="en-US" sz="1400" dirty="0" err="1">
                  <a:solidFill>
                    <a:srgbClr val="00ABBF"/>
                  </a:solidFill>
                  <a:latin typeface="티웨이_날다" panose="02000300000000000000" pitchFamily="2" charset="-127"/>
                  <a:ea typeface="티웨이_날다" panose="02000300000000000000" pitchFamily="2" charset="-127"/>
                </a:rPr>
                <a:t>산점도</a:t>
              </a:r>
              <a:r>
                <a:rPr lang="ko-KR" altLang="en-US" sz="1400" dirty="0" err="1">
                  <a:solidFill>
                    <a:schemeClr val="tx1"/>
                  </a:solidFill>
                  <a:latin typeface="티웨이_날다" panose="02000300000000000000" pitchFamily="2" charset="-127"/>
                  <a:ea typeface="티웨이_날다" panose="02000300000000000000" pitchFamily="2" charset="-127"/>
                </a:rPr>
                <a:t>를</a:t>
              </a:r>
              <a:r>
                <a:rPr lang="ko-KR" altLang="en-US" sz="1400" dirty="0">
                  <a:solidFill>
                    <a:schemeClr val="tx1"/>
                  </a:solidFill>
                  <a:latin typeface="티웨이_날다" panose="02000300000000000000" pitchFamily="2" charset="-127"/>
                  <a:ea typeface="티웨이_날다" panose="02000300000000000000" pitchFamily="2" charset="-127"/>
                </a:rPr>
                <a:t> 그렸을 때</a:t>
              </a:r>
              <a:r>
                <a:rPr lang="en-US" altLang="ko-KR" sz="1400" dirty="0">
                  <a:solidFill>
                    <a:schemeClr val="tx1"/>
                  </a:solidFill>
                  <a:latin typeface="티웨이_날다" panose="02000300000000000000" pitchFamily="2" charset="-127"/>
                  <a:ea typeface="티웨이_날다" panose="02000300000000000000" pitchFamily="2" charset="-127"/>
                </a:rPr>
                <a:t>, </a:t>
              </a:r>
              <a:r>
                <a:rPr lang="ko-KR" altLang="en-US" sz="1400" dirty="0" err="1">
                  <a:solidFill>
                    <a:schemeClr val="tx1"/>
                  </a:solidFill>
                  <a:latin typeface="티웨이_날다" panose="02000300000000000000" pitchFamily="2" charset="-127"/>
                  <a:ea typeface="티웨이_날다" panose="02000300000000000000" pitchFamily="2" charset="-127"/>
                </a:rPr>
                <a:t>산점도가</a:t>
              </a:r>
              <a:r>
                <a:rPr lang="ko-KR" altLang="en-US" sz="1400" dirty="0">
                  <a:solidFill>
                    <a:schemeClr val="tx1"/>
                  </a:solidFill>
                  <a:latin typeface="티웨이_날다" panose="02000300000000000000" pitchFamily="2" charset="-127"/>
                  <a:ea typeface="티웨이_날다" panose="02000300000000000000" pitchFamily="2" charset="-127"/>
                </a:rPr>
                <a:t> </a:t>
              </a:r>
              <a:r>
                <a:rPr lang="ko-KR" altLang="en-US" sz="1400" dirty="0">
                  <a:solidFill>
                    <a:srgbClr val="00ABBF"/>
                  </a:solidFill>
                  <a:latin typeface="티웨이_날다" panose="02000300000000000000" pitchFamily="2" charset="-127"/>
                  <a:ea typeface="티웨이_날다" panose="02000300000000000000" pitchFamily="2" charset="-127"/>
                </a:rPr>
                <a:t>용인시 지도</a:t>
              </a:r>
              <a:r>
                <a:rPr lang="ko-KR" altLang="en-US" sz="1400" dirty="0">
                  <a:solidFill>
                    <a:schemeClr val="tx1"/>
                  </a:solidFill>
                  <a:latin typeface="티웨이_날다" panose="02000300000000000000" pitchFamily="2" charset="-127"/>
                  <a:ea typeface="티웨이_날다" panose="02000300000000000000" pitchFamily="2" charset="-127"/>
                </a:rPr>
                <a:t>일 것이다</a:t>
              </a:r>
              <a:r>
                <a:rPr lang="en-US" altLang="ko-KR" sz="1400" dirty="0">
                  <a:solidFill>
                    <a:schemeClr val="tx1"/>
                  </a:solidFill>
                  <a:latin typeface="티웨이_날다" panose="02000300000000000000" pitchFamily="2" charset="-127"/>
                  <a:ea typeface="티웨이_날다" panose="02000300000000000000" pitchFamily="2" charset="-127"/>
                </a:rPr>
                <a:t>.</a:t>
              </a:r>
              <a:endParaRPr lang="ko-KR" altLang="en-US" sz="1400" dirty="0">
                <a:solidFill>
                  <a:schemeClr val="tx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A7E51F5B-CAF5-9ED3-1FC0-77BD3F378581}"/>
                </a:ext>
              </a:extLst>
            </p:cNvPr>
            <p:cNvSpPr/>
            <p:nvPr/>
          </p:nvSpPr>
          <p:spPr>
            <a:xfrm>
              <a:off x="942967" y="4409951"/>
              <a:ext cx="6629402" cy="384022"/>
            </a:xfrm>
            <a:prstGeom prst="rect">
              <a:avLst/>
            </a:prstGeom>
            <a:solidFill>
              <a:schemeClr val="bg1"/>
            </a:solidFill>
            <a:ln w="15875">
              <a:solidFill>
                <a:srgbClr val="1A353E"/>
              </a:solidFill>
            </a:ln>
            <a:effectLst>
              <a:outerShdw blurRad="50800" dist="38100" dir="2700000" sx="101000" sy="101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  <a:latin typeface="티웨이_날다" panose="02000300000000000000" pitchFamily="2" charset="-127"/>
                  <a:ea typeface="티웨이_날다" panose="02000300000000000000" pitchFamily="2" charset="-127"/>
                </a:rPr>
                <a:t>다섯째</a:t>
              </a:r>
              <a:r>
                <a:rPr lang="en-US" altLang="ko-KR" sz="1400" dirty="0">
                  <a:solidFill>
                    <a:schemeClr val="tx1"/>
                  </a:solidFill>
                  <a:latin typeface="티웨이_날다" panose="02000300000000000000" pitchFamily="2" charset="-127"/>
                  <a:ea typeface="티웨이_날다" panose="02000300000000000000" pitchFamily="2" charset="-127"/>
                </a:rPr>
                <a:t>, </a:t>
              </a:r>
              <a:r>
                <a:rPr lang="ko-KR" altLang="en-US" sz="1400" dirty="0">
                  <a:solidFill>
                    <a:schemeClr val="tx1"/>
                  </a:solidFill>
                  <a:latin typeface="티웨이_날다" panose="02000300000000000000" pitchFamily="2" charset="-127"/>
                  <a:ea typeface="티웨이_날다" panose="02000300000000000000" pitchFamily="2" charset="-127"/>
                </a:rPr>
                <a:t>세 개의 데이터는 </a:t>
              </a:r>
              <a:r>
                <a:rPr lang="ko-KR" altLang="en-US" sz="1400" dirty="0">
                  <a:solidFill>
                    <a:srgbClr val="00ABBF"/>
                  </a:solidFill>
                  <a:latin typeface="티웨이_날다" panose="02000300000000000000" pitchFamily="2" charset="-127"/>
                  <a:ea typeface="티웨이_날다" panose="02000300000000000000" pitchFamily="2" charset="-127"/>
                </a:rPr>
                <a:t>서로 겹치지 않을 것</a:t>
              </a:r>
              <a:r>
                <a:rPr lang="ko-KR" altLang="en-US" sz="1400" dirty="0">
                  <a:solidFill>
                    <a:schemeClr val="tx1"/>
                  </a:solidFill>
                  <a:latin typeface="티웨이_날다" panose="02000300000000000000" pitchFamily="2" charset="-127"/>
                  <a:ea typeface="티웨이_날다" panose="02000300000000000000" pitchFamily="2" charset="-127"/>
                </a:rPr>
                <a:t>이다</a:t>
              </a:r>
              <a:r>
                <a:rPr lang="en-US" altLang="ko-KR" sz="1400" dirty="0">
                  <a:solidFill>
                    <a:schemeClr val="tx1"/>
                  </a:solidFill>
                  <a:latin typeface="티웨이_날다" panose="02000300000000000000" pitchFamily="2" charset="-127"/>
                  <a:ea typeface="티웨이_날다" panose="02000300000000000000" pitchFamily="2" charset="-127"/>
                </a:rPr>
                <a:t>.</a:t>
              </a:r>
              <a:endParaRPr lang="ko-KR" altLang="en-US" sz="1400" dirty="0">
                <a:solidFill>
                  <a:schemeClr val="tx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CB4FF5CC-997F-C5C1-4E96-85DA50F74336}"/>
              </a:ext>
            </a:extLst>
          </p:cNvPr>
          <p:cNvSpPr txBox="1"/>
          <p:nvPr/>
        </p:nvSpPr>
        <p:spPr>
          <a:xfrm>
            <a:off x="3349619" y="736546"/>
            <a:ext cx="2435232" cy="5893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b="1" dirty="0">
                <a:solidFill>
                  <a:srgbClr val="1A353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- </a:t>
            </a:r>
            <a:r>
              <a:rPr lang="ko-KR" altLang="en-US" sz="2400" b="1" dirty="0">
                <a:solidFill>
                  <a:srgbClr val="1A353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가설 설정 </a:t>
            </a:r>
            <a:r>
              <a:rPr lang="en-US" altLang="ko-KR" sz="2400" b="1" dirty="0">
                <a:solidFill>
                  <a:srgbClr val="1A353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- </a:t>
            </a:r>
            <a:endParaRPr lang="ko-KR" altLang="en-US" sz="2400" b="1" dirty="0">
              <a:solidFill>
                <a:srgbClr val="1A353E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티웨이_날다" panose="02000300000000000000" pitchFamily="2" charset="-127"/>
              <a:ea typeface="티웨이_날다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612887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F35F6496-5EF0-AC58-5D5F-E7B90161B9F6}"/>
              </a:ext>
            </a:extLst>
          </p:cNvPr>
          <p:cNvSpPr/>
          <p:nvPr/>
        </p:nvSpPr>
        <p:spPr>
          <a:xfrm>
            <a:off x="990602" y="776267"/>
            <a:ext cx="7467600" cy="4365650"/>
          </a:xfrm>
          <a:prstGeom prst="rect">
            <a:avLst/>
          </a:prstGeom>
          <a:solidFill>
            <a:srgbClr val="65D5CC">
              <a:alpha val="15000"/>
            </a:srgbClr>
          </a:solidFill>
          <a:ln w="15875">
            <a:solidFill>
              <a:srgbClr val="1A35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BFFF47D-4A2F-87CB-EFD0-B13F919DC118}"/>
              </a:ext>
            </a:extLst>
          </p:cNvPr>
          <p:cNvSpPr/>
          <p:nvPr/>
        </p:nvSpPr>
        <p:spPr>
          <a:xfrm>
            <a:off x="838200" y="585205"/>
            <a:ext cx="7467600" cy="4365650"/>
          </a:xfrm>
          <a:prstGeom prst="rect">
            <a:avLst/>
          </a:prstGeom>
          <a:solidFill>
            <a:schemeClr val="bg1"/>
          </a:solidFill>
          <a:ln w="15875">
            <a:solidFill>
              <a:srgbClr val="1A35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98E0591D-CA93-1C32-EC89-5DDC1A8FF66D}"/>
              </a:ext>
            </a:extLst>
          </p:cNvPr>
          <p:cNvGrpSpPr/>
          <p:nvPr/>
        </p:nvGrpSpPr>
        <p:grpSpPr>
          <a:xfrm>
            <a:off x="1259496" y="1294364"/>
            <a:ext cx="6625006" cy="3462696"/>
            <a:chOff x="1204708" y="945155"/>
            <a:chExt cx="6625006" cy="4337289"/>
          </a:xfrm>
        </p:grpSpPr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AA2CB2C5-D885-8AB9-61A9-460B93EEC7F3}"/>
                </a:ext>
              </a:extLst>
            </p:cNvPr>
            <p:cNvGrpSpPr/>
            <p:nvPr/>
          </p:nvGrpSpPr>
          <p:grpSpPr>
            <a:xfrm>
              <a:off x="1204708" y="1517069"/>
              <a:ext cx="1900442" cy="1381109"/>
              <a:chOff x="785608" y="1351830"/>
              <a:chExt cx="1900442" cy="1381109"/>
            </a:xfrm>
          </p:grpSpPr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C66B4CC7-DBD7-A407-B7CD-7D82AEC12582}"/>
                  </a:ext>
                </a:extLst>
              </p:cNvPr>
              <p:cNvSpPr/>
              <p:nvPr/>
            </p:nvSpPr>
            <p:spPr>
              <a:xfrm>
                <a:off x="785608" y="1529785"/>
                <a:ext cx="1900442" cy="1203154"/>
              </a:xfrm>
              <a:prstGeom prst="rect">
                <a:avLst/>
              </a:prstGeom>
              <a:solidFill>
                <a:schemeClr val="bg1"/>
              </a:solidFill>
              <a:ln w="15875">
                <a:solidFill>
                  <a:srgbClr val="1A353E"/>
                </a:solidFill>
              </a:ln>
              <a:effectLst>
                <a:outerShdw blurRad="50800" dist="38100" dir="2700000" sx="101000" sy="101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>
                  <a:solidFill>
                    <a:schemeClr val="tx1"/>
                  </a:solidFill>
                  <a:latin typeface="티웨이_날다" panose="02000300000000000000" pitchFamily="2" charset="-127"/>
                  <a:ea typeface="티웨이_날다" panose="02000300000000000000" pitchFamily="2" charset="-127"/>
                </a:endParaRPr>
              </a:p>
            </p:txBody>
          </p:sp>
          <p:sp>
            <p:nvSpPr>
              <p:cNvPr id="4" name="사각형: 둥근 모서리 3">
                <a:extLst>
                  <a:ext uri="{FF2B5EF4-FFF2-40B4-BE49-F238E27FC236}">
                    <a16:creationId xmlns:a16="http://schemas.microsoft.com/office/drawing/2014/main" id="{8E60C7D8-D949-917D-86BB-001FF23437D2}"/>
                  </a:ext>
                </a:extLst>
              </p:cNvPr>
              <p:cNvSpPr/>
              <p:nvPr/>
            </p:nvSpPr>
            <p:spPr>
              <a:xfrm>
                <a:off x="952988" y="1351830"/>
                <a:ext cx="1565682" cy="355911"/>
              </a:xfrm>
              <a:prstGeom prst="roundRect">
                <a:avLst>
                  <a:gd name="adj" fmla="val 50000"/>
                </a:avLst>
              </a:prstGeom>
              <a:solidFill>
                <a:srgbClr val="1A353E"/>
              </a:solidFill>
              <a:ln>
                <a:solidFill>
                  <a:srgbClr val="1A353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dirty="0">
                    <a:latin typeface="티웨이_날다" panose="02000300000000000000" pitchFamily="2" charset="-127"/>
                    <a:ea typeface="티웨이_날다" panose="02000300000000000000" pitchFamily="2" charset="-127"/>
                  </a:rPr>
                  <a:t>클러스터 분석</a:t>
                </a: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9882574-6746-B1F6-3E68-B1CB68950EF7}"/>
                  </a:ext>
                </a:extLst>
              </p:cNvPr>
              <p:cNvSpPr txBox="1"/>
              <p:nvPr/>
            </p:nvSpPr>
            <p:spPr>
              <a:xfrm>
                <a:off x="952988" y="1981415"/>
                <a:ext cx="1565682" cy="38551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400" dirty="0">
                    <a:solidFill>
                      <a:schemeClr val="tx1"/>
                    </a:solidFill>
                    <a:latin typeface="티웨이_날다" panose="02000300000000000000" pitchFamily="2" charset="-127"/>
                    <a:ea typeface="티웨이_날다" panose="02000300000000000000" pitchFamily="2" charset="-127"/>
                  </a:rPr>
                  <a:t>데이터를 </a:t>
                </a:r>
                <a:r>
                  <a:rPr lang="ko-KR" altLang="en-US" sz="1400" dirty="0">
                    <a:solidFill>
                      <a:srgbClr val="00ABBF"/>
                    </a:solidFill>
                    <a:latin typeface="티웨이_날다" panose="02000300000000000000" pitchFamily="2" charset="-127"/>
                    <a:ea typeface="티웨이_날다" panose="02000300000000000000" pitchFamily="2" charset="-127"/>
                  </a:rPr>
                  <a:t>그룹화</a:t>
                </a:r>
              </a:p>
            </p:txBody>
          </p:sp>
        </p:grp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88ACF2F5-BB04-7202-12A6-59A15C474EC7}"/>
                </a:ext>
              </a:extLst>
            </p:cNvPr>
            <p:cNvGrpSpPr/>
            <p:nvPr/>
          </p:nvGrpSpPr>
          <p:grpSpPr>
            <a:xfrm>
              <a:off x="1204708" y="3035455"/>
              <a:ext cx="1900442" cy="1381109"/>
              <a:chOff x="790165" y="3009269"/>
              <a:chExt cx="1900442" cy="1381109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45CE2F53-F67E-CBE4-10F1-66339B19F0E0}"/>
                  </a:ext>
                </a:extLst>
              </p:cNvPr>
              <p:cNvSpPr/>
              <p:nvPr/>
            </p:nvSpPr>
            <p:spPr>
              <a:xfrm>
                <a:off x="790165" y="3187224"/>
                <a:ext cx="1900442" cy="1203154"/>
              </a:xfrm>
              <a:prstGeom prst="rect">
                <a:avLst/>
              </a:prstGeom>
              <a:solidFill>
                <a:schemeClr val="bg1"/>
              </a:solidFill>
              <a:ln w="15875">
                <a:solidFill>
                  <a:srgbClr val="1A353E"/>
                </a:solidFill>
              </a:ln>
              <a:effectLst>
                <a:outerShdw blurRad="50800" dist="38100" dir="2700000" sx="101000" sy="101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>
                  <a:solidFill>
                    <a:schemeClr val="tx1"/>
                  </a:solidFill>
                  <a:latin typeface="티웨이_날다" panose="02000300000000000000" pitchFamily="2" charset="-127"/>
                  <a:ea typeface="티웨이_날다" panose="02000300000000000000" pitchFamily="2" charset="-127"/>
                </a:endParaRPr>
              </a:p>
            </p:txBody>
          </p:sp>
          <p:sp>
            <p:nvSpPr>
              <p:cNvPr id="9" name="사각형: 둥근 모서리 8">
                <a:extLst>
                  <a:ext uri="{FF2B5EF4-FFF2-40B4-BE49-F238E27FC236}">
                    <a16:creationId xmlns:a16="http://schemas.microsoft.com/office/drawing/2014/main" id="{CFDFDE62-7201-BFEE-846B-A3F31D3DB4D1}"/>
                  </a:ext>
                </a:extLst>
              </p:cNvPr>
              <p:cNvSpPr/>
              <p:nvPr/>
            </p:nvSpPr>
            <p:spPr>
              <a:xfrm>
                <a:off x="957545" y="3009269"/>
                <a:ext cx="1565682" cy="355911"/>
              </a:xfrm>
              <a:prstGeom prst="roundRect">
                <a:avLst>
                  <a:gd name="adj" fmla="val 50000"/>
                </a:avLst>
              </a:prstGeom>
              <a:solidFill>
                <a:srgbClr val="1A353E"/>
              </a:solidFill>
              <a:ln>
                <a:solidFill>
                  <a:srgbClr val="1A353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dirty="0">
                    <a:latin typeface="티웨이_날다" panose="02000300000000000000" pitchFamily="2" charset="-127"/>
                    <a:ea typeface="티웨이_날다" panose="02000300000000000000" pitchFamily="2" charset="-127"/>
                  </a:rPr>
                  <a:t>인자 분석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BE6BA5C-19ED-3D8D-AC0E-01752EC32161}"/>
                  </a:ext>
                </a:extLst>
              </p:cNvPr>
              <p:cNvSpPr txBox="1"/>
              <p:nvPr/>
            </p:nvSpPr>
            <p:spPr>
              <a:xfrm>
                <a:off x="957545" y="3634912"/>
                <a:ext cx="1565682" cy="38551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400" dirty="0">
                    <a:solidFill>
                      <a:srgbClr val="00ABBF"/>
                    </a:solidFill>
                    <a:latin typeface="티웨이_날다" panose="02000300000000000000" pitchFamily="2" charset="-127"/>
                    <a:ea typeface="티웨이_날다" panose="02000300000000000000" pitchFamily="2" charset="-127"/>
                  </a:rPr>
                  <a:t>공통 인자 </a:t>
                </a:r>
                <a:r>
                  <a:rPr lang="ko-KR" altLang="en-US" sz="1400" dirty="0">
                    <a:solidFill>
                      <a:schemeClr val="tx1"/>
                    </a:solidFill>
                    <a:latin typeface="티웨이_날다" panose="02000300000000000000" pitchFamily="2" charset="-127"/>
                    <a:ea typeface="티웨이_날다" panose="02000300000000000000" pitchFamily="2" charset="-127"/>
                  </a:rPr>
                  <a:t>추출</a:t>
                </a:r>
              </a:p>
            </p:txBody>
          </p: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B281B347-6AF9-2392-E80E-905C2FD3F52B}"/>
                </a:ext>
              </a:extLst>
            </p:cNvPr>
            <p:cNvGrpSpPr/>
            <p:nvPr/>
          </p:nvGrpSpPr>
          <p:grpSpPr>
            <a:xfrm>
              <a:off x="3559992" y="945155"/>
              <a:ext cx="1900442" cy="1381109"/>
              <a:chOff x="3146670" y="776009"/>
              <a:chExt cx="1900442" cy="1381109"/>
            </a:xfrm>
          </p:grpSpPr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CAFCD42B-E50A-09D4-91EA-18DF8616A06B}"/>
                  </a:ext>
                </a:extLst>
              </p:cNvPr>
              <p:cNvSpPr/>
              <p:nvPr/>
            </p:nvSpPr>
            <p:spPr>
              <a:xfrm>
                <a:off x="3146670" y="953964"/>
                <a:ext cx="1900442" cy="1203154"/>
              </a:xfrm>
              <a:prstGeom prst="rect">
                <a:avLst/>
              </a:prstGeom>
              <a:solidFill>
                <a:schemeClr val="bg1"/>
              </a:solidFill>
              <a:ln w="15875">
                <a:solidFill>
                  <a:srgbClr val="1A353E"/>
                </a:solidFill>
              </a:ln>
              <a:effectLst>
                <a:outerShdw blurRad="50800" dist="38100" dir="2700000" sx="101000" sy="101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>
                  <a:solidFill>
                    <a:schemeClr val="tx1"/>
                  </a:solidFill>
                  <a:latin typeface="티웨이_날다" panose="02000300000000000000" pitchFamily="2" charset="-127"/>
                  <a:ea typeface="티웨이_날다" panose="02000300000000000000" pitchFamily="2" charset="-127"/>
                </a:endParaRPr>
              </a:p>
            </p:txBody>
          </p:sp>
          <p:sp>
            <p:nvSpPr>
              <p:cNvPr id="12" name="사각형: 둥근 모서리 11">
                <a:extLst>
                  <a:ext uri="{FF2B5EF4-FFF2-40B4-BE49-F238E27FC236}">
                    <a16:creationId xmlns:a16="http://schemas.microsoft.com/office/drawing/2014/main" id="{E541F26D-BD0F-C428-6A15-AFC7A7FC2228}"/>
                  </a:ext>
                </a:extLst>
              </p:cNvPr>
              <p:cNvSpPr/>
              <p:nvPr/>
            </p:nvSpPr>
            <p:spPr>
              <a:xfrm>
                <a:off x="3314050" y="776009"/>
                <a:ext cx="1565682" cy="355911"/>
              </a:xfrm>
              <a:prstGeom prst="roundRect">
                <a:avLst>
                  <a:gd name="adj" fmla="val 50000"/>
                </a:avLst>
              </a:prstGeom>
              <a:solidFill>
                <a:srgbClr val="1A353E"/>
              </a:solidFill>
              <a:ln>
                <a:solidFill>
                  <a:srgbClr val="1A353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dirty="0">
                    <a:latin typeface="티웨이_날다" panose="02000300000000000000" pitchFamily="2" charset="-127"/>
                    <a:ea typeface="티웨이_날다" panose="02000300000000000000" pitchFamily="2" charset="-127"/>
                  </a:rPr>
                  <a:t>시간별 분석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538D2FD-6992-8A5A-1399-2545891A8B5A}"/>
                  </a:ext>
                </a:extLst>
              </p:cNvPr>
              <p:cNvSpPr txBox="1"/>
              <p:nvPr/>
            </p:nvSpPr>
            <p:spPr>
              <a:xfrm>
                <a:off x="3615511" y="1201109"/>
                <a:ext cx="969758" cy="92523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400" dirty="0">
                    <a:solidFill>
                      <a:schemeClr val="tx1"/>
                    </a:solidFill>
                    <a:latin typeface="티웨이_날다" panose="02000300000000000000" pitchFamily="2" charset="-127"/>
                    <a:ea typeface="티웨이_날다" panose="02000300000000000000" pitchFamily="2" charset="-127"/>
                  </a:rPr>
                  <a:t>데이터를 </a:t>
                </a:r>
                <a:endParaRPr lang="en-US" altLang="ko-KR" sz="1400" dirty="0">
                  <a:solidFill>
                    <a:schemeClr val="tx1"/>
                  </a:solidFill>
                  <a:latin typeface="티웨이_날다" panose="02000300000000000000" pitchFamily="2" charset="-127"/>
                  <a:ea typeface="티웨이_날다" panose="02000300000000000000" pitchFamily="2" charset="-127"/>
                </a:endParaRPr>
              </a:p>
              <a:p>
                <a:pPr algn="ctr"/>
                <a:r>
                  <a:rPr lang="ko-KR" altLang="en-US" sz="1400" dirty="0">
                    <a:solidFill>
                      <a:srgbClr val="00ABBF"/>
                    </a:solidFill>
                    <a:latin typeface="티웨이_날다" panose="02000300000000000000" pitchFamily="2" charset="-127"/>
                    <a:ea typeface="티웨이_날다" panose="02000300000000000000" pitchFamily="2" charset="-127"/>
                  </a:rPr>
                  <a:t>시간별</a:t>
                </a:r>
                <a:r>
                  <a:rPr lang="ko-KR" altLang="en-US" sz="1400" dirty="0">
                    <a:solidFill>
                      <a:schemeClr val="tx1"/>
                    </a:solidFill>
                    <a:latin typeface="티웨이_날다" panose="02000300000000000000" pitchFamily="2" charset="-127"/>
                    <a:ea typeface="티웨이_날다" panose="02000300000000000000" pitchFamily="2" charset="-127"/>
                  </a:rPr>
                  <a:t>로</a:t>
                </a:r>
                <a:endParaRPr lang="en-US" altLang="ko-KR" sz="1400" dirty="0">
                  <a:solidFill>
                    <a:schemeClr val="tx1"/>
                  </a:solidFill>
                  <a:latin typeface="티웨이_날다" panose="02000300000000000000" pitchFamily="2" charset="-127"/>
                  <a:ea typeface="티웨이_날다" panose="02000300000000000000" pitchFamily="2" charset="-127"/>
                </a:endParaRPr>
              </a:p>
              <a:p>
                <a:pPr algn="ctr"/>
                <a:r>
                  <a:rPr lang="ko-KR" altLang="en-US" sz="1400" dirty="0">
                    <a:latin typeface="티웨이_날다" panose="02000300000000000000" pitchFamily="2" charset="-127"/>
                    <a:ea typeface="티웨이_날다" panose="02000300000000000000" pitchFamily="2" charset="-127"/>
                  </a:rPr>
                  <a:t>분석</a:t>
                </a:r>
                <a:endParaRPr lang="ko-KR" altLang="en-US" sz="1400" dirty="0">
                  <a:solidFill>
                    <a:schemeClr val="tx1"/>
                  </a:solidFill>
                  <a:latin typeface="티웨이_날다" panose="02000300000000000000" pitchFamily="2" charset="-127"/>
                  <a:ea typeface="티웨이_날다" panose="02000300000000000000" pitchFamily="2" charset="-127"/>
                </a:endParaRPr>
              </a:p>
            </p:txBody>
          </p:sp>
        </p:grpSp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D651519D-0A72-0AE1-2454-E4AE76CF181B}"/>
                </a:ext>
              </a:extLst>
            </p:cNvPr>
            <p:cNvGrpSpPr/>
            <p:nvPr/>
          </p:nvGrpSpPr>
          <p:grpSpPr>
            <a:xfrm>
              <a:off x="5922274" y="1418195"/>
              <a:ext cx="1900442" cy="1480354"/>
              <a:chOff x="5918200" y="1153342"/>
              <a:chExt cx="1900442" cy="1480354"/>
            </a:xfrm>
          </p:grpSpPr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7A294F16-BE1B-F86A-E96B-8B08ECAFA039}"/>
                  </a:ext>
                </a:extLst>
              </p:cNvPr>
              <p:cNvSpPr/>
              <p:nvPr/>
            </p:nvSpPr>
            <p:spPr>
              <a:xfrm>
                <a:off x="5918200" y="1430542"/>
                <a:ext cx="1900442" cy="1203154"/>
              </a:xfrm>
              <a:prstGeom prst="rect">
                <a:avLst/>
              </a:prstGeom>
              <a:solidFill>
                <a:schemeClr val="bg1"/>
              </a:solidFill>
              <a:ln w="15875">
                <a:solidFill>
                  <a:srgbClr val="1A353E"/>
                </a:solidFill>
              </a:ln>
              <a:effectLst>
                <a:outerShdw blurRad="50800" dist="38100" dir="2700000" sx="101000" sy="101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>
                  <a:solidFill>
                    <a:schemeClr val="tx1"/>
                  </a:solidFill>
                  <a:latin typeface="티웨이_날다" panose="02000300000000000000" pitchFamily="2" charset="-127"/>
                  <a:ea typeface="티웨이_날다" panose="02000300000000000000" pitchFamily="2" charset="-127"/>
                </a:endParaRPr>
              </a:p>
            </p:txBody>
          </p:sp>
          <p:sp>
            <p:nvSpPr>
              <p:cNvPr id="15" name="사각형: 둥근 모서리 14">
                <a:extLst>
                  <a:ext uri="{FF2B5EF4-FFF2-40B4-BE49-F238E27FC236}">
                    <a16:creationId xmlns:a16="http://schemas.microsoft.com/office/drawing/2014/main" id="{416C7BBA-2255-CF89-4051-D6422510BBD4}"/>
                  </a:ext>
                </a:extLst>
              </p:cNvPr>
              <p:cNvSpPr/>
              <p:nvPr/>
            </p:nvSpPr>
            <p:spPr>
              <a:xfrm>
                <a:off x="6085580" y="1153342"/>
                <a:ext cx="1565682" cy="554399"/>
              </a:xfrm>
              <a:prstGeom prst="roundRect">
                <a:avLst>
                  <a:gd name="adj" fmla="val 50000"/>
                </a:avLst>
              </a:prstGeom>
              <a:solidFill>
                <a:srgbClr val="1A353E"/>
              </a:solidFill>
              <a:ln>
                <a:solidFill>
                  <a:srgbClr val="1A353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dirty="0">
                    <a:latin typeface="티웨이_날다" panose="02000300000000000000" pitchFamily="2" charset="-127"/>
                    <a:ea typeface="티웨이_날다" panose="02000300000000000000" pitchFamily="2" charset="-127"/>
                  </a:rPr>
                  <a:t>정량데이터 분석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402DAB7-2A37-93DD-9F2E-E253CC5B1C2E}"/>
                  </a:ext>
                </a:extLst>
              </p:cNvPr>
              <p:cNvSpPr txBox="1"/>
              <p:nvPr/>
            </p:nvSpPr>
            <p:spPr>
              <a:xfrm>
                <a:off x="6328671" y="1837829"/>
                <a:ext cx="1079500" cy="65537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400" dirty="0">
                    <a:solidFill>
                      <a:srgbClr val="00ABBF"/>
                    </a:solidFill>
                    <a:latin typeface="티웨이_날다" panose="02000300000000000000" pitchFamily="2" charset="-127"/>
                    <a:ea typeface="티웨이_날다" panose="02000300000000000000" pitchFamily="2" charset="-127"/>
                  </a:rPr>
                  <a:t>정형 데이터</a:t>
                </a:r>
                <a:endParaRPr lang="en-US" altLang="ko-KR" sz="1400" dirty="0">
                  <a:solidFill>
                    <a:srgbClr val="00ABBF"/>
                  </a:solidFill>
                  <a:latin typeface="티웨이_날다" panose="02000300000000000000" pitchFamily="2" charset="-127"/>
                  <a:ea typeface="티웨이_날다" panose="02000300000000000000" pitchFamily="2" charset="-127"/>
                </a:endParaRPr>
              </a:p>
              <a:p>
                <a:pPr algn="ctr"/>
                <a:r>
                  <a:rPr lang="ko-KR" altLang="en-US" sz="1400" dirty="0">
                    <a:latin typeface="티웨이_날다" panose="02000300000000000000" pitchFamily="2" charset="-127"/>
                    <a:ea typeface="티웨이_날다" panose="02000300000000000000" pitchFamily="2" charset="-127"/>
                  </a:rPr>
                  <a:t>통계 분석</a:t>
                </a:r>
                <a:endParaRPr lang="en-US" altLang="ko-KR" sz="1400" dirty="0">
                  <a:solidFill>
                    <a:schemeClr val="tx1"/>
                  </a:solidFill>
                  <a:latin typeface="티웨이_날다" panose="02000300000000000000" pitchFamily="2" charset="-127"/>
                  <a:ea typeface="티웨이_날다" panose="02000300000000000000" pitchFamily="2" charset="-127"/>
                </a:endParaRPr>
              </a:p>
            </p:txBody>
          </p:sp>
        </p:grpSp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7130318D-7CE9-F977-1C39-67C5F713BE7D}"/>
                </a:ext>
              </a:extLst>
            </p:cNvPr>
            <p:cNvGrpSpPr/>
            <p:nvPr/>
          </p:nvGrpSpPr>
          <p:grpSpPr>
            <a:xfrm>
              <a:off x="5922274" y="3032232"/>
              <a:ext cx="1907440" cy="1401315"/>
              <a:chOff x="5918200" y="3310866"/>
              <a:chExt cx="1907440" cy="1401315"/>
            </a:xfrm>
          </p:grpSpPr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6F965439-D5DD-57A1-78DF-92FEEDB4185A}"/>
                  </a:ext>
                </a:extLst>
              </p:cNvPr>
              <p:cNvSpPr/>
              <p:nvPr/>
            </p:nvSpPr>
            <p:spPr>
              <a:xfrm>
                <a:off x="5918200" y="3488819"/>
                <a:ext cx="1900442" cy="1223362"/>
              </a:xfrm>
              <a:prstGeom prst="rect">
                <a:avLst/>
              </a:prstGeom>
              <a:solidFill>
                <a:schemeClr val="bg1"/>
              </a:solidFill>
              <a:ln w="15875">
                <a:solidFill>
                  <a:srgbClr val="1A353E"/>
                </a:solidFill>
              </a:ln>
              <a:effectLst>
                <a:outerShdw blurRad="50800" dist="38100" dir="2700000" sx="101000" sy="101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>
                  <a:solidFill>
                    <a:schemeClr val="tx1"/>
                  </a:solidFill>
                  <a:latin typeface="티웨이_날다" panose="02000300000000000000" pitchFamily="2" charset="-127"/>
                  <a:ea typeface="티웨이_날다" panose="02000300000000000000" pitchFamily="2" charset="-127"/>
                </a:endParaRPr>
              </a:p>
            </p:txBody>
          </p:sp>
          <p:sp>
            <p:nvSpPr>
              <p:cNvPr id="18" name="사각형: 둥근 모서리 17">
                <a:extLst>
                  <a:ext uri="{FF2B5EF4-FFF2-40B4-BE49-F238E27FC236}">
                    <a16:creationId xmlns:a16="http://schemas.microsoft.com/office/drawing/2014/main" id="{653EDFB7-EB6C-6EE5-668F-E92186259FD1}"/>
                  </a:ext>
                </a:extLst>
              </p:cNvPr>
              <p:cNvSpPr/>
              <p:nvPr/>
            </p:nvSpPr>
            <p:spPr>
              <a:xfrm>
                <a:off x="6085580" y="3310866"/>
                <a:ext cx="1565682" cy="355911"/>
              </a:xfrm>
              <a:prstGeom prst="roundRect">
                <a:avLst>
                  <a:gd name="adj" fmla="val 50000"/>
                </a:avLst>
              </a:prstGeom>
              <a:solidFill>
                <a:srgbClr val="1A353E"/>
              </a:solidFill>
              <a:ln>
                <a:solidFill>
                  <a:srgbClr val="1A353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>
                    <a:latin typeface="티웨이_날다" panose="02000300000000000000" pitchFamily="2" charset="-127"/>
                    <a:ea typeface="티웨이_날다" panose="02000300000000000000" pitchFamily="2" charset="-127"/>
                  </a:rPr>
                  <a:t>판별분석</a:t>
                </a:r>
                <a:endParaRPr lang="ko-KR" altLang="en-US" sz="1600" dirty="0">
                  <a:latin typeface="티웨이_날다" panose="02000300000000000000" pitchFamily="2" charset="-127"/>
                  <a:ea typeface="티웨이_날다" panose="02000300000000000000" pitchFamily="2" charset="-127"/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6239966-C6AB-F566-047B-A64043FBF058}"/>
                  </a:ext>
                </a:extLst>
              </p:cNvPr>
              <p:cNvSpPr txBox="1"/>
              <p:nvPr/>
            </p:nvSpPr>
            <p:spPr>
              <a:xfrm>
                <a:off x="5925198" y="3715986"/>
                <a:ext cx="1900442" cy="9252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400" dirty="0">
                    <a:solidFill>
                      <a:schemeClr val="tx1"/>
                    </a:solidFill>
                    <a:latin typeface="티웨이_날다" panose="02000300000000000000" pitchFamily="2" charset="-127"/>
                    <a:ea typeface="티웨이_날다" panose="02000300000000000000" pitchFamily="2" charset="-127"/>
                  </a:rPr>
                  <a:t>데이터 그룹이</a:t>
                </a:r>
                <a:endParaRPr lang="en-US" altLang="ko-KR" sz="1400" dirty="0">
                  <a:solidFill>
                    <a:schemeClr val="tx1"/>
                  </a:solidFill>
                  <a:latin typeface="티웨이_날다" panose="02000300000000000000" pitchFamily="2" charset="-127"/>
                  <a:ea typeface="티웨이_날다" panose="02000300000000000000" pitchFamily="2" charset="-127"/>
                </a:endParaRPr>
              </a:p>
              <a:p>
                <a:pPr algn="ctr"/>
                <a:r>
                  <a:rPr lang="ko-KR" altLang="en-US" sz="1400" dirty="0">
                    <a:latin typeface="티웨이_날다" panose="02000300000000000000" pitchFamily="2" charset="-127"/>
                    <a:ea typeface="티웨이_날다" panose="02000300000000000000" pitchFamily="2" charset="-127"/>
                  </a:rPr>
                  <a:t>판별식 형태로 정의</a:t>
                </a:r>
                <a:endParaRPr lang="en-US" altLang="ko-KR" sz="1400" dirty="0">
                  <a:latin typeface="티웨이_날다" panose="02000300000000000000" pitchFamily="2" charset="-127"/>
                  <a:ea typeface="티웨이_날다" panose="02000300000000000000" pitchFamily="2" charset="-127"/>
                </a:endParaRPr>
              </a:p>
              <a:p>
                <a:pPr algn="ctr"/>
                <a:r>
                  <a:rPr lang="ko-KR" altLang="en-US" sz="1400" dirty="0">
                    <a:solidFill>
                      <a:srgbClr val="00ABBF"/>
                    </a:solidFill>
                    <a:latin typeface="티웨이_날다" panose="02000300000000000000" pitchFamily="2" charset="-127"/>
                    <a:ea typeface="티웨이_날다" panose="02000300000000000000" pitchFamily="2" charset="-127"/>
                  </a:rPr>
                  <a:t>개별 </a:t>
                </a:r>
                <a:r>
                  <a:rPr lang="ko-KR" altLang="en-US" sz="1400" dirty="0" err="1">
                    <a:solidFill>
                      <a:srgbClr val="00ABBF"/>
                    </a:solidFill>
                    <a:latin typeface="티웨이_날다" panose="02000300000000000000" pitchFamily="2" charset="-127"/>
                    <a:ea typeface="티웨이_날다" panose="02000300000000000000" pitchFamily="2" charset="-127"/>
                  </a:rPr>
                  <a:t>관측값</a:t>
                </a:r>
                <a:r>
                  <a:rPr lang="ko-KR" altLang="en-US" sz="1400" dirty="0">
                    <a:solidFill>
                      <a:srgbClr val="00ABBF"/>
                    </a:solidFill>
                    <a:latin typeface="티웨이_날다" panose="02000300000000000000" pitchFamily="2" charset="-127"/>
                    <a:ea typeface="티웨이_날다" panose="02000300000000000000" pitchFamily="2" charset="-127"/>
                  </a:rPr>
                  <a:t> 판별</a:t>
                </a:r>
                <a:endParaRPr lang="en-US" altLang="ko-KR" sz="1400" dirty="0">
                  <a:solidFill>
                    <a:srgbClr val="00ABBF"/>
                  </a:solidFill>
                  <a:latin typeface="티웨이_날다" panose="02000300000000000000" pitchFamily="2" charset="-127"/>
                  <a:ea typeface="티웨이_날다" panose="02000300000000000000" pitchFamily="2" charset="-127"/>
                </a:endParaRPr>
              </a:p>
            </p:txBody>
          </p:sp>
        </p:grp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ABCEF228-3B90-418F-4E4E-5F18BE5F2874}"/>
                </a:ext>
              </a:extLst>
            </p:cNvPr>
            <p:cNvGrpSpPr/>
            <p:nvPr/>
          </p:nvGrpSpPr>
          <p:grpSpPr>
            <a:xfrm>
              <a:off x="3566990" y="2415204"/>
              <a:ext cx="1900442" cy="1381109"/>
              <a:chOff x="3146670" y="2738178"/>
              <a:chExt cx="1900442" cy="1381109"/>
            </a:xfrm>
          </p:grpSpPr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83096410-67F5-D42D-F3F4-FF403D2528C5}"/>
                  </a:ext>
                </a:extLst>
              </p:cNvPr>
              <p:cNvSpPr/>
              <p:nvPr/>
            </p:nvSpPr>
            <p:spPr>
              <a:xfrm>
                <a:off x="3146670" y="2916133"/>
                <a:ext cx="1900442" cy="1203154"/>
              </a:xfrm>
              <a:prstGeom prst="rect">
                <a:avLst/>
              </a:prstGeom>
              <a:solidFill>
                <a:schemeClr val="bg1"/>
              </a:solidFill>
              <a:ln w="15875">
                <a:solidFill>
                  <a:srgbClr val="1A353E"/>
                </a:solidFill>
              </a:ln>
              <a:effectLst>
                <a:outerShdw blurRad="50800" dist="38100" dir="2700000" sx="101000" sy="101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>
                  <a:solidFill>
                    <a:schemeClr val="tx1"/>
                  </a:solidFill>
                  <a:latin typeface="티웨이_날다" panose="02000300000000000000" pitchFamily="2" charset="-127"/>
                  <a:ea typeface="티웨이_날다" panose="02000300000000000000" pitchFamily="2" charset="-127"/>
                </a:endParaRPr>
              </a:p>
            </p:txBody>
          </p:sp>
          <p:sp>
            <p:nvSpPr>
              <p:cNvPr id="21" name="사각형: 둥근 모서리 20">
                <a:extLst>
                  <a:ext uri="{FF2B5EF4-FFF2-40B4-BE49-F238E27FC236}">
                    <a16:creationId xmlns:a16="http://schemas.microsoft.com/office/drawing/2014/main" id="{D6C37F8C-9912-CF82-321D-4F9C4AD13F9E}"/>
                  </a:ext>
                </a:extLst>
              </p:cNvPr>
              <p:cNvSpPr/>
              <p:nvPr/>
            </p:nvSpPr>
            <p:spPr>
              <a:xfrm>
                <a:off x="3314050" y="2738178"/>
                <a:ext cx="1565682" cy="355911"/>
              </a:xfrm>
              <a:prstGeom prst="roundRect">
                <a:avLst>
                  <a:gd name="adj" fmla="val 50000"/>
                </a:avLst>
              </a:prstGeom>
              <a:solidFill>
                <a:srgbClr val="1A353E"/>
              </a:solidFill>
              <a:ln>
                <a:solidFill>
                  <a:srgbClr val="1A353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dirty="0">
                    <a:latin typeface="티웨이_날다" panose="02000300000000000000" pitchFamily="2" charset="-127"/>
                    <a:ea typeface="티웨이_날다" panose="02000300000000000000" pitchFamily="2" charset="-127"/>
                  </a:rPr>
                  <a:t>공간 분석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2B588CF-143A-78A5-CE4C-B95BC8F5B1FC}"/>
                  </a:ext>
                </a:extLst>
              </p:cNvPr>
              <p:cNvSpPr txBox="1"/>
              <p:nvPr/>
            </p:nvSpPr>
            <p:spPr>
              <a:xfrm>
                <a:off x="3328745" y="3368240"/>
                <a:ext cx="1565682" cy="38551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400" dirty="0">
                    <a:solidFill>
                      <a:srgbClr val="00ABBF"/>
                    </a:solidFill>
                    <a:latin typeface="티웨이_날다" panose="02000300000000000000" pitchFamily="2" charset="-127"/>
                    <a:ea typeface="티웨이_날다" panose="02000300000000000000" pitchFamily="2" charset="-127"/>
                  </a:rPr>
                  <a:t>지리적 정보 </a:t>
                </a:r>
                <a:r>
                  <a:rPr lang="ko-KR" altLang="en-US" sz="1400" dirty="0">
                    <a:solidFill>
                      <a:schemeClr val="tx1"/>
                    </a:solidFill>
                    <a:latin typeface="티웨이_날다" panose="02000300000000000000" pitchFamily="2" charset="-127"/>
                    <a:ea typeface="티웨이_날다" panose="02000300000000000000" pitchFamily="2" charset="-127"/>
                  </a:rPr>
                  <a:t>활용</a:t>
                </a:r>
              </a:p>
            </p:txBody>
          </p:sp>
        </p:grp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09A63E85-0AFC-6BBE-EE9D-408FEA7D4248}"/>
                </a:ext>
              </a:extLst>
            </p:cNvPr>
            <p:cNvGrpSpPr/>
            <p:nvPr/>
          </p:nvGrpSpPr>
          <p:grpSpPr>
            <a:xfrm>
              <a:off x="3566990" y="3901335"/>
              <a:ext cx="1915137" cy="1381109"/>
              <a:chOff x="3146670" y="4583080"/>
              <a:chExt cx="1915137" cy="1381109"/>
            </a:xfrm>
          </p:grpSpPr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5A80259E-A77A-8343-2D23-3520FC91F093}"/>
                  </a:ext>
                </a:extLst>
              </p:cNvPr>
              <p:cNvSpPr/>
              <p:nvPr/>
            </p:nvSpPr>
            <p:spPr>
              <a:xfrm>
                <a:off x="3146670" y="4761035"/>
                <a:ext cx="1900442" cy="1203154"/>
              </a:xfrm>
              <a:prstGeom prst="rect">
                <a:avLst/>
              </a:prstGeom>
              <a:solidFill>
                <a:schemeClr val="bg1"/>
              </a:solidFill>
              <a:ln w="15875">
                <a:solidFill>
                  <a:srgbClr val="1A353E"/>
                </a:solidFill>
              </a:ln>
              <a:effectLst>
                <a:outerShdw blurRad="50800" dist="38100" dir="2700000" sx="101000" sy="101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>
                  <a:solidFill>
                    <a:schemeClr val="tx1"/>
                  </a:solidFill>
                  <a:latin typeface="티웨이_날다" panose="02000300000000000000" pitchFamily="2" charset="-127"/>
                  <a:ea typeface="티웨이_날다" panose="02000300000000000000" pitchFamily="2" charset="-127"/>
                </a:endParaRPr>
              </a:p>
            </p:txBody>
          </p:sp>
          <p:sp>
            <p:nvSpPr>
              <p:cNvPr id="24" name="사각형: 둥근 모서리 23">
                <a:extLst>
                  <a:ext uri="{FF2B5EF4-FFF2-40B4-BE49-F238E27FC236}">
                    <a16:creationId xmlns:a16="http://schemas.microsoft.com/office/drawing/2014/main" id="{6AA6A88E-5C59-8C9A-2FB7-9CBDE7D732FD}"/>
                  </a:ext>
                </a:extLst>
              </p:cNvPr>
              <p:cNvSpPr/>
              <p:nvPr/>
            </p:nvSpPr>
            <p:spPr>
              <a:xfrm>
                <a:off x="3314050" y="4583080"/>
                <a:ext cx="1565682" cy="355911"/>
              </a:xfrm>
              <a:prstGeom prst="roundRect">
                <a:avLst>
                  <a:gd name="adj" fmla="val 50000"/>
                </a:avLst>
              </a:prstGeom>
              <a:solidFill>
                <a:srgbClr val="1A353E"/>
              </a:solidFill>
              <a:ln>
                <a:solidFill>
                  <a:srgbClr val="1A353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dirty="0">
                    <a:latin typeface="티웨이_날다" panose="02000300000000000000" pitchFamily="2" charset="-127"/>
                    <a:ea typeface="티웨이_날다" panose="02000300000000000000" pitchFamily="2" charset="-127"/>
                  </a:rPr>
                  <a:t>시각화 분석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BAA7F19-A3B3-584A-AE11-200766C63488}"/>
                  </a:ext>
                </a:extLst>
              </p:cNvPr>
              <p:cNvSpPr txBox="1"/>
              <p:nvPr/>
            </p:nvSpPr>
            <p:spPr>
              <a:xfrm>
                <a:off x="3161365" y="5090629"/>
                <a:ext cx="1900442" cy="65537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400" dirty="0">
                    <a:latin typeface="티웨이_날다" panose="02000300000000000000" pitchFamily="2" charset="-127"/>
                    <a:ea typeface="티웨이_날다" panose="02000300000000000000" pitchFamily="2" charset="-127"/>
                  </a:rPr>
                  <a:t>맵핑</a:t>
                </a:r>
                <a:r>
                  <a:rPr lang="en-US" altLang="ko-KR" sz="1400" dirty="0">
                    <a:latin typeface="티웨이_날다" panose="02000300000000000000" pitchFamily="2" charset="-127"/>
                    <a:ea typeface="티웨이_날다" panose="02000300000000000000" pitchFamily="2" charset="-127"/>
                  </a:rPr>
                  <a:t>/</a:t>
                </a:r>
                <a:r>
                  <a:rPr lang="ko-KR" altLang="en-US" sz="1400" dirty="0" err="1">
                    <a:solidFill>
                      <a:schemeClr val="tx1"/>
                    </a:solidFill>
                    <a:latin typeface="티웨이_날다" panose="02000300000000000000" pitchFamily="2" charset="-127"/>
                    <a:ea typeface="티웨이_날다" panose="02000300000000000000" pitchFamily="2" charset="-127"/>
                  </a:rPr>
                  <a:t>산점도</a:t>
                </a:r>
                <a:r>
                  <a:rPr lang="ko-KR" altLang="en-US" sz="1400" dirty="0">
                    <a:solidFill>
                      <a:schemeClr val="tx1"/>
                    </a:solidFill>
                    <a:latin typeface="티웨이_날다" panose="02000300000000000000" pitchFamily="2" charset="-127"/>
                    <a:ea typeface="티웨이_날다" panose="02000300000000000000" pitchFamily="2" charset="-127"/>
                  </a:rPr>
                  <a:t> 등 </a:t>
                </a:r>
                <a:endParaRPr lang="en-US" altLang="ko-KR" sz="1400" dirty="0">
                  <a:solidFill>
                    <a:schemeClr val="tx1"/>
                  </a:solidFill>
                  <a:latin typeface="티웨이_날다" panose="02000300000000000000" pitchFamily="2" charset="-127"/>
                  <a:ea typeface="티웨이_날다" panose="02000300000000000000" pitchFamily="2" charset="-127"/>
                </a:endParaRPr>
              </a:p>
              <a:p>
                <a:pPr algn="ctr"/>
                <a:r>
                  <a:rPr lang="ko-KR" altLang="en-US" sz="1400" dirty="0">
                    <a:solidFill>
                      <a:srgbClr val="00ABBF"/>
                    </a:solidFill>
                    <a:latin typeface="티웨이_날다" panose="02000300000000000000" pitchFamily="2" charset="-127"/>
                    <a:ea typeface="티웨이_날다" panose="02000300000000000000" pitchFamily="2" charset="-127"/>
                  </a:rPr>
                  <a:t>시각화</a:t>
                </a:r>
                <a:r>
                  <a:rPr lang="ko-KR" altLang="en-US" sz="1400" dirty="0">
                    <a:solidFill>
                      <a:schemeClr val="tx1"/>
                    </a:solidFill>
                    <a:latin typeface="티웨이_날다" panose="02000300000000000000" pitchFamily="2" charset="-127"/>
                    <a:ea typeface="티웨이_날다" panose="02000300000000000000" pitchFamily="2" charset="-127"/>
                  </a:rPr>
                  <a:t>를 활용한 분석</a:t>
                </a:r>
              </a:p>
            </p:txBody>
          </p:sp>
        </p:grp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E5673771-888C-2485-C12E-8ECF40EC0FE2}"/>
              </a:ext>
            </a:extLst>
          </p:cNvPr>
          <p:cNvSpPr/>
          <p:nvPr/>
        </p:nvSpPr>
        <p:spPr>
          <a:xfrm>
            <a:off x="-201169" y="-210172"/>
            <a:ext cx="9546336" cy="604315"/>
          </a:xfrm>
          <a:prstGeom prst="rect">
            <a:avLst/>
          </a:prstGeom>
          <a:solidFill>
            <a:srgbClr val="31C7BB">
              <a:alpha val="75000"/>
            </a:srgbClr>
          </a:solidFill>
          <a:ln w="31750">
            <a:solidFill>
              <a:srgbClr val="1A35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9D3B401-35A6-1F9B-F2C7-83A0BF65EB60}"/>
              </a:ext>
            </a:extLst>
          </p:cNvPr>
          <p:cNvSpPr txBox="1"/>
          <p:nvPr/>
        </p:nvSpPr>
        <p:spPr>
          <a:xfrm>
            <a:off x="5321300" y="-19111"/>
            <a:ext cx="3822700" cy="340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분석 배경 </a:t>
            </a:r>
            <a:r>
              <a:rPr lang="en-US" altLang="ko-KR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|</a:t>
            </a:r>
            <a:r>
              <a:rPr lang="en-US" altLang="ko-KR" sz="10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ko-KR" altLang="en-US" sz="12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분석 방법 및 배경</a:t>
            </a:r>
            <a:r>
              <a:rPr lang="ko-KR" altLang="en-US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| </a:t>
            </a:r>
            <a:r>
              <a:rPr lang="ko-KR" altLang="en-US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분석 내용 </a:t>
            </a:r>
            <a:r>
              <a:rPr lang="en-US" altLang="ko-KR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| </a:t>
            </a:r>
            <a:r>
              <a:rPr lang="ko-KR" altLang="en-US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분석결과 활용 </a:t>
            </a:r>
            <a:r>
              <a:rPr lang="en-US" altLang="ko-KR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| </a:t>
            </a:r>
            <a:r>
              <a:rPr lang="ko-KR" altLang="en-US" sz="900" dirty="0">
                <a:solidFill>
                  <a:schemeClr val="bg1"/>
                </a:solidFill>
                <a:latin typeface="티웨이_날다" panose="02000300000000000000" pitchFamily="2" charset="-127"/>
                <a:ea typeface="티웨이_날다" panose="02000300000000000000" pitchFamily="2" charset="-127"/>
              </a:rPr>
              <a:t>부록</a:t>
            </a:r>
            <a:endParaRPr lang="ko-KR" altLang="en-US" sz="1000" dirty="0">
              <a:solidFill>
                <a:schemeClr val="bg1"/>
              </a:solidFill>
              <a:latin typeface="티웨이_날다" panose="02000300000000000000" pitchFamily="2" charset="-127"/>
              <a:ea typeface="티웨이_날다" panose="02000300000000000000" pitchFamily="2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F1A649D-7476-23AB-6327-2BAA3007B485}"/>
              </a:ext>
            </a:extLst>
          </p:cNvPr>
          <p:cNvSpPr/>
          <p:nvPr/>
        </p:nvSpPr>
        <p:spPr>
          <a:xfrm>
            <a:off x="-280416" y="5341703"/>
            <a:ext cx="9546336" cy="522649"/>
          </a:xfrm>
          <a:prstGeom prst="rect">
            <a:avLst/>
          </a:prstGeom>
          <a:solidFill>
            <a:srgbClr val="31C7BB">
              <a:alpha val="75000"/>
            </a:srgbClr>
          </a:solidFill>
          <a:ln w="31750">
            <a:solidFill>
              <a:srgbClr val="1A35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50111F4-E0D6-3A77-D4D0-F08C27C39073}"/>
              </a:ext>
            </a:extLst>
          </p:cNvPr>
          <p:cNvSpPr txBox="1"/>
          <p:nvPr/>
        </p:nvSpPr>
        <p:spPr>
          <a:xfrm>
            <a:off x="6163564" y="5364141"/>
            <a:ext cx="2980436" cy="278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9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# </a:t>
            </a:r>
            <a:r>
              <a:rPr lang="ko-KR" altLang="en-US" sz="9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용인시 전기차 </a:t>
            </a:r>
            <a:r>
              <a:rPr lang="ko-KR" altLang="en-US" sz="9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완속</a:t>
            </a:r>
            <a:r>
              <a:rPr lang="ko-KR" altLang="en-US" sz="9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 충전소</a:t>
            </a:r>
            <a:r>
              <a:rPr lang="en-US" altLang="ko-KR" sz="9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ko-KR" altLang="en-US" sz="9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입지 선정 모델 개발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C703E56-114B-F506-B006-A393736B21FF}"/>
              </a:ext>
            </a:extLst>
          </p:cNvPr>
          <p:cNvSpPr txBox="1"/>
          <p:nvPr/>
        </p:nvSpPr>
        <p:spPr>
          <a:xfrm>
            <a:off x="990602" y="738306"/>
            <a:ext cx="1900442" cy="5893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b="1" dirty="0">
                <a:solidFill>
                  <a:srgbClr val="1A353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- </a:t>
            </a:r>
            <a:r>
              <a:rPr lang="ko-KR" altLang="en-US" sz="2400" b="1" dirty="0">
                <a:solidFill>
                  <a:srgbClr val="1A353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분석 방법 </a:t>
            </a:r>
            <a:r>
              <a:rPr lang="en-US" altLang="ko-KR" sz="2400" b="1" dirty="0">
                <a:solidFill>
                  <a:srgbClr val="1A353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- </a:t>
            </a:r>
            <a:endParaRPr lang="ko-KR" altLang="en-US" sz="2400" b="1" dirty="0">
              <a:solidFill>
                <a:srgbClr val="1A353E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티웨이_날다" panose="02000300000000000000" pitchFamily="2" charset="-127"/>
              <a:ea typeface="티웨이_날다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747094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C7BB">
            <a:alpha val="7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699684BF-1895-8F50-8C44-A36412F1E4A1}"/>
              </a:ext>
            </a:extLst>
          </p:cNvPr>
          <p:cNvSpPr/>
          <p:nvPr/>
        </p:nvSpPr>
        <p:spPr>
          <a:xfrm>
            <a:off x="-159658" y="5260037"/>
            <a:ext cx="9303658" cy="4731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CA50294-59AF-4824-542B-547E279E013F}"/>
              </a:ext>
            </a:extLst>
          </p:cNvPr>
          <p:cNvSpPr txBox="1"/>
          <p:nvPr/>
        </p:nvSpPr>
        <p:spPr>
          <a:xfrm>
            <a:off x="2032000" y="2363244"/>
            <a:ext cx="4940300" cy="7550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2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3. </a:t>
            </a:r>
            <a:r>
              <a:rPr lang="ko-KR" altLang="en-US" sz="32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티웨이_날다" panose="02000300000000000000" pitchFamily="2" charset="-127"/>
                <a:ea typeface="티웨이_날다" panose="02000300000000000000" pitchFamily="2" charset="-127"/>
              </a:rPr>
              <a:t>분석  내용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24CE174E-76B1-5AC1-42FD-5477D72697AD}"/>
              </a:ext>
            </a:extLst>
          </p:cNvPr>
          <p:cNvCxnSpPr>
            <a:cxnSpLocks/>
          </p:cNvCxnSpPr>
          <p:nvPr/>
        </p:nvCxnSpPr>
        <p:spPr>
          <a:xfrm>
            <a:off x="3441700" y="3156423"/>
            <a:ext cx="2133600" cy="0"/>
          </a:xfrm>
          <a:prstGeom prst="line">
            <a:avLst/>
          </a:prstGeom>
          <a:ln w="47625">
            <a:solidFill>
              <a:srgbClr val="1A35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82402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1444</TotalTime>
  <Words>6823</Words>
  <Application>Microsoft Office PowerPoint</Application>
  <PresentationFormat>화면 슬라이드 쇼(16:10)</PresentationFormat>
  <Paragraphs>678</Paragraphs>
  <Slides>68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68</vt:i4>
      </vt:variant>
    </vt:vector>
  </HeadingPairs>
  <TitlesOfParts>
    <vt:vector size="78" baseType="lpstr">
      <vt:lpstr>Proxima Nova</vt:lpstr>
      <vt:lpstr>맑은 고딕</vt:lpstr>
      <vt:lpstr>티웨이_날다</vt:lpstr>
      <vt:lpstr>티웨이_항공</vt:lpstr>
      <vt:lpstr>Arial</vt:lpstr>
      <vt:lpstr>Calibri</vt:lpstr>
      <vt:lpstr>Calibri Light</vt:lpstr>
      <vt:lpstr>Roboto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com6</dc:creator>
  <cp:lastModifiedBy>com6</cp:lastModifiedBy>
  <cp:revision>23</cp:revision>
  <dcterms:created xsi:type="dcterms:W3CDTF">2022-10-11T04:51:18Z</dcterms:created>
  <dcterms:modified xsi:type="dcterms:W3CDTF">2022-10-14T06:41:48Z</dcterms:modified>
</cp:coreProperties>
</file>